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02"/>
  </p:notesMasterIdLst>
  <p:sldIdLst>
    <p:sldId id="642" r:id="rId5"/>
    <p:sldId id="502" r:id="rId6"/>
    <p:sldId id="503" r:id="rId7"/>
    <p:sldId id="603" r:id="rId8"/>
    <p:sldId id="618" r:id="rId9"/>
    <p:sldId id="627" r:id="rId10"/>
    <p:sldId id="507" r:id="rId11"/>
    <p:sldId id="508" r:id="rId12"/>
    <p:sldId id="630" r:id="rId13"/>
    <p:sldId id="629" r:id="rId14"/>
    <p:sldId id="631" r:id="rId15"/>
    <p:sldId id="512" r:id="rId16"/>
    <p:sldId id="587" r:id="rId17"/>
    <p:sldId id="652" r:id="rId18"/>
    <p:sldId id="632" r:id="rId19"/>
    <p:sldId id="582" r:id="rId20"/>
    <p:sldId id="604" r:id="rId21"/>
    <p:sldId id="522" r:id="rId22"/>
    <p:sldId id="583" r:id="rId23"/>
    <p:sldId id="646" r:id="rId24"/>
    <p:sldId id="588" r:id="rId25"/>
    <p:sldId id="498" r:id="rId26"/>
    <p:sldId id="644" r:id="rId27"/>
    <p:sldId id="612" r:id="rId28"/>
    <p:sldId id="605" r:id="rId29"/>
    <p:sldId id="524" r:id="rId30"/>
    <p:sldId id="607" r:id="rId31"/>
    <p:sldId id="608" r:id="rId32"/>
    <p:sldId id="528" r:id="rId33"/>
    <p:sldId id="286" r:id="rId34"/>
    <p:sldId id="359" r:id="rId35"/>
    <p:sldId id="360" r:id="rId36"/>
    <p:sldId id="529" r:id="rId37"/>
    <p:sldId id="290" r:id="rId38"/>
    <p:sldId id="291" r:id="rId39"/>
    <p:sldId id="293" r:id="rId40"/>
    <p:sldId id="294" r:id="rId41"/>
    <p:sldId id="374" r:id="rId42"/>
    <p:sldId id="645" r:id="rId43"/>
    <p:sldId id="375" r:id="rId44"/>
    <p:sldId id="376" r:id="rId45"/>
    <p:sldId id="530" r:id="rId46"/>
    <p:sldId id="636" r:id="rId47"/>
    <p:sldId id="647" r:id="rId48"/>
    <p:sldId id="391" r:id="rId49"/>
    <p:sldId id="379" r:id="rId50"/>
    <p:sldId id="380" r:id="rId51"/>
    <p:sldId id="381" r:id="rId52"/>
    <p:sldId id="392" r:id="rId53"/>
    <p:sldId id="545" r:id="rId54"/>
    <p:sldId id="637" r:id="rId55"/>
    <p:sldId id="649" r:id="rId56"/>
    <p:sldId id="639" r:id="rId57"/>
    <p:sldId id="633" r:id="rId58"/>
    <p:sldId id="609" r:id="rId59"/>
    <p:sldId id="537" r:id="rId60"/>
    <p:sldId id="538" r:id="rId61"/>
    <p:sldId id="539" r:id="rId62"/>
    <p:sldId id="563" r:id="rId63"/>
    <p:sldId id="540" r:id="rId64"/>
    <p:sldId id="541" r:id="rId65"/>
    <p:sldId id="542" r:id="rId66"/>
    <p:sldId id="589" r:id="rId67"/>
    <p:sldId id="544" r:id="rId68"/>
    <p:sldId id="535" r:id="rId69"/>
    <p:sldId id="549" r:id="rId70"/>
    <p:sldId id="550" r:id="rId71"/>
    <p:sldId id="638" r:id="rId72"/>
    <p:sldId id="650" r:id="rId73"/>
    <p:sldId id="571" r:id="rId74"/>
    <p:sldId id="626" r:id="rId75"/>
    <p:sldId id="551" r:id="rId76"/>
    <p:sldId id="572" r:id="rId77"/>
    <p:sldId id="552" r:id="rId78"/>
    <p:sldId id="553" r:id="rId79"/>
    <p:sldId id="554" r:id="rId80"/>
    <p:sldId id="555" r:id="rId81"/>
    <p:sldId id="614" r:id="rId82"/>
    <p:sldId id="577" r:id="rId83"/>
    <p:sldId id="599" r:id="rId84"/>
    <p:sldId id="600" r:id="rId85"/>
    <p:sldId id="576" r:id="rId86"/>
    <p:sldId id="625" r:id="rId87"/>
    <p:sldId id="570" r:id="rId88"/>
    <p:sldId id="559" r:id="rId89"/>
    <p:sldId id="654" r:id="rId90"/>
    <p:sldId id="611" r:id="rId91"/>
    <p:sldId id="655" r:id="rId92"/>
    <p:sldId id="613" r:id="rId93"/>
    <p:sldId id="565" r:id="rId94"/>
    <p:sldId id="595" r:id="rId95"/>
    <p:sldId id="596" r:id="rId96"/>
    <p:sldId id="651" r:id="rId97"/>
    <p:sldId id="657" r:id="rId98"/>
    <p:sldId id="561" r:id="rId99"/>
    <p:sldId id="658" r:id="rId100"/>
    <p:sldId id="569" r:id="rId101"/>
  </p:sldIdLst>
  <p:sldSz cx="12192000" cy="6858000"/>
  <p:notesSz cx="6858000" cy="9144000"/>
  <p:embeddedFontLst>
    <p:embeddedFont>
      <p:font typeface="Cambria Math" panose="02040503050406030204" pitchFamily="18" charset="0"/>
      <p:regular r:id="rId103"/>
    </p:embeddedFont>
    <p:embeddedFont>
      <p:font typeface="Georgia" panose="02040502050405020303" pitchFamily="18" charset="0"/>
      <p:regular r:id="rId104"/>
      <p:bold r:id="rId105"/>
      <p:italic r:id="rId106"/>
      <p:boldItalic r:id="rId107"/>
    </p:embeddedFont>
    <p:embeddedFont>
      <p:font typeface="Trebuchet MS" panose="020B070302020209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6" roundtripDataSignature="AMtx7mjow4CJOLDJZ9SuCPryrf2r+qiV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8D01"/>
    <a:srgbClr val="5F2A0F"/>
    <a:srgbClr val="F9B80C"/>
    <a:srgbClr val="3A02FF"/>
    <a:srgbClr val="0D8000"/>
    <a:srgbClr val="1E77B4"/>
    <a:srgbClr val="9467BD"/>
    <a:srgbClr val="891389"/>
    <a:srgbClr val="FAD700"/>
    <a:srgbClr val="FEB8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59"/>
    <p:restoredTop sz="69184"/>
  </p:normalViewPr>
  <p:slideViewPr>
    <p:cSldViewPr snapToGrid="0">
      <p:cViewPr varScale="1">
        <p:scale>
          <a:sx n="86" d="100"/>
          <a:sy n="86" d="100"/>
        </p:scale>
        <p:origin x="1408" y="20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font" Target="fonts/font5.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fntdata"/><Relationship Id="rId108" Type="http://schemas.openxmlformats.org/officeDocument/2006/relationships/font" Target="fonts/font6.fntdata"/><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4.fntdata"/><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3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7.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8.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3.fntdata"/><Relationship Id="rId126" Type="http://customschemas.google.com/relationships/presentationmetadata" Target="meta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pdf/1805.12152.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qfw</a:t>
            </a:r>
            <a:endParaRPr dirty="0"/>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Plasticity-stability dilemma</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The plasticity-stability dilemma is a </a:t>
            </a:r>
            <a:r>
              <a:rPr lang="en-US" b="1" i="0" dirty="0">
                <a:solidFill>
                  <a:srgbClr val="0D0D0D"/>
                </a:solidFill>
                <a:effectLst/>
                <a:highlight>
                  <a:srgbClr val="FFFFFF"/>
                </a:highlight>
                <a:latin typeface="Söhne"/>
              </a:rPr>
              <a:t>fundamental challenge</a:t>
            </a:r>
            <a:r>
              <a:rPr lang="en-US" b="0" i="0" dirty="0">
                <a:solidFill>
                  <a:srgbClr val="0D0D0D"/>
                </a:solidFill>
                <a:effectLst/>
                <a:highlight>
                  <a:srgbClr val="FFFFFF"/>
                </a:highlight>
                <a:latin typeface="Söhne"/>
              </a:rPr>
              <a:t> in both </a:t>
            </a:r>
            <a:r>
              <a:rPr lang="en-US" b="1" i="0" dirty="0">
                <a:solidFill>
                  <a:srgbClr val="0D0D0D"/>
                </a:solidFill>
                <a:effectLst/>
                <a:highlight>
                  <a:srgbClr val="FFFFFF"/>
                </a:highlight>
                <a:latin typeface="Söhne"/>
              </a:rPr>
              <a:t>neuroscience</a:t>
            </a:r>
            <a:r>
              <a:rPr lang="en-US" b="0" i="0" dirty="0">
                <a:solidFill>
                  <a:srgbClr val="0D0D0D"/>
                </a:solidFill>
                <a:effectLst/>
                <a:highlight>
                  <a:srgbClr val="FFFFFF"/>
                </a:highlight>
                <a:latin typeface="Söhne"/>
              </a:rPr>
              <a:t> and </a:t>
            </a:r>
            <a:r>
              <a:rPr lang="en-US" b="1" i="0" dirty="0">
                <a:solidFill>
                  <a:srgbClr val="0D0D0D"/>
                </a:solidFill>
                <a:effectLst/>
                <a:highlight>
                  <a:srgbClr val="FFFFFF"/>
                </a:highlight>
                <a:latin typeface="Söhne"/>
              </a:rPr>
              <a:t>deep learning</a:t>
            </a:r>
            <a:r>
              <a:rPr lang="en-US" b="0" i="0" dirty="0">
                <a:solidFill>
                  <a:srgbClr val="0D0D0D"/>
                </a:solidFill>
                <a:effectLst/>
                <a:highlight>
                  <a:srgbClr val="FFFFFF"/>
                </a:highlight>
                <a:latin typeface="Söhne"/>
              </a:rPr>
              <a:t> design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It refers to the trade-off between </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Plasticity—the ability of a system to learn and adapt to new experiences.</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Stability, which is the system's ability to retain previously learned information.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If a system is too plastic, it risks overriding old knowledge (a problem known as </a:t>
            </a:r>
            <a:r>
              <a:rPr lang="en-US" b="1" i="0" dirty="0">
                <a:solidFill>
                  <a:srgbClr val="0D0D0D"/>
                </a:solidFill>
                <a:effectLst/>
                <a:highlight>
                  <a:srgbClr val="FFFFFF"/>
                </a:highlight>
                <a:latin typeface="Söhne"/>
              </a:rPr>
              <a:t>catastrophic forgetting</a:t>
            </a:r>
            <a:r>
              <a:rPr lang="en-US" b="0" i="0" dirty="0">
                <a:solidFill>
                  <a:srgbClr val="0D0D0D"/>
                </a:solidFill>
                <a:effectLst/>
                <a:highlight>
                  <a:srgbClr val="FFFFFF"/>
                </a:highlight>
                <a:latin typeface="Söhne"/>
              </a:rPr>
              <a:t>) when new information is learned.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Conversely, if a system is too stable, it becomes rigid and unable to incorporate new knowledge effectively.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70439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p:txBody>
      </p:sp>
    </p:spTree>
    <p:extLst>
      <p:ext uri="{BB962C8B-B14F-4D97-AF65-F5344CB8AC3E}">
        <p14:creationId xmlns:p14="http://schemas.microsoft.com/office/powerpoint/2010/main" val="291019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01563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8497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076065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4695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971918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Neuroscience</a:t>
            </a:r>
          </a:p>
          <a:p>
            <a:pPr marL="628650" lvl="1" indent="-171450" algn="l" rtl="0">
              <a:lnSpc>
                <a:spcPct val="100000"/>
              </a:lnSpc>
              <a:spcBef>
                <a:spcPts val="0"/>
              </a:spcBef>
              <a:spcAft>
                <a:spcPts val="0"/>
              </a:spcAft>
              <a:buSzPts val="1100"/>
            </a:pPr>
            <a:r>
              <a:rPr lang="en-US" b="1" i="0" dirty="0">
                <a:solidFill>
                  <a:srgbClr val="0D0D0D"/>
                </a:solidFill>
                <a:effectLst/>
                <a:highlight>
                  <a:srgbClr val="FFFFFF"/>
                </a:highlight>
                <a:latin typeface="Söhne"/>
              </a:rPr>
              <a:t>Distilling episodic memory</a:t>
            </a:r>
            <a:r>
              <a:rPr lang="en-US" b="0" i="0" dirty="0">
                <a:solidFill>
                  <a:srgbClr val="0D0D0D"/>
                </a:solidFill>
                <a:effectLst/>
                <a:highlight>
                  <a:srgbClr val="FFFFFF"/>
                </a:highlight>
                <a:latin typeface="Söhne"/>
              </a:rPr>
              <a:t>: The brain abstracts and integrates specific episodic memories (memories of personal experiences) into more generalized knowledge or schemas. </a:t>
            </a:r>
          </a:p>
          <a:p>
            <a:pPr marL="628650" lvl="1" indent="-171450" algn="l" rtl="0">
              <a:lnSpc>
                <a:spcPct val="100000"/>
              </a:lnSpc>
              <a:spcBef>
                <a:spcPts val="0"/>
              </a:spcBef>
              <a:spcAft>
                <a:spcPts val="0"/>
              </a:spcAft>
              <a:buSzPts val="1100"/>
            </a:pPr>
            <a:r>
              <a:rPr lang="en-US" dirty="0"/>
              <a:t>During this distillation, the </a:t>
            </a:r>
            <a:r>
              <a:rPr lang="en-US" b="1" dirty="0"/>
              <a:t>brain filters out the non-essential details </a:t>
            </a:r>
            <a:r>
              <a:rPr lang="en-US" dirty="0"/>
              <a:t>of individual experiences </a:t>
            </a:r>
            <a:r>
              <a:rPr lang="en-US" b="1" dirty="0"/>
              <a:t>while retaining the core, meaningful information</a:t>
            </a:r>
            <a:r>
              <a:rPr lang="en-US" dirty="0"/>
              <a:t>.</a:t>
            </a:r>
            <a:endParaRPr dirty="0"/>
          </a:p>
        </p:txBody>
      </p:sp>
    </p:spTree>
    <p:extLst>
      <p:ext uri="{BB962C8B-B14F-4D97-AF65-F5344CB8AC3E}">
        <p14:creationId xmlns:p14="http://schemas.microsoft.com/office/powerpoint/2010/main" val="35716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20810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b5a1f32dd_1_1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22b5a1f32dd_1_1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endParaRPr lang="en-US"/>
          </a:p>
        </p:txBody>
      </p:sp>
    </p:spTree>
    <p:extLst>
      <p:ext uri="{BB962C8B-B14F-4D97-AF65-F5344CB8AC3E}">
        <p14:creationId xmlns:p14="http://schemas.microsoft.com/office/powerpoint/2010/main" val="316282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2169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187976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98759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4503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279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a:t>For convenience, we denote the set of features learned by a classifier C as FC.</a:t>
            </a:r>
          </a:p>
          <a:p>
            <a:pPr marL="171450" lvl="0" indent="-171450" algn="l" rtl="0">
              <a:lnSpc>
                <a:spcPct val="100000"/>
              </a:lnSpc>
              <a:spcBef>
                <a:spcPts val="0"/>
              </a:spcBef>
              <a:spcAft>
                <a:spcPts val="0"/>
              </a:spcAft>
              <a:buSzPts val="1100"/>
            </a:pPr>
            <a:r>
              <a:rPr lang="en-US" b="1" i="0" err="1">
                <a:solidFill>
                  <a:srgbClr val="0D0D0D"/>
                </a:solidFill>
                <a:effectLst/>
                <a:highlight>
                  <a:srgbClr val="FFFFFF"/>
                </a:highlight>
                <a:latin typeface="KaTeX_Main"/>
              </a:rPr>
              <a:t>sgn</a:t>
            </a:r>
            <a:r>
              <a:rPr lang="en-US" b="1" i="0">
                <a:solidFill>
                  <a:srgbClr val="0D0D0D"/>
                </a:solidFill>
                <a:effectLst/>
                <a:highlight>
                  <a:srgbClr val="FFFFFF"/>
                </a:highlight>
                <a:latin typeface="KaTeX_Main"/>
              </a:rPr>
              <a:t>()</a:t>
            </a:r>
            <a:r>
              <a:rPr lang="en-US" b="0" i="0">
                <a:solidFill>
                  <a:srgbClr val="0D0D0D"/>
                </a:solidFill>
                <a:effectLst/>
                <a:highlight>
                  <a:srgbClr val="FFFFFF"/>
                </a:highlight>
                <a:latin typeface="Söhne"/>
              </a:rPr>
              <a:t>: sign function. It outputs +1 if the input is positive and -1 if the input is negative. If the input is zero, the output depends on the convention (commonly 0 or +1).</a:t>
            </a:r>
            <a:endParaRPr/>
          </a:p>
        </p:txBody>
      </p:sp>
    </p:spTree>
    <p:extLst>
      <p:ext uri="{BB962C8B-B14F-4D97-AF65-F5344CB8AC3E}">
        <p14:creationId xmlns:p14="http://schemas.microsoft.com/office/powerpoint/2010/main" val="3472732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9793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574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5a1f32dd_1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2b5a1f32dd_1_1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200"/>
              </a:spcBef>
              <a:spcAft>
                <a:spcPts val="0"/>
              </a:spcAft>
              <a:buClr>
                <a:schemeClr val="dk1"/>
              </a:buClr>
              <a:buSzPts val="1100"/>
              <a:buChar char="●"/>
            </a:pPr>
            <a:r>
              <a:rPr lang="en-US">
                <a:solidFill>
                  <a:schemeClr val="dk1"/>
                </a:solidFill>
              </a:rPr>
              <a:t>Read Adversarial robust paper and example how the robust and non-robust features were created.</a:t>
            </a:r>
            <a:endParaRPr>
              <a:solidFill>
                <a:schemeClr val="dk1"/>
              </a:solidFill>
            </a:endParaRPr>
          </a:p>
          <a:p>
            <a:pPr marL="457200" lvl="0" indent="-298450" algn="l" rtl="0">
              <a:lnSpc>
                <a:spcPct val="100000"/>
              </a:lnSpc>
              <a:spcBef>
                <a:spcPts val="0"/>
              </a:spcBef>
              <a:spcAft>
                <a:spcPts val="0"/>
              </a:spcAft>
              <a:buSzPts val="1100"/>
              <a:buChar char="●"/>
            </a:pPr>
            <a:r>
              <a:rPr lang="en-US"/>
              <a:t>Readings</a:t>
            </a:r>
            <a:endParaRPr/>
          </a:p>
          <a:p>
            <a:pPr marL="914400" lvl="1" indent="-298450" algn="l" rtl="0">
              <a:lnSpc>
                <a:spcPct val="100000"/>
              </a:lnSpc>
              <a:spcBef>
                <a:spcPts val="0"/>
              </a:spcBef>
              <a:spcAft>
                <a:spcPts val="0"/>
              </a:spcAft>
              <a:buSzPts val="1100"/>
              <a:buChar char="○"/>
            </a:pPr>
            <a:r>
              <a:rPr lang="en-US" u="sng">
                <a:solidFill>
                  <a:schemeClr val="hlink"/>
                </a:solidFill>
                <a:hlinkClick r:id="rId3"/>
              </a:rPr>
              <a:t>https://arxiv.org/pdf/1805.12152.pdf</a:t>
            </a:r>
            <a:endParaRPr/>
          </a:p>
          <a:p>
            <a:pPr marL="914400" lvl="1" indent="-298450" algn="l" rtl="0">
              <a:lnSpc>
                <a:spcPct val="100000"/>
              </a:lnSpc>
              <a:spcBef>
                <a:spcPts val="0"/>
              </a:spcBef>
              <a:spcAft>
                <a:spcPts val="0"/>
              </a:spcAft>
              <a:buSzPts val="1100"/>
              <a:buChar char="○"/>
            </a:pPr>
            <a:endParaRPr/>
          </a:p>
        </p:txBody>
      </p:sp>
    </p:spTree>
    <p:extLst>
      <p:ext uri="{BB962C8B-B14F-4D97-AF65-F5344CB8AC3E}">
        <p14:creationId xmlns:p14="http://schemas.microsoft.com/office/powerpoint/2010/main" val="2975336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Training: Five Baseline Continual Learning Models Using the Rehearsal Strategy</a:t>
            </a:r>
            <a:endParaRPr dirty="0"/>
          </a:p>
        </p:txBody>
      </p:sp>
    </p:spTree>
    <p:extLst>
      <p:ext uri="{BB962C8B-B14F-4D97-AF65-F5344CB8AC3E}">
        <p14:creationId xmlns:p14="http://schemas.microsoft.com/office/powerpoint/2010/main" val="62862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Need to animate</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464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0606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2b5a1f32dd_1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22b5a1f32dd_1_1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Need to animate</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2533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2b5a1f32dd_1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2b5a1f32dd_1_1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lang="en-US" dirty="0"/>
          </a:p>
        </p:txBody>
      </p:sp>
    </p:spTree>
    <p:extLst>
      <p:ext uri="{BB962C8B-B14F-4D97-AF65-F5344CB8AC3E}">
        <p14:creationId xmlns:p14="http://schemas.microsoft.com/office/powerpoint/2010/main" val="311453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2b5a1f32dd_1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2b5a1f32dd_1_1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pPr>
            <a:r>
              <a:rPr lang="en-US" dirty="0"/>
              <a:t>CIFAR10-C is the corrupted version of the CIFAR10 dataset, which is used to evaluate the robustness of the machine-learning models against different types of corruption</a:t>
            </a:r>
          </a:p>
          <a:p>
            <a:pPr marL="171450" lvl="0" indent="-171450" algn="l" rtl="0">
              <a:lnSpc>
                <a:spcPct val="100000"/>
              </a:lnSpc>
              <a:spcBef>
                <a:spcPts val="0"/>
              </a:spcBef>
              <a:spcAft>
                <a:spcPts val="0"/>
              </a:spcAft>
              <a:buSzPts val="1100"/>
            </a:pPr>
            <a:r>
              <a:rPr lang="en-US" dirty="0"/>
              <a:t>To better understand the role of the features in input and the forgetting of the CL models, we used CIFAR10-C to access the forgetting of the five CL models under these different types of corruptions.</a:t>
            </a:r>
          </a:p>
        </p:txBody>
      </p:sp>
    </p:spTree>
    <p:extLst>
      <p:ext uri="{BB962C8B-B14F-4D97-AF65-F5344CB8AC3E}">
        <p14:creationId xmlns:p14="http://schemas.microsoft.com/office/powerpoint/2010/main" val="2023605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b5a1f32dd_1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22b5a1f32dd_1_1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845348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2b5a1f32dd_1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2b5a1f32dd_1_1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have created 32 </a:t>
            </a:r>
            <a:r>
              <a:rPr lang="en-US" dirty="0" err="1"/>
              <a:t>adversarially</a:t>
            </a:r>
            <a:r>
              <a:rPr lang="en-US" dirty="0"/>
              <a:t> attacked versions of the standard CIFAR-10 dataset using the Fast Gradient Sign Method (FGSM) and Projected Gradient Descent (PGD) methods to evaluate the performance of CL models under extreme adversarial conditions.</a:t>
            </a:r>
            <a:endParaRPr dirty="0"/>
          </a:p>
        </p:txBody>
      </p:sp>
    </p:spTree>
    <p:extLst>
      <p:ext uri="{BB962C8B-B14F-4D97-AF65-F5344CB8AC3E}">
        <p14:creationId xmlns:p14="http://schemas.microsoft.com/office/powerpoint/2010/main" val="3178216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09853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2b5a1f32dd_1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2b5a1f32dd_1_1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80314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5374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159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612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i="1" dirty="0"/>
          </a:p>
          <a:p>
            <a:pPr marL="171450" lvl="0" indent="-171450" algn="l" rtl="0">
              <a:lnSpc>
                <a:spcPct val="100000"/>
              </a:lnSpc>
              <a:spcBef>
                <a:spcPts val="0"/>
              </a:spcBef>
              <a:spcAft>
                <a:spcPts val="0"/>
              </a:spcAft>
              <a:buSzPts val="1100"/>
            </a:pPr>
            <a:r>
              <a:rPr lang="en-US" i="1" dirty="0"/>
              <a:t>Joint learning or Offline learning</a:t>
            </a:r>
          </a:p>
          <a:p>
            <a:pPr marL="628650" lvl="1" indent="-171450" algn="l" rtl="0">
              <a:lnSpc>
                <a:spcPct val="100000"/>
              </a:lnSpc>
              <a:spcBef>
                <a:spcPts val="0"/>
              </a:spcBef>
              <a:spcAft>
                <a:spcPts val="0"/>
              </a:spcAft>
              <a:buSzPts val="1100"/>
            </a:pPr>
            <a:r>
              <a:rPr lang="en-US" i="1" dirty="0"/>
              <a:t>We want our model to learn all the tasks simultaneously</a:t>
            </a:r>
          </a:p>
          <a:p>
            <a:pPr marL="171450" lvl="0" indent="-171450" algn="l" rtl="0">
              <a:lnSpc>
                <a:spcPct val="100000"/>
              </a:lnSpc>
              <a:spcBef>
                <a:spcPts val="0"/>
              </a:spcBef>
              <a:spcAft>
                <a:spcPts val="0"/>
              </a:spcAft>
              <a:buSzPts val="1100"/>
            </a:pPr>
            <a:r>
              <a:rPr lang="en-US" i="1" dirty="0"/>
              <a:t>Continual Learning</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We want our model to learn them sequentially, without forgetting.</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Doctor:</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Perform surgery</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Ride the bike back home, without getting any speeding ticket</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Unlike Human:</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Deep learning model tend to forget the previously learned capabilities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effectLst/>
                <a:highlight>
                  <a:srgbClr val="FFFFFF"/>
                </a:highlight>
                <a:latin typeface="Söhne"/>
              </a:rPr>
              <a:t>Continual learning is the cornerstone of realizing the longstanding dream of AGI.</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110851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364754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107484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err="1">
                    <a:solidFill>
                      <a:srgbClr val="5F2A0F"/>
                    </a:solidFill>
                    <a:latin typeface="Calibri" panose="020F0502020204030204" pitchFamily="34" charset="0"/>
                    <a:cs typeface="Calibri" panose="020F0502020204030204" pitchFamily="34" charset="0"/>
                  </a:rPr>
                  <a:t>ssss</a:t>
                </a:r>
                <a:r>
                  <a:rPr lang="en-US" sz="110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100" i="1">
                            <a:solidFill>
                              <a:srgbClr val="5F2A0F"/>
                            </a:solidFill>
                            <a:latin typeface="Cambria Math" panose="02040503050406030204" pitchFamily="18" charset="0"/>
                          </a:rPr>
                        </m:ctrlPr>
                      </m:sSub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Sub>
                  </m:oMath>
                </a14:m>
                <a:r>
                  <a:rPr lang="en-US" sz="1100">
                    <a:solidFill>
                      <a:srgbClr val="5F2A0F"/>
                    </a:solidFill>
                    <a:latin typeface="Calibri" panose="020F0502020204030204" pitchFamily="34" charset="0"/>
                    <a:cs typeface="Calibri" panose="020F0502020204030204" pitchFamily="34" charset="0"/>
                  </a:rPr>
                  <a:t> is the continual learning, and </a:t>
                </a:r>
                <a14:m>
                  <m:oMath xmlns:m="http://schemas.openxmlformats.org/officeDocument/2006/math">
                    <m:sSubSup>
                      <m:sSubSupPr>
                        <m:ctrlPr>
                          <a:rPr lang="en-US" sz="1100" i="1">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up>
                        <m:r>
                          <a:rPr lang="en-US" sz="1100" i="1">
                            <a:solidFill>
                              <a:srgbClr val="5F2A0F"/>
                            </a:solidFill>
                            <a:latin typeface="Cambria Math" panose="02040503050406030204" pitchFamily="18" charset="0"/>
                          </a:rPr>
                          <m:t>𝑜</m:t>
                        </m:r>
                      </m:sup>
                    </m:sSubSup>
                  </m:oMath>
                </a14:m>
                <a:r>
                  <a:rPr lang="en-US" sz="1100">
                    <a:solidFill>
                      <a:srgbClr val="5F2A0F"/>
                    </a:solidFill>
                    <a:latin typeface="Calibri" panose="020F0502020204030204" pitchFamily="34" charset="0"/>
                    <a:cs typeface="Calibri" panose="020F0502020204030204" pitchFamily="34" charset="0"/>
                  </a:rPr>
                  <a:t> is oracle model at the time </a:t>
                </a:r>
                <a14:m>
                  <m:oMath xmlns:m="http://schemas.openxmlformats.org/officeDocument/2006/math">
                    <m:r>
                      <a:rPr lang="en-US" sz="1100" i="1">
                        <a:solidFill>
                          <a:srgbClr val="5F2A0F"/>
                        </a:solidFill>
                        <a:latin typeface="Cambria Math" panose="02040503050406030204" pitchFamily="18" charset="0"/>
                      </a:rPr>
                      <m:t>𝑡</m:t>
                    </m:r>
                  </m:oMath>
                </a14:m>
                <a:endParaRPr/>
              </a:p>
            </p:txBody>
          </p:sp>
        </mc:Choice>
        <mc:Fallback xmlns="">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err="1">
                    <a:solidFill>
                      <a:srgbClr val="5F2A0F"/>
                    </a:solidFill>
                    <a:latin typeface="Calibri" panose="020F0502020204030204" pitchFamily="34" charset="0"/>
                    <a:cs typeface="Calibri" panose="020F0502020204030204" pitchFamily="34" charset="0"/>
                  </a:rPr>
                  <a:t>ssss</a:t>
                </a:r>
                <a:r>
                  <a:rPr lang="en-US" sz="1100">
                    <a:solidFill>
                      <a:srgbClr val="5F2A0F"/>
                    </a:solidFill>
                    <a:latin typeface="Calibri" panose="020F0502020204030204" pitchFamily="34" charset="0"/>
                    <a:cs typeface="Calibri" panose="020F0502020204030204" pitchFamily="34" charset="0"/>
                  </a:rPr>
                  <a:t> </a:t>
                </a:r>
                <a:r>
                  <a:rPr lang="en-US" sz="1100" i="0">
                    <a:solidFill>
                      <a:srgbClr val="5F2A0F"/>
                    </a:solidFill>
                    <a:latin typeface="Cambria Math" panose="02040503050406030204" pitchFamily="18" charset="0"/>
                  </a:rPr>
                  <a:t>𝑓_𝑡</a:t>
                </a:r>
                <a:r>
                  <a:rPr lang="en-US" sz="1100">
                    <a:solidFill>
                      <a:srgbClr val="5F2A0F"/>
                    </a:solidFill>
                    <a:latin typeface="Calibri" panose="020F0502020204030204" pitchFamily="34" charset="0"/>
                    <a:cs typeface="Calibri" panose="020F0502020204030204" pitchFamily="34" charset="0"/>
                  </a:rPr>
                  <a:t> is the continual learning, and </a:t>
                </a:r>
                <a:r>
                  <a:rPr lang="en-US" sz="1100" i="0">
                    <a:solidFill>
                      <a:srgbClr val="5F2A0F"/>
                    </a:solidFill>
                    <a:latin typeface="Cambria Math" panose="02040503050406030204" pitchFamily="18" charset="0"/>
                  </a:rPr>
                  <a:t>𝑓_𝑡^𝑜</a:t>
                </a:r>
                <a:r>
                  <a:rPr lang="en-US" sz="1100">
                    <a:solidFill>
                      <a:srgbClr val="5F2A0F"/>
                    </a:solidFill>
                    <a:latin typeface="Calibri" panose="020F0502020204030204" pitchFamily="34" charset="0"/>
                    <a:cs typeface="Calibri" panose="020F0502020204030204" pitchFamily="34" charset="0"/>
                  </a:rPr>
                  <a:t> is oracle model at the time </a:t>
                </a:r>
                <a:r>
                  <a:rPr lang="en-US" sz="1100" i="0">
                    <a:solidFill>
                      <a:srgbClr val="5F2A0F"/>
                    </a:solidFill>
                    <a:latin typeface="Cambria Math" panose="02040503050406030204" pitchFamily="18" charset="0"/>
                  </a:rPr>
                  <a:t>𝑡</a:t>
                </a:r>
                <a:endParaRPr/>
              </a:p>
            </p:txBody>
          </p:sp>
        </mc:Fallback>
      </mc:AlternateContent>
    </p:spTree>
    <p:extLst>
      <p:ext uri="{BB962C8B-B14F-4D97-AF65-F5344CB8AC3E}">
        <p14:creationId xmlns:p14="http://schemas.microsoft.com/office/powerpoint/2010/main" val="3831312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2543845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2097139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996067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dirty="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62601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98450" algn="l">
              <a:lnSpc>
                <a:spcPct val="100000"/>
              </a:lnSpc>
              <a:spcBef>
                <a:spcPts val="0"/>
              </a:spcBef>
              <a:spcAft>
                <a:spcPts val="0"/>
              </a:spcAft>
              <a:buSzPts val="1100"/>
              <a:buChar char="○"/>
            </a:pPr>
            <a:r>
              <a:rPr lang="en-US"/>
              <a:t>Neuroscience</a:t>
            </a:r>
          </a:p>
        </p:txBody>
      </p:sp>
    </p:spTree>
    <p:extLst>
      <p:ext uri="{BB962C8B-B14F-4D97-AF65-F5344CB8AC3E}">
        <p14:creationId xmlns:p14="http://schemas.microsoft.com/office/powerpoint/2010/main" val="3271979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b5a1f32dd_1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r>
                  <a:rPr lang="en-US">
                    <a:solidFill>
                      <a:srgbClr val="C58D01"/>
                    </a:solidFill>
                    <a:latin typeface="Calibri" panose="020F0502020204030204" pitchFamily="34" charset="0"/>
                    <a:cs typeface="Calibri" panose="020F0502020204030204" pitchFamily="34" charset="0"/>
                  </a:rPr>
                  <a:t>Where </a:t>
                </a:r>
                <a14:m>
                  <m:oMath xmlns:m="http://schemas.openxmlformats.org/officeDocument/2006/math">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oMath>
                </a14:m>
                <a:r>
                  <a:rPr lang="en-US">
                    <a:solidFill>
                      <a:srgbClr val="C58D01"/>
                    </a:solidFill>
                    <a:latin typeface="Calibri" panose="020F0502020204030204" pitchFamily="34" charset="0"/>
                    <a:cs typeface="Calibri" panose="020F0502020204030204" pitchFamily="34" charset="0"/>
                  </a:rPr>
                  <a:t> and </a:t>
                </a:r>
                <a14:m>
                  <m:oMath xmlns:m="http://schemas.openxmlformats.org/officeDocument/2006/math">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oMath>
                </a14:m>
                <a:r>
                  <a:rPr lang="en-US">
                    <a:solidFill>
                      <a:srgbClr val="C58D01"/>
                    </a:solidFill>
                    <a:latin typeface="Calibri" panose="020F0502020204030204" pitchFamily="34" charset="0"/>
                    <a:cs typeface="Calibri" panose="020F0502020204030204" pitchFamily="34" charset="0"/>
                  </a:rPr>
                  <a:t> are optimized parameters using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𝑡𝑟</m:t>
                        </m:r>
                      </m:sub>
                    </m:sSub>
                  </m:oMath>
                </a14:m>
                <a:r>
                  <a:rPr lang="en-US">
                    <a:solidFill>
                      <a:srgbClr val="C58D01"/>
                    </a:solidFill>
                    <a:latin typeface="Calibri" panose="020F0502020204030204" pitchFamily="34" charset="0"/>
                    <a:cs typeface="Calibri" panose="020F0502020204030204" pitchFamily="34" charset="0"/>
                  </a:rPr>
                  <a:t> and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𝑠</m:t>
                        </m:r>
                      </m:sub>
                    </m:sSub>
                  </m:oMath>
                </a14:m>
                <a:r>
                  <a:rPr lang="en-US">
                    <a:solidFill>
                      <a:srgbClr val="C58D01"/>
                    </a:solidFill>
                    <a:latin typeface="Calibri" panose="020F0502020204030204" pitchFamily="34" charset="0"/>
                    <a:cs typeface="Calibri" panose="020F0502020204030204" pitchFamily="34" charset="0"/>
                  </a:rPr>
                  <a:t> respectively, </a:t>
                </a:r>
              </a:p>
              <a:p>
                <a:pPr lvl="2"/>
                <a14:m>
                  <m:oMath xmlns:m="http://schemas.openxmlformats.org/officeDocument/2006/math">
                    <m:r>
                      <a:rPr lang="en-US" i="1">
                        <a:solidFill>
                          <a:srgbClr val="C58D01"/>
                        </a:solidFill>
                        <a:latin typeface="Cambria Math" panose="02040503050406030204" pitchFamily="18" charset="0"/>
                      </a:rPr>
                      <m:t>𝑚</m:t>
                    </m:r>
                  </m:oMath>
                </a14:m>
                <a:r>
                  <a:rPr lang="en-US">
                    <a:solidFill>
                      <a:srgbClr val="C58D01"/>
                    </a:solidFill>
                    <a:latin typeface="Calibri" panose="020F0502020204030204" pitchFamily="34" charset="0"/>
                    <a:cs typeface="Calibri" panose="020F0502020204030204" pitchFamily="34" charset="0"/>
                  </a:rPr>
                  <a:t> is a metric</a:t>
                </a:r>
              </a:p>
              <a:p>
                <a:pPr lvl="2"/>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oMath>
                </a14:m>
                <a:r>
                  <a:rPr lang="en-US">
                    <a:solidFill>
                      <a:srgbClr val="C58D01"/>
                    </a:solidFill>
                    <a:latin typeface="Calibri" panose="020F0502020204030204" pitchFamily="34" charset="0"/>
                    <a:cs typeface="Calibri" panose="020F0502020204030204" pitchFamily="34" charset="0"/>
                  </a:rPr>
                  <a:t> is the test dataset</a:t>
                </a:r>
              </a:p>
              <a:p>
                <a:pPr lvl="2"/>
                <a14:m>
                  <m:oMath xmlns:m="http://schemas.openxmlformats.org/officeDocument/2006/math">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 . ;</m:t>
                        </m:r>
                        <m:r>
                          <a:rPr lang="en-US" i="1">
                            <a:solidFill>
                              <a:srgbClr val="C58D01"/>
                            </a:solidFill>
                            <a:latin typeface="Cambria Math" panose="02040503050406030204" pitchFamily="18" charset="0"/>
                          </a:rPr>
                          <m:t>𝜃</m:t>
                        </m:r>
                      </m:e>
                    </m:d>
                  </m:oMath>
                </a14:m>
                <a:r>
                  <a:rPr lang="en-US">
                    <a:solidFill>
                      <a:srgbClr val="C58D01"/>
                    </a:solidFill>
                    <a:latin typeface="Calibri" panose="020F0502020204030204" pitchFamily="34" charset="0"/>
                    <a:cs typeface="Calibri" panose="020F0502020204030204" pitchFamily="34" charset="0"/>
                  </a:rPr>
                  <a:t> is parameterized by </a:t>
                </a:r>
                <a14:m>
                  <m:oMath xmlns:m="http://schemas.openxmlformats.org/officeDocument/2006/math">
                    <m:r>
                      <a:rPr lang="en-US" i="1">
                        <a:solidFill>
                          <a:srgbClr val="C58D01"/>
                        </a:solidFill>
                        <a:latin typeface="Cambria Math" panose="02040503050406030204" pitchFamily="18" charset="0"/>
                      </a:rPr>
                      <m:t>𝜃</m:t>
                    </m:r>
                  </m:oMath>
                </a14:m>
                <a:r>
                  <a:rPr lang="en-US">
                    <a:solidFill>
                      <a:srgbClr val="C58D01"/>
                    </a:solidFill>
                    <a:latin typeface="Calibri" panose="020F0502020204030204" pitchFamily="34" charset="0"/>
                    <a:cs typeface="Calibri" panose="020F0502020204030204" pitchFamily="34" charset="0"/>
                  </a:rPr>
                  <a:t> and trained with a loss function </a:t>
                </a:r>
                <a14:m>
                  <m:oMath xmlns:m="http://schemas.openxmlformats.org/officeDocument/2006/math">
                    <m:r>
                      <a:rPr lang="en-US" i="1">
                        <a:solidFill>
                          <a:srgbClr val="C58D01"/>
                        </a:solidFill>
                        <a:latin typeface="Cambria Math" panose="02040503050406030204" pitchFamily="18" charset="0"/>
                      </a:rPr>
                      <m:t>ℓ(</m:t>
                    </m:r>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𝜃</m:t>
                        </m:r>
                      </m:e>
                    </m:d>
                    <m:r>
                      <a:rPr lang="en-US" i="1">
                        <a:solidFill>
                          <a:srgbClr val="C58D01"/>
                        </a:solidFill>
                        <a:latin typeface="Cambria Math" panose="02040503050406030204" pitchFamily="18" charset="0"/>
                      </a:rPr>
                      <m:t>,</m:t>
                    </m:r>
                    <m:r>
                      <a:rPr lang="en-US" i="1" smtClean="0">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r>
                      <a:rPr lang="en-US" i="1">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914400" lvl="1" indent="-298450" algn="l" rtl="0">
                  <a:lnSpc>
                    <a:spcPct val="100000"/>
                  </a:lnSpc>
                  <a:spcBef>
                    <a:spcPts val="0"/>
                  </a:spcBef>
                  <a:spcAft>
                    <a:spcPts val="0"/>
                  </a:spcAft>
                  <a:buSzPts val="1100"/>
                  <a:buChar char="○"/>
                </a:pPr>
                <a:endParaRPr lang="en-US"/>
              </a:p>
              <a:p>
                <a:pPr marL="914400" lvl="1" indent="-298450" algn="l" rtl="0">
                  <a:lnSpc>
                    <a:spcPct val="100000"/>
                  </a:lnSpc>
                  <a:spcBef>
                    <a:spcPts val="0"/>
                  </a:spcBef>
                  <a:spcAft>
                    <a:spcPts val="0"/>
                  </a:spcAft>
                  <a:buSzPts val="1100"/>
                  <a:buChar char="○"/>
                </a:pPr>
                <a:endParaRPr lang="en-US"/>
              </a:p>
              <a:p>
                <a:r>
                  <a:rPr lang="en-US">
                    <a:solidFill>
                      <a:srgbClr val="5F2A0F"/>
                    </a:solidFill>
                    <a:latin typeface="Calibri" panose="020F0502020204030204" pitchFamily="34" charset="0"/>
                    <a:cs typeface="Calibri" panose="020F0502020204030204" pitchFamily="34" charset="0"/>
                  </a:rPr>
                  <a:t>Continual Learning and Neural Architecture Search [13, 14, 34]</a:t>
                </a:r>
              </a:p>
              <a:p>
                <a:pPr lvl="1"/>
                <a:r>
                  <a:rPr lang="en-US">
                    <a:solidFill>
                      <a:srgbClr val="5F2A0F"/>
                    </a:solidFill>
                    <a:latin typeface="Calibri" panose="020F0502020204030204" pitchFamily="34" charset="0"/>
                    <a:cs typeface="Calibri" panose="020F0502020204030204" pitchFamily="34" charset="0"/>
                  </a:rPr>
                  <a:t>Create efficient replay exemplars for CL.</a:t>
                </a:r>
              </a:p>
              <a:p>
                <a:pPr lvl="1"/>
                <a:r>
                  <a:rPr lang="en-US">
                    <a:solidFill>
                      <a:srgbClr val="5F2A0F"/>
                    </a:solidFill>
                    <a:latin typeface="Calibri" panose="020F0502020204030204" pitchFamily="34" charset="0"/>
                    <a:cs typeface="Calibri" panose="020F0502020204030204" pitchFamily="34" charset="0"/>
                  </a:rPr>
                  <a:t>Create synthesized samples to accelerate the neural </a:t>
                </a:r>
                <a:r>
                  <a:rPr lang="en-US" err="1">
                    <a:solidFill>
                      <a:srgbClr val="5F2A0F"/>
                    </a:solidFill>
                    <a:latin typeface="Calibri" panose="020F0502020204030204" pitchFamily="34" charset="0"/>
                    <a:cs typeface="Calibri" panose="020F0502020204030204" pitchFamily="34" charset="0"/>
                  </a:rPr>
                  <a:t>architectue</a:t>
                </a:r>
                <a:r>
                  <a:rPr lang="en-US">
                    <a:solidFill>
                      <a:srgbClr val="5F2A0F"/>
                    </a:solidFill>
                    <a:latin typeface="Calibri" panose="020F0502020204030204" pitchFamily="34" charset="0"/>
                    <a:cs typeface="Calibri" panose="020F0502020204030204" pitchFamily="34" charset="0"/>
                  </a:rPr>
                  <a:t> search.</a:t>
                </a:r>
              </a:p>
              <a:p>
                <a:pPr lvl="1"/>
                <a:r>
                  <a:rPr lang="en-US">
                    <a:solidFill>
                      <a:srgbClr val="5F2A0F"/>
                    </a:solidFill>
                    <a:latin typeface="Calibri" panose="020F0502020204030204" pitchFamily="34" charset="0"/>
                    <a:cs typeface="Calibri" panose="020F0502020204030204" pitchFamily="34" charset="0"/>
                  </a:rPr>
                  <a:t>Learns retrievable memories (or distill memory) for each tasks. </a:t>
                </a:r>
              </a:p>
              <a:p>
                <a:pPr lvl="1"/>
                <a:r>
                  <a:rPr lang="en-US">
                    <a:solidFill>
                      <a:srgbClr val="5F2A0F"/>
                    </a:solidFill>
                    <a:latin typeface="Calibri" panose="020F0502020204030204" pitchFamily="34" charset="0"/>
                    <a:cs typeface="Calibri" panose="020F0502020204030204" pitchFamily="34" charset="0"/>
                  </a:rPr>
                  <a:t>Rehearse these memory samples while the model is learning subsequent tasks.</a:t>
                </a:r>
              </a:p>
              <a:p>
                <a:pPr marL="914400" lvl="1" indent="-298450" algn="l" rtl="0">
                  <a:lnSpc>
                    <a:spcPct val="100000"/>
                  </a:lnSpc>
                  <a:spcBef>
                    <a:spcPts val="0"/>
                  </a:spcBef>
                  <a:spcAft>
                    <a:spcPts val="0"/>
                  </a:spcAft>
                  <a:buSzPts val="1100"/>
                  <a:buChar char="○"/>
                </a:pPr>
                <a:endParaRPr/>
              </a:p>
            </p:txBody>
          </p:sp>
        </mc:Choice>
        <mc:Fallback xmlns="">
          <p:sp>
            <p:nvSpPr>
              <p:cNvPr id="432" name="Google Shape;432;g22b5a1f32dd_1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r>
                  <a:rPr lang="en-US">
                    <a:solidFill>
                      <a:srgbClr val="C58D01"/>
                    </a:solidFill>
                    <a:latin typeface="Calibri" panose="020F0502020204030204" pitchFamily="34" charset="0"/>
                    <a:cs typeface="Calibri" panose="020F0502020204030204" pitchFamily="34" charset="0"/>
                  </a:rPr>
                  <a:t>Where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and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are optimized parameters using </a:t>
                </a:r>
                <a:r>
                  <a:rPr lang="en-US" i="0">
                    <a:solidFill>
                      <a:srgbClr val="C58D01"/>
                    </a:solidFill>
                    <a:latin typeface="Cambria Math" panose="02040503050406030204" pitchFamily="18" charset="0"/>
                  </a:rPr>
                  <a:t>𝒟_𝑡𝑟</a:t>
                </a:r>
                <a:r>
                  <a:rPr lang="en-US">
                    <a:solidFill>
                      <a:srgbClr val="C58D01"/>
                    </a:solidFill>
                    <a:latin typeface="Calibri" panose="020F0502020204030204" pitchFamily="34" charset="0"/>
                    <a:cs typeface="Calibri" panose="020F0502020204030204" pitchFamily="34" charset="0"/>
                  </a:rPr>
                  <a:t> and </a:t>
                </a:r>
                <a:r>
                  <a:rPr lang="en-US" i="0">
                    <a:solidFill>
                      <a:srgbClr val="C58D01"/>
                    </a:solidFill>
                    <a:latin typeface="Cambria Math" panose="02040503050406030204" pitchFamily="18" charset="0"/>
                  </a:rPr>
                  <a:t>𝒟_𝑠</a:t>
                </a:r>
                <a:r>
                  <a:rPr lang="en-US">
                    <a:solidFill>
                      <a:srgbClr val="C58D01"/>
                    </a:solidFill>
                    <a:latin typeface="Calibri" panose="020F0502020204030204" pitchFamily="34" charset="0"/>
                    <a:cs typeface="Calibri" panose="020F0502020204030204" pitchFamily="34" charset="0"/>
                  </a:rPr>
                  <a:t> respectively, </a:t>
                </a:r>
              </a:p>
              <a:p>
                <a:pPr lvl="2"/>
                <a:r>
                  <a:rPr lang="en-US" i="0">
                    <a:solidFill>
                      <a:srgbClr val="C58D01"/>
                    </a:solidFill>
                    <a:latin typeface="Cambria Math" panose="02040503050406030204" pitchFamily="18" charset="0"/>
                  </a:rPr>
                  <a:t>𝑚</a:t>
                </a:r>
                <a:r>
                  <a:rPr lang="en-US">
                    <a:solidFill>
                      <a:srgbClr val="C58D01"/>
                    </a:solidFill>
                    <a:latin typeface="Calibri" panose="020F0502020204030204" pitchFamily="34" charset="0"/>
                    <a:cs typeface="Calibri" panose="020F0502020204030204" pitchFamily="34" charset="0"/>
                  </a:rPr>
                  <a:t> is a metric</a:t>
                </a:r>
              </a:p>
              <a:p>
                <a:pPr lvl="2"/>
                <a:r>
                  <a:rPr lang="en-US" i="0">
                    <a:solidFill>
                      <a:srgbClr val="C58D01"/>
                    </a:solidFill>
                    <a:latin typeface="Cambria Math" panose="02040503050406030204" pitchFamily="18" charset="0"/>
                  </a:rPr>
                  <a:t>𝒟_𝑡𝑒</a:t>
                </a:r>
                <a:r>
                  <a:rPr lang="en-US">
                    <a:solidFill>
                      <a:srgbClr val="C58D01"/>
                    </a:solidFill>
                    <a:latin typeface="Calibri" panose="020F0502020204030204" pitchFamily="34" charset="0"/>
                    <a:cs typeface="Calibri" panose="020F0502020204030204" pitchFamily="34" charset="0"/>
                  </a:rPr>
                  <a:t> is the test dataset</a:t>
                </a:r>
              </a:p>
              <a:p>
                <a:pPr lvl="2"/>
                <a:r>
                  <a:rPr lang="en-US" i="0">
                    <a:solidFill>
                      <a:srgbClr val="C58D01"/>
                    </a:solidFill>
                    <a:latin typeface="Cambria Math" panose="02040503050406030204" pitchFamily="18" charset="0"/>
                  </a:rPr>
                  <a:t>𝑓( . ;𝜃)</a:t>
                </a:r>
                <a:r>
                  <a:rPr lang="en-US">
                    <a:solidFill>
                      <a:srgbClr val="C58D01"/>
                    </a:solidFill>
                    <a:latin typeface="Calibri" panose="020F0502020204030204" pitchFamily="34" charset="0"/>
                    <a:cs typeface="Calibri" panose="020F0502020204030204" pitchFamily="34" charset="0"/>
                  </a:rPr>
                  <a:t> is parameterized by </a:t>
                </a:r>
                <a:r>
                  <a:rPr lang="en-US" i="0">
                    <a:solidFill>
                      <a:srgbClr val="C58D01"/>
                    </a:solidFill>
                    <a:latin typeface="Cambria Math" panose="02040503050406030204" pitchFamily="18" charset="0"/>
                  </a:rPr>
                  <a:t>𝜃</a:t>
                </a:r>
                <a:r>
                  <a:rPr lang="en-US">
                    <a:solidFill>
                      <a:srgbClr val="C58D01"/>
                    </a:solidFill>
                    <a:latin typeface="Calibri" panose="020F0502020204030204" pitchFamily="34" charset="0"/>
                    <a:cs typeface="Calibri" panose="020F0502020204030204" pitchFamily="34" charset="0"/>
                  </a:rPr>
                  <a:t> and trained with a loss function </a:t>
                </a:r>
                <a:r>
                  <a:rPr lang="en-US" i="0">
                    <a:solidFill>
                      <a:srgbClr val="C58D01"/>
                    </a:solidFill>
                    <a:latin typeface="Cambria Math" panose="02040503050406030204" pitchFamily="18" charset="0"/>
                  </a:rPr>
                  <a:t>ℓ(𝑓(𝑥;𝜃), 𝑦)</a:t>
                </a:r>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914400" lvl="1" indent="-298450" algn="l" rtl="0">
                  <a:lnSpc>
                    <a:spcPct val="100000"/>
                  </a:lnSpc>
                  <a:spcBef>
                    <a:spcPts val="0"/>
                  </a:spcBef>
                  <a:spcAft>
                    <a:spcPts val="0"/>
                  </a:spcAft>
                  <a:buSzPts val="1100"/>
                  <a:buChar char="○"/>
                </a:pPr>
                <a:endParaRPr lang="en-US"/>
              </a:p>
              <a:p>
                <a:pPr marL="914400" lvl="1" indent="-298450" algn="l" rtl="0">
                  <a:lnSpc>
                    <a:spcPct val="100000"/>
                  </a:lnSpc>
                  <a:spcBef>
                    <a:spcPts val="0"/>
                  </a:spcBef>
                  <a:spcAft>
                    <a:spcPts val="0"/>
                  </a:spcAft>
                  <a:buSzPts val="1100"/>
                  <a:buChar char="○"/>
                </a:pPr>
                <a:endParaRPr lang="en-US"/>
              </a:p>
              <a:p>
                <a:r>
                  <a:rPr lang="en-US">
                    <a:solidFill>
                      <a:srgbClr val="5F2A0F"/>
                    </a:solidFill>
                    <a:latin typeface="Calibri" panose="020F0502020204030204" pitchFamily="34" charset="0"/>
                    <a:cs typeface="Calibri" panose="020F0502020204030204" pitchFamily="34" charset="0"/>
                  </a:rPr>
                  <a:t>Continual Learning and Neural Architecture Search [13, 14, 34]</a:t>
                </a:r>
              </a:p>
              <a:p>
                <a:pPr lvl="1"/>
                <a:r>
                  <a:rPr lang="en-US">
                    <a:solidFill>
                      <a:srgbClr val="5F2A0F"/>
                    </a:solidFill>
                    <a:latin typeface="Calibri" panose="020F0502020204030204" pitchFamily="34" charset="0"/>
                    <a:cs typeface="Calibri" panose="020F0502020204030204" pitchFamily="34" charset="0"/>
                  </a:rPr>
                  <a:t>Create efficient replay exemplars for CL.</a:t>
                </a:r>
              </a:p>
              <a:p>
                <a:pPr lvl="1"/>
                <a:r>
                  <a:rPr lang="en-US">
                    <a:solidFill>
                      <a:srgbClr val="5F2A0F"/>
                    </a:solidFill>
                    <a:latin typeface="Calibri" panose="020F0502020204030204" pitchFamily="34" charset="0"/>
                    <a:cs typeface="Calibri" panose="020F0502020204030204" pitchFamily="34" charset="0"/>
                  </a:rPr>
                  <a:t>Create synthesized samples to accelerate the neural </a:t>
                </a:r>
                <a:r>
                  <a:rPr lang="en-US" err="1">
                    <a:solidFill>
                      <a:srgbClr val="5F2A0F"/>
                    </a:solidFill>
                    <a:latin typeface="Calibri" panose="020F0502020204030204" pitchFamily="34" charset="0"/>
                    <a:cs typeface="Calibri" panose="020F0502020204030204" pitchFamily="34" charset="0"/>
                  </a:rPr>
                  <a:t>architectue</a:t>
                </a:r>
                <a:r>
                  <a:rPr lang="en-US">
                    <a:solidFill>
                      <a:srgbClr val="5F2A0F"/>
                    </a:solidFill>
                    <a:latin typeface="Calibri" panose="020F0502020204030204" pitchFamily="34" charset="0"/>
                    <a:cs typeface="Calibri" panose="020F0502020204030204" pitchFamily="34" charset="0"/>
                  </a:rPr>
                  <a:t> search.</a:t>
                </a:r>
              </a:p>
              <a:p>
                <a:pPr lvl="1"/>
                <a:r>
                  <a:rPr lang="en-US">
                    <a:solidFill>
                      <a:srgbClr val="5F2A0F"/>
                    </a:solidFill>
                    <a:latin typeface="Calibri" panose="020F0502020204030204" pitchFamily="34" charset="0"/>
                    <a:cs typeface="Calibri" panose="020F0502020204030204" pitchFamily="34" charset="0"/>
                  </a:rPr>
                  <a:t>Learns retrievable memories (or distill memory) for each tasks. </a:t>
                </a:r>
              </a:p>
              <a:p>
                <a:pPr lvl="1"/>
                <a:r>
                  <a:rPr lang="en-US">
                    <a:solidFill>
                      <a:srgbClr val="5F2A0F"/>
                    </a:solidFill>
                    <a:latin typeface="Calibri" panose="020F0502020204030204" pitchFamily="34" charset="0"/>
                    <a:cs typeface="Calibri" panose="020F0502020204030204" pitchFamily="34" charset="0"/>
                  </a:rPr>
                  <a:t>Rehearse these memory samples while the model is learning subsequent tasks.</a:t>
                </a:r>
              </a:p>
              <a:p>
                <a:pPr marL="914400" lvl="1" indent="-298450" algn="l" rtl="0">
                  <a:lnSpc>
                    <a:spcPct val="100000"/>
                  </a:lnSpc>
                  <a:spcBef>
                    <a:spcPts val="0"/>
                  </a:spcBef>
                  <a:spcAft>
                    <a:spcPts val="0"/>
                  </a:spcAft>
                  <a:buSzPts val="1100"/>
                  <a:buChar char="○"/>
                </a:pPr>
                <a:endParaRPr/>
              </a:p>
            </p:txBody>
          </p:sp>
        </mc:Fallback>
      </mc:AlternateContent>
    </p:spTree>
    <p:extLst>
      <p:ext uri="{BB962C8B-B14F-4D97-AF65-F5344CB8AC3E}">
        <p14:creationId xmlns:p14="http://schemas.microsoft.com/office/powerpoint/2010/main" val="2060285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dirty="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100" i="1">
                            <a:solidFill>
                              <a:srgbClr val="5F2A0F"/>
                            </a:solidFill>
                            <a:latin typeface="Cambria Math" panose="02040503050406030204" pitchFamily="18" charset="0"/>
                          </a:rPr>
                        </m:ctrlPr>
                      </m:sSub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Sub>
                  </m:oMath>
                </a14:m>
                <a:r>
                  <a:rPr lang="en-US" sz="1100" dirty="0">
                    <a:solidFill>
                      <a:srgbClr val="5F2A0F"/>
                    </a:solidFill>
                    <a:latin typeface="Calibri" panose="020F0502020204030204" pitchFamily="34" charset="0"/>
                    <a:cs typeface="Calibri" panose="020F0502020204030204" pitchFamily="34" charset="0"/>
                  </a:rPr>
                  <a:t> is the continual learning, and </a:t>
                </a:r>
                <a14:m>
                  <m:oMath xmlns:m="http://schemas.openxmlformats.org/officeDocument/2006/math">
                    <m:sSubSup>
                      <m:sSubSupPr>
                        <m:ctrlPr>
                          <a:rPr lang="en-US" sz="1100" i="1">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𝑓</m:t>
                        </m:r>
                      </m:e>
                      <m:sub>
                        <m:r>
                          <a:rPr lang="en-US" sz="1100" i="1">
                            <a:solidFill>
                              <a:srgbClr val="5F2A0F"/>
                            </a:solidFill>
                            <a:latin typeface="Cambria Math" panose="02040503050406030204" pitchFamily="18" charset="0"/>
                          </a:rPr>
                          <m:t>𝑡</m:t>
                        </m:r>
                      </m:sub>
                      <m:sup>
                        <m:r>
                          <a:rPr lang="en-US" sz="1100" i="1">
                            <a:solidFill>
                              <a:srgbClr val="5F2A0F"/>
                            </a:solidFill>
                            <a:latin typeface="Cambria Math" panose="02040503050406030204" pitchFamily="18" charset="0"/>
                          </a:rPr>
                          <m:t>𝑜</m:t>
                        </m:r>
                      </m:sup>
                    </m:sSubSup>
                  </m:oMath>
                </a14:m>
                <a:r>
                  <a:rPr lang="en-US" sz="1100" dirty="0">
                    <a:solidFill>
                      <a:srgbClr val="5F2A0F"/>
                    </a:solidFill>
                    <a:latin typeface="Calibri" panose="020F0502020204030204" pitchFamily="34" charset="0"/>
                    <a:cs typeface="Calibri" panose="020F0502020204030204" pitchFamily="34" charset="0"/>
                  </a:rPr>
                  <a:t> is oracle model at the time </a:t>
                </a:r>
                <a14:m>
                  <m:oMath xmlns:m="http://schemas.openxmlformats.org/officeDocument/2006/math">
                    <m:r>
                      <a:rPr lang="en-US" sz="1100" i="1">
                        <a:solidFill>
                          <a:srgbClr val="5F2A0F"/>
                        </a:solidFill>
                        <a:latin typeface="Cambria Math" panose="02040503050406030204" pitchFamily="18" charset="0"/>
                      </a:rPr>
                      <m:t>𝑡</m:t>
                    </m:r>
                  </m:oMath>
                </a14:m>
                <a:endParaRPr dirty="0"/>
              </a:p>
            </p:txBody>
          </p:sp>
        </mc:Choice>
        <mc:Fallback xmlns="">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sz="1100">
                    <a:solidFill>
                      <a:srgbClr val="5F2A0F"/>
                    </a:solidFill>
                    <a:latin typeface="Calibri" panose="020F0502020204030204" pitchFamily="34" charset="0"/>
                    <a:cs typeface="Calibri" panose="020F0502020204030204" pitchFamily="34" charset="0"/>
                  </a:rPr>
                  <a:t> </a:t>
                </a:r>
                <a:r>
                  <a:rPr lang="en-US" sz="1100" i="0">
                    <a:solidFill>
                      <a:srgbClr val="5F2A0F"/>
                    </a:solidFill>
                    <a:latin typeface="Cambria Math" panose="02040503050406030204" pitchFamily="18" charset="0"/>
                  </a:rPr>
                  <a:t>𝑓_𝑡</a:t>
                </a:r>
                <a:r>
                  <a:rPr lang="en-US" sz="1100">
                    <a:solidFill>
                      <a:srgbClr val="5F2A0F"/>
                    </a:solidFill>
                    <a:latin typeface="Calibri" panose="020F0502020204030204" pitchFamily="34" charset="0"/>
                    <a:cs typeface="Calibri" panose="020F0502020204030204" pitchFamily="34" charset="0"/>
                  </a:rPr>
                  <a:t> is the continual learning, and </a:t>
                </a:r>
                <a:r>
                  <a:rPr lang="en-US" sz="1100" i="0">
                    <a:solidFill>
                      <a:srgbClr val="5F2A0F"/>
                    </a:solidFill>
                    <a:latin typeface="Cambria Math" panose="02040503050406030204" pitchFamily="18" charset="0"/>
                  </a:rPr>
                  <a:t>𝑓_𝑡^𝑜</a:t>
                </a:r>
                <a:r>
                  <a:rPr lang="en-US" sz="1100">
                    <a:solidFill>
                      <a:srgbClr val="5F2A0F"/>
                    </a:solidFill>
                    <a:latin typeface="Calibri" panose="020F0502020204030204" pitchFamily="34" charset="0"/>
                    <a:cs typeface="Calibri" panose="020F0502020204030204" pitchFamily="34" charset="0"/>
                  </a:rPr>
                  <a:t> is oracle model at the time </a:t>
                </a:r>
                <a:r>
                  <a:rPr lang="en-US" sz="1100" i="0">
                    <a:solidFill>
                      <a:srgbClr val="5F2A0F"/>
                    </a:solidFill>
                    <a:latin typeface="Cambria Math" panose="02040503050406030204" pitchFamily="18" charset="0"/>
                  </a:rPr>
                  <a:t>𝑡</a:t>
                </a:r>
                <a:endParaRPr/>
              </a:p>
            </p:txBody>
          </p:sp>
        </mc:Fallback>
      </mc:AlternateContent>
    </p:spTree>
    <p:extLst>
      <p:ext uri="{BB962C8B-B14F-4D97-AF65-F5344CB8AC3E}">
        <p14:creationId xmlns:p14="http://schemas.microsoft.com/office/powerpoint/2010/main" val="1135577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i="1" dirty="0"/>
          </a:p>
          <a:p>
            <a:pPr marL="171450" lvl="0" indent="-171450" algn="l" rtl="0">
              <a:lnSpc>
                <a:spcPct val="100000"/>
              </a:lnSpc>
              <a:spcBef>
                <a:spcPts val="0"/>
              </a:spcBef>
              <a:spcAft>
                <a:spcPts val="0"/>
              </a:spcAft>
              <a:buSzPts val="1100"/>
            </a:pPr>
            <a:endParaRPr lang="en-US" b="0" i="0" dirty="0">
              <a:effectLst/>
              <a:highlight>
                <a:srgbClr val="FFFFFF"/>
              </a:highlight>
              <a:latin typeface="Söhne"/>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Lifelong learning and adaptability are the only ways to realize AGI's longstanding dream.</a:t>
            </a:r>
          </a:p>
        </p:txBody>
      </p:sp>
    </p:spTree>
    <p:extLst>
      <p:ext uri="{BB962C8B-B14F-4D97-AF65-F5344CB8AC3E}">
        <p14:creationId xmlns:p14="http://schemas.microsoft.com/office/powerpoint/2010/main" val="3080158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0974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b542f369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2b542f3695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t>Limited memory capacity: </a:t>
            </a:r>
            <a:endParaRPr b="1"/>
          </a:p>
          <a:p>
            <a:pPr marL="0" lvl="0" indent="0" algn="l" rtl="0">
              <a:lnSpc>
                <a:spcPct val="100000"/>
              </a:lnSpc>
              <a:spcBef>
                <a:spcPts val="0"/>
              </a:spcBef>
              <a:spcAft>
                <a:spcPts val="0"/>
              </a:spcAft>
              <a:buSzPts val="1100"/>
              <a:buNone/>
            </a:pPr>
            <a:r>
              <a:rPr lang="en-US"/>
              <a:t>Neural networks and machine learning models have a limited capacity to store information. When new information is learned, the old information may be forgotten to make room for the new information.</a:t>
            </a:r>
            <a:endParaRPr/>
          </a:p>
          <a:p>
            <a:pPr marL="0" lvl="0" indent="0" algn="l" rtl="0">
              <a:lnSpc>
                <a:spcPct val="100000"/>
              </a:lnSpc>
              <a:spcBef>
                <a:spcPts val="0"/>
              </a:spcBef>
              <a:spcAft>
                <a:spcPts val="0"/>
              </a:spcAft>
              <a:buSzPts val="1100"/>
              <a:buNone/>
            </a:pPr>
            <a:r>
              <a:rPr lang="en-US" b="1">
                <a:solidFill>
                  <a:schemeClr val="dk1"/>
                </a:solidFill>
              </a:rPr>
              <a:t>Overfitting:</a:t>
            </a:r>
            <a:endParaRPr b="1">
              <a:solidFill>
                <a:schemeClr val="dk1"/>
              </a:solidFill>
            </a:endParaRPr>
          </a:p>
          <a:p>
            <a:pPr marL="0" lvl="0" indent="0" algn="l" rtl="0">
              <a:lnSpc>
                <a:spcPct val="100000"/>
              </a:lnSpc>
              <a:spcBef>
                <a:spcPts val="0"/>
              </a:spcBef>
              <a:spcAft>
                <a:spcPts val="0"/>
              </a:spcAft>
              <a:buSzPts val="1100"/>
              <a:buNone/>
            </a:pPr>
            <a:r>
              <a:rPr lang="en-US"/>
              <a:t>Overfitting occurs when a machine learning model becomes too specialized in the training data and fails to generalize to new data. When new data is introduced, the model may overfit to the new data, forgetting the old information.</a:t>
            </a:r>
            <a:endParaRPr/>
          </a:p>
          <a:p>
            <a:pPr marL="0" lvl="0" indent="0" algn="l" rtl="0">
              <a:lnSpc>
                <a:spcPct val="100000"/>
              </a:lnSpc>
              <a:spcBef>
                <a:spcPts val="0"/>
              </a:spcBef>
              <a:spcAft>
                <a:spcPts val="0"/>
              </a:spcAft>
              <a:buSzPts val="1100"/>
              <a:buNone/>
            </a:pPr>
            <a:r>
              <a:rPr lang="en-US" b="1"/>
              <a:t>Task complexity: </a:t>
            </a:r>
            <a:endParaRPr b="1"/>
          </a:p>
          <a:p>
            <a:pPr marL="0" lvl="0" indent="0" algn="l" rtl="0">
              <a:lnSpc>
                <a:spcPct val="100000"/>
              </a:lnSpc>
              <a:spcBef>
                <a:spcPts val="0"/>
              </a:spcBef>
              <a:spcAft>
                <a:spcPts val="0"/>
              </a:spcAft>
              <a:buSzPts val="1100"/>
              <a:buNone/>
            </a:pPr>
            <a:r>
              <a:rPr lang="en-US"/>
              <a:t>Some tasks may be more complex than others, requiring more capacity and resources from the machine learning model. When a model is trained on a more complex task, it may not be able to retain all the previously learned information, leading to catastrophic forgetting.</a:t>
            </a:r>
            <a:endParaRPr/>
          </a:p>
          <a:p>
            <a:pPr marL="0" lvl="0" indent="0" algn="l" rtl="0">
              <a:lnSpc>
                <a:spcPct val="100000"/>
              </a:lnSpc>
              <a:spcBef>
                <a:spcPts val="0"/>
              </a:spcBef>
              <a:spcAft>
                <a:spcPts val="0"/>
              </a:spcAft>
              <a:buSzPts val="1100"/>
              <a:buNone/>
            </a:pPr>
            <a:r>
              <a:rPr lang="en-US" b="1"/>
              <a:t>Non-stationarity:</a:t>
            </a:r>
            <a:r>
              <a:rPr lang="en-US"/>
              <a:t> </a:t>
            </a:r>
            <a:endParaRPr/>
          </a:p>
          <a:p>
            <a:pPr marL="0" lvl="0" indent="0" algn="l" rtl="0">
              <a:lnSpc>
                <a:spcPct val="100000"/>
              </a:lnSpc>
              <a:spcBef>
                <a:spcPts val="0"/>
              </a:spcBef>
              <a:spcAft>
                <a:spcPts val="0"/>
              </a:spcAft>
              <a:buSzPts val="1100"/>
              <a:buNone/>
            </a:pPr>
            <a:r>
              <a:rPr lang="en-US"/>
              <a:t>Non-stationarity occurs when the statistical properties of the data change over time. When a model is trained on new data, it may not be able to adapt to the changing statistical properties of the data, leading to catastrophic forgetting.</a:t>
            </a:r>
            <a:endParaRPr/>
          </a:p>
        </p:txBody>
      </p:sp>
    </p:spTree>
    <p:extLst>
      <p:ext uri="{BB962C8B-B14F-4D97-AF65-F5344CB8AC3E}">
        <p14:creationId xmlns:p14="http://schemas.microsoft.com/office/powerpoint/2010/main" val="386679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6226df33b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6226df33b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185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6226df33b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6226df33b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CL-</a:t>
            </a:r>
            <a:r>
              <a:rPr lang="en-US" err="1"/>
              <a:t>robustified</a:t>
            </a:r>
            <a:r>
              <a:rPr lang="en-US"/>
              <a:t> features contain only abstract dream-like minimum features of the class.</a:t>
            </a:r>
            <a:endParaRPr/>
          </a:p>
        </p:txBody>
      </p:sp>
    </p:spTree>
    <p:extLst>
      <p:ext uri="{BB962C8B-B14F-4D97-AF65-F5344CB8AC3E}">
        <p14:creationId xmlns:p14="http://schemas.microsoft.com/office/powerpoint/2010/main" val="4240205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dirty="0"/>
          </a:p>
        </p:txBody>
      </p:sp>
    </p:spTree>
    <p:extLst>
      <p:ext uri="{BB962C8B-B14F-4D97-AF65-F5344CB8AC3E}">
        <p14:creationId xmlns:p14="http://schemas.microsoft.com/office/powerpoint/2010/main" val="1429614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2820797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r>
              <a:rPr lang="en-US" b="1" i="0">
                <a:solidFill>
                  <a:srgbClr val="0D0D0D"/>
                </a:solidFill>
                <a:effectLst/>
                <a:highlight>
                  <a:srgbClr val="FFFFFF"/>
                </a:highlight>
                <a:latin typeface="Söhne"/>
              </a:rPr>
              <a:t>Robust rehearsal demonstrated superior accuracy over naive rehearsal methods across ten different rehearsal memory sizes, highlighting the effectiveness of CL-robust rehearsal in enhancing model performance.</a:t>
            </a:r>
            <a:endParaRPr lang="en-US"/>
          </a:p>
        </p:txBody>
      </p:sp>
    </p:spTree>
    <p:extLst>
      <p:ext uri="{BB962C8B-B14F-4D97-AF65-F5344CB8AC3E}">
        <p14:creationId xmlns:p14="http://schemas.microsoft.com/office/powerpoint/2010/main" val="2768965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411015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6482418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685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b="1" dirty="0">
                    <a:solidFill>
                      <a:srgbClr val="5F2A0F"/>
                    </a:solidFill>
                    <a:latin typeface="+mn-lt"/>
                    <a:cs typeface="Arial" panose="020B0604020202020204" pitchFamily="34" charset="0"/>
                  </a:rPr>
                  <a:t>Task Incremental Learning</a:t>
                </a:r>
              </a:p>
              <a:p>
                <a:pPr lvl="1" indent="-406400">
                  <a:buSzPts val="2800"/>
                </a:pPr>
                <a:r>
                  <a:rPr lang="en-US" dirty="0">
                    <a:cs typeface="Arial" panose="020B0604020202020204" pitchFamily="34" charset="0"/>
                  </a:rPr>
                  <a:t>Also known as multi-head settings</a:t>
                </a:r>
                <a:endParaRPr lang="en-US" dirty="0">
                  <a:latin typeface="+mn-lt"/>
                  <a:cs typeface="Arial" panose="020B0604020202020204" pitchFamily="34" charset="0"/>
                </a:endParaRPr>
              </a:p>
              <a:p>
                <a:pPr lvl="1" indent="-406400">
                  <a:buSzPts val="2800"/>
                </a:pPr>
                <a:r>
                  <a:rPr lang="en-US" dirty="0">
                    <a:latin typeface="+mn-lt"/>
                    <a:cs typeface="Arial" panose="020B0604020202020204" pitchFamily="34" charset="0"/>
                  </a:rPr>
                  <a:t>Each task has its own unique set of features and output units</a:t>
                </a:r>
              </a:p>
              <a:p>
                <a:pPr lvl="1" indent="-406400">
                  <a:buSzPts val="2800"/>
                </a:pPr>
                <a:r>
                  <a:rPr lang="en-US" dirty="0">
                    <a:cs typeface="Arial" panose="020B0604020202020204" pitchFamily="34" charset="0"/>
                  </a:rPr>
                  <a:t>Task identity is required [2]</a:t>
                </a:r>
              </a:p>
              <a:p>
                <a:pPr lvl="1" indent="-406400">
                  <a:buSzPts val="2800"/>
                </a:pPr>
                <a:r>
                  <a:rPr lang="en-US" dirty="0">
                    <a:cs typeface="Arial" panose="020B0604020202020204" pitchFamily="34" charset="0"/>
                  </a:rPr>
                  <a:t>Given permutation </a:t>
                </a:r>
                <a14:m>
                  <m:oMath xmlns:m="http://schemas.openxmlformats.org/officeDocument/2006/math">
                    <m:r>
                      <a:rPr lang="en-US" i="1">
                        <a:latin typeface="Cambria Math" panose="02040503050406030204" pitchFamily="18" charset="0"/>
                      </a:rPr>
                      <m:t>𝒳</m:t>
                    </m:r>
                  </m:oMath>
                </a14:m>
                <a:r>
                  <a:rPr lang="en-US" dirty="0">
                    <a:cs typeface="Arial" panose="020B0604020202020204" pitchFamily="34" charset="0"/>
                  </a:rPr>
                  <a:t>, which digits?</a:t>
                </a:r>
              </a:p>
              <a:p>
                <a:pPr lvl="1" indent="-406400">
                  <a:buSzPts val="2800"/>
                </a:pPr>
                <a:endParaRPr lang="en-US" dirty="0">
                  <a:cs typeface="Arial" panose="020B0604020202020204" pitchFamily="34" charset="0"/>
                </a:endParaRPr>
              </a:p>
              <a:p>
                <a:pPr lvl="0" indent="-406400">
                  <a:buSzPts val="2800"/>
                </a:pPr>
                <a:endParaRPr lang="en-US" dirty="0">
                  <a:cs typeface="Arial" panose="020B0604020202020204" pitchFamily="34" charset="0"/>
                </a:endParaRPr>
              </a:p>
            </p:txBody>
          </p:sp>
        </mc:Choice>
        <mc:Fallback xmlns="">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300"/>
                  </a:spcBef>
                  <a:spcAft>
                    <a:spcPts val="0"/>
                  </a:spcAft>
                  <a:buSzPts val="2800"/>
                  <a:buChar char="•"/>
                </a:pPr>
                <a:r>
                  <a:rPr lang="en-US">
                    <a:solidFill>
                      <a:srgbClr val="5F2A0F"/>
                    </a:solidFill>
                    <a:latin typeface="+mn-lt"/>
                    <a:cs typeface="Arial" panose="020B0604020202020204" pitchFamily="34" charset="0"/>
                  </a:rPr>
                  <a:t>Task Incremental Learning</a:t>
                </a:r>
              </a:p>
              <a:p>
                <a:pPr lvl="1" indent="-406400">
                  <a:buSzPts val="2800"/>
                </a:pPr>
                <a:r>
                  <a:rPr lang="en-US">
                    <a:cs typeface="Arial" panose="020B0604020202020204" pitchFamily="34" charset="0"/>
                  </a:rPr>
                  <a:t>Also known as multi-head settings</a:t>
                </a:r>
                <a:endParaRPr lang="en-US">
                  <a:latin typeface="+mn-lt"/>
                  <a:cs typeface="Arial" panose="020B0604020202020204" pitchFamily="34" charset="0"/>
                </a:endParaRPr>
              </a:p>
              <a:p>
                <a:pPr lvl="1" indent="-406400">
                  <a:buSzPts val="2800"/>
                </a:pPr>
                <a:r>
                  <a:rPr lang="en-US">
                    <a:latin typeface="+mn-lt"/>
                    <a:cs typeface="Arial" panose="020B0604020202020204" pitchFamily="34" charset="0"/>
                  </a:rPr>
                  <a:t>Each task has its own unique set of features and output units</a:t>
                </a:r>
              </a:p>
              <a:p>
                <a:pPr lvl="1" indent="-406400">
                  <a:buSzPts val="2800"/>
                </a:pPr>
                <a:r>
                  <a:rPr lang="en-US">
                    <a:cs typeface="Arial" panose="020B0604020202020204" pitchFamily="34" charset="0"/>
                  </a:rPr>
                  <a:t>Task identity is required [2]</a:t>
                </a:r>
              </a:p>
              <a:p>
                <a:pPr lvl="1" indent="-406400">
                  <a:buSzPts val="2800"/>
                </a:pPr>
                <a:r>
                  <a:rPr lang="en-US">
                    <a:cs typeface="Arial" panose="020B0604020202020204" pitchFamily="34" charset="0"/>
                  </a:rPr>
                  <a:t>Given permutation </a:t>
                </a:r>
                <a:r>
                  <a:rPr lang="en-US" i="0">
                    <a:latin typeface="Cambria Math" panose="02040503050406030204" pitchFamily="18" charset="0"/>
                  </a:rPr>
                  <a:t>𝒳</a:t>
                </a:r>
                <a:r>
                  <a:rPr lang="en-US">
                    <a:cs typeface="Arial" panose="020B0604020202020204" pitchFamily="34" charset="0"/>
                  </a:rPr>
                  <a:t>, which digits?</a:t>
                </a:r>
              </a:p>
              <a:p>
                <a:pPr lvl="1" indent="-406400">
                  <a:buSzPts val="2800"/>
                </a:pPr>
                <a:endParaRPr lang="en-US">
                  <a:cs typeface="Arial" panose="020B0604020202020204" pitchFamily="34" charset="0"/>
                </a:endParaRPr>
              </a:p>
              <a:p>
                <a:pPr lvl="0" indent="-406400">
                  <a:buSzPts val="2800"/>
                </a:pPr>
                <a:endParaRPr lang="en-US">
                  <a:cs typeface="Arial" panose="020B0604020202020204" pitchFamily="34" charset="0"/>
                </a:endParaRPr>
              </a:p>
            </p:txBody>
          </p:sp>
        </mc:Fallback>
      </mc:AlternateContent>
    </p:spTree>
    <p:extLst>
      <p:ext uri="{BB962C8B-B14F-4D97-AF65-F5344CB8AC3E}">
        <p14:creationId xmlns:p14="http://schemas.microsoft.com/office/powerpoint/2010/main" val="2699607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3145649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dirty="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dirty="0">
              <a:solidFill>
                <a:srgbClr val="C58D0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761677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200"/>
              </a:spcBef>
              <a:spcAft>
                <a:spcPts val="0"/>
              </a:spcAft>
              <a:buClr>
                <a:srgbClr val="3B0B00"/>
              </a:buClr>
              <a:buSzPts val="2100"/>
              <a:buFont typeface="Georgia"/>
              <a:buNone/>
            </a:pPr>
            <a:endParaRPr/>
          </a:p>
        </p:txBody>
      </p:sp>
    </p:spTree>
    <p:extLst>
      <p:ext uri="{BB962C8B-B14F-4D97-AF65-F5344CB8AC3E}">
        <p14:creationId xmlns:p14="http://schemas.microsoft.com/office/powerpoint/2010/main" val="19377515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8877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Key 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Combats Overfitting</a:t>
            </a:r>
            <a:r>
              <a:rPr lang="en-US" b="0" i="0">
                <a:solidFill>
                  <a:srgbClr val="0D0D0D"/>
                </a:solidFill>
                <a:effectLst/>
                <a:highlight>
                  <a:srgbClr val="FFFFFF"/>
                </a:highlight>
                <a:latin typeface="Söhne"/>
              </a:rPr>
              <a:t>: Introduces a wider range of challenges within rehearsal samples, reducing the model's likelihood of over-specializing.</a:t>
            </a:r>
          </a:p>
          <a:p>
            <a:pPr algn="l">
              <a:buFont typeface="Arial" panose="020B0604020202020204" pitchFamily="34" charset="0"/>
              <a:buChar char="•"/>
            </a:pPr>
            <a:r>
              <a:rPr lang="en-US" b="1" i="0">
                <a:solidFill>
                  <a:srgbClr val="0D0D0D"/>
                </a:solidFill>
                <a:effectLst/>
                <a:highlight>
                  <a:srgbClr val="FFFFFF"/>
                </a:highlight>
                <a:latin typeface="Söhne"/>
              </a:rPr>
              <a:t>Sustains Rehearsal Effectiveness</a:t>
            </a:r>
            <a:r>
              <a:rPr lang="en-US" b="0" i="0">
                <a:solidFill>
                  <a:srgbClr val="0D0D0D"/>
                </a:solidFill>
                <a:effectLst/>
                <a:highlight>
                  <a:srgbClr val="FFFFFF"/>
                </a:highlight>
                <a:latin typeface="Söhne"/>
              </a:rPr>
              <a:t>: Keeps rehearsal memory dynamically challenging, encouraging better generalization across tasks.</a:t>
            </a:r>
          </a:p>
          <a:p>
            <a:pPr algn="l">
              <a:buFont typeface="Arial" panose="020B0604020202020204" pitchFamily="34" charset="0"/>
              <a:buChar char="•"/>
            </a:pPr>
            <a:r>
              <a:rPr lang="en-US" b="1" i="0">
                <a:solidFill>
                  <a:srgbClr val="0D0D0D"/>
                </a:solidFill>
                <a:effectLst/>
                <a:highlight>
                  <a:srgbClr val="FFFFFF"/>
                </a:highlight>
                <a:latin typeface="Söhne"/>
              </a:rPr>
              <a:t>Facilitates Seamless New Task Learning</a:t>
            </a:r>
            <a:r>
              <a:rPr lang="en-US" b="0" i="0">
                <a:solidFill>
                  <a:srgbClr val="0D0D0D"/>
                </a:solidFill>
                <a:effectLst/>
                <a:highlight>
                  <a:srgbClr val="FFFFFF"/>
                </a:highlight>
                <a:latin typeface="Söhne"/>
              </a:rPr>
              <a:t>: Supports the model's ability to assimilate new tasks without sacrificing performance on old tasks, crucial for effective continual learning.</a:t>
            </a: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1428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2b5a1f32dd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2b5a1f32dd_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1" i="0">
                <a:solidFill>
                  <a:srgbClr val="0D0D0D"/>
                </a:solidFill>
                <a:effectLst/>
                <a:highlight>
                  <a:srgbClr val="FFFFFF"/>
                </a:highlight>
                <a:latin typeface="Söhne"/>
              </a:rPr>
              <a:t>Benefits of </a:t>
            </a:r>
            <a:r>
              <a:rPr lang="en-US" b="1" i="0" err="1">
                <a:solidFill>
                  <a:srgbClr val="0D0D0D"/>
                </a:solidFill>
                <a:effectLst/>
                <a:highlight>
                  <a:srgbClr val="FFFFFF"/>
                </a:highlight>
                <a:latin typeface="Söhne"/>
              </a:rPr>
              <a:t>Adversarially</a:t>
            </a:r>
            <a:r>
              <a:rPr lang="en-US" b="1" i="0">
                <a:solidFill>
                  <a:srgbClr val="0D0D0D"/>
                </a:solidFill>
                <a:effectLst/>
                <a:highlight>
                  <a:srgbClr val="FFFFFF"/>
                </a:highlight>
                <a:latin typeface="Söhne"/>
              </a:rPr>
              <a:t> Diversified Rehearsal Memory (ADRM)</a:t>
            </a:r>
            <a:r>
              <a:rPr lang="en-US" b="0" i="0">
                <a:solidFill>
                  <a:srgbClr val="0D0D0D"/>
                </a:solidFill>
                <a:effectLst/>
                <a:highlight>
                  <a:srgbClr val="FFFFFF"/>
                </a:highlight>
                <a:latin typeface="Söhne"/>
              </a:rPr>
              <a:t>:</a:t>
            </a:r>
          </a:p>
          <a:p>
            <a:pPr algn="l">
              <a:buFont typeface="Arial" panose="020B0604020202020204" pitchFamily="34" charset="0"/>
              <a:buChar char="•"/>
            </a:pPr>
            <a:r>
              <a:rPr lang="en-US" b="1" i="0">
                <a:solidFill>
                  <a:srgbClr val="0D0D0D"/>
                </a:solidFill>
                <a:effectLst/>
                <a:highlight>
                  <a:srgbClr val="FFFFFF"/>
                </a:highlight>
                <a:latin typeface="Söhne"/>
              </a:rPr>
              <a:t>Prevents rehearsal memory overfitting</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By introducing diversity in rehearsal samples, it mitigates the risk of the model becoming overly specialized on a narrow set of samples.</a:t>
            </a:r>
          </a:p>
          <a:p>
            <a:pPr algn="l">
              <a:buFont typeface="Arial" panose="020B0604020202020204" pitchFamily="34" charset="0"/>
              <a:buChar char="•"/>
            </a:pPr>
            <a:r>
              <a:rPr lang="en-US" b="1" i="0">
                <a:solidFill>
                  <a:srgbClr val="0D0D0D"/>
                </a:solidFill>
                <a:effectLst/>
                <a:highlight>
                  <a:srgbClr val="FFFFFF"/>
                </a:highlight>
                <a:latin typeface="Söhne"/>
              </a:rPr>
              <a:t>Maintains the effectiveness of rehearsal memory samples</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Ensures that rehearsal samples remain representative and challenging, promoting better generalization.</a:t>
            </a:r>
          </a:p>
          <a:p>
            <a:pPr algn="l">
              <a:buFont typeface="Arial" panose="020B0604020202020204" pitchFamily="34" charset="0"/>
              <a:buChar char="•"/>
            </a:pPr>
            <a:r>
              <a:rPr lang="en-US" b="1" i="0">
                <a:solidFill>
                  <a:srgbClr val="0D0D0D"/>
                </a:solidFill>
                <a:effectLst/>
                <a:highlight>
                  <a:srgbClr val="FFFFFF"/>
                </a:highlight>
                <a:latin typeface="Söhne"/>
              </a:rPr>
              <a:t>Enables CL models to learn new tasks without performance degradation</a:t>
            </a:r>
            <a:r>
              <a:rPr lang="en-US" b="0" i="0">
                <a:solidFill>
                  <a:srgbClr val="0D0D0D"/>
                </a:solidFill>
                <a:effectLst/>
                <a:highlight>
                  <a:srgbClr val="FFFFFF"/>
                </a:highlight>
                <a:latin typeface="Söhne"/>
              </a:rPr>
              <a:t>: </a:t>
            </a:r>
          </a:p>
          <a:p>
            <a:pPr lvl="1" algn="l">
              <a:buFont typeface="Arial" panose="020B0604020202020204" pitchFamily="34" charset="0"/>
              <a:buChar char="•"/>
            </a:pPr>
            <a:r>
              <a:rPr lang="en-US" b="0" i="0">
                <a:solidFill>
                  <a:srgbClr val="0D0D0D"/>
                </a:solidFill>
                <a:effectLst/>
                <a:highlight>
                  <a:srgbClr val="FFFFFF"/>
                </a:highlight>
                <a:latin typeface="Söhne"/>
              </a:rPr>
              <a:t>Facilitates the acquisition of new knowledge while preserving previously learned information, thus maintaining high performance across tasks.</a:t>
            </a:r>
          </a:p>
          <a:p>
            <a:br>
              <a:rPr lang="en-US"/>
            </a:br>
            <a:endParaRPr/>
          </a:p>
        </p:txBody>
      </p:sp>
    </p:spTree>
    <p:extLst>
      <p:ext uri="{BB962C8B-B14F-4D97-AF65-F5344CB8AC3E}">
        <p14:creationId xmlns:p14="http://schemas.microsoft.com/office/powerpoint/2010/main" val="24733267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baselines</a:t>
            </a:r>
          </a:p>
        </p:txBody>
      </p:sp>
    </p:spTree>
    <p:extLst>
      <p:ext uri="{BB962C8B-B14F-4D97-AF65-F5344CB8AC3E}">
        <p14:creationId xmlns:p14="http://schemas.microsoft.com/office/powerpoint/2010/main" val="3407426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2309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74732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508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Domain Incremental Learning</a:t>
            </a:r>
          </a:p>
          <a:p>
            <a:pPr lvl="1" indent="-406400">
              <a:buSzPts val="2800"/>
            </a:pPr>
            <a:r>
              <a:rPr lang="en-US" sz="2600" dirty="0"/>
              <a:t>Train on a sequence of related domains</a:t>
            </a:r>
            <a:endParaRPr lang="en-US" sz="2600" dirty="0">
              <a:latin typeface="+mn-lt"/>
            </a:endParaRPr>
          </a:p>
          <a:p>
            <a:pPr lvl="1" indent="-406400">
              <a:buSzPts val="2800"/>
            </a:pPr>
            <a:r>
              <a:rPr lang="en-US" sz="2600" dirty="0">
                <a:latin typeface="+mn-lt"/>
              </a:rPr>
              <a:t>Task identity is not required [2]</a:t>
            </a:r>
          </a:p>
          <a:p>
            <a:pPr lvl="1" indent="-406400">
              <a:buSzPts val="2800"/>
            </a:pPr>
            <a:r>
              <a:rPr lang="en-US" sz="2600" dirty="0">
                <a:latin typeface="+mn-lt"/>
              </a:rPr>
              <a:t>With permutation unknown, which digit?</a:t>
            </a:r>
          </a:p>
        </p:txBody>
      </p:sp>
    </p:spTree>
    <p:extLst>
      <p:ext uri="{BB962C8B-B14F-4D97-AF65-F5344CB8AC3E}">
        <p14:creationId xmlns:p14="http://schemas.microsoft.com/office/powerpoint/2010/main" val="3649256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26631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6395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8401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
            </a:r>
          </a:p>
        </p:txBody>
      </p:sp>
    </p:spTree>
    <p:extLst>
      <p:ext uri="{BB962C8B-B14F-4D97-AF65-F5344CB8AC3E}">
        <p14:creationId xmlns:p14="http://schemas.microsoft.com/office/powerpoint/2010/main" val="12474056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6859431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0235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117624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Future research will explore the possibility of continually and </a:t>
            </a:r>
            <a:r>
              <a:rPr lang="en-US" err="1"/>
              <a:t>adversarially</a:t>
            </a:r>
            <a:r>
              <a:rPr lang="en-US"/>
              <a:t> robust features to ensure the CL model not only mitigates catastrophic forgetting but also enhances the robustness of the CL model against different types of adversarial attacks.</a:t>
            </a:r>
            <a:endParaRPr/>
          </a:p>
        </p:txBody>
      </p:sp>
    </p:spTree>
    <p:extLst>
      <p:ext uri="{BB962C8B-B14F-4D97-AF65-F5344CB8AC3E}">
        <p14:creationId xmlns:p14="http://schemas.microsoft.com/office/powerpoint/2010/main" val="35536553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47750" lvl="1" indent="-514350">
              <a:buFont typeface="+mj-lt"/>
              <a:buAutoNum type="romanUcPeriod"/>
            </a:pPr>
            <a:r>
              <a:rPr lang="en-US" sz="1100">
                <a:solidFill>
                  <a:srgbClr val="C58D01"/>
                </a:solidFill>
                <a:latin typeface="Calibri" panose="020F0502020204030204" pitchFamily="34" charset="0"/>
                <a:cs typeface="Calibri" panose="020F0502020204030204" pitchFamily="34" charset="0"/>
              </a:rPr>
              <a:t>Adversarial Examples are not Bugs, They are Features </a:t>
            </a: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pPr marL="1047750" lvl="1" indent="-514350">
              <a:buFont typeface="+mj-lt"/>
              <a:buAutoNum type="romanUcPeriod"/>
            </a:pPr>
            <a:endParaRPr lang="en-US" sz="1100">
              <a:solidFill>
                <a:srgbClr val="C58D01"/>
              </a:solidFill>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219988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2b5a1f32dd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22b5a1f32dd_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3363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b542f3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b542f3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solidFill>
                  <a:srgbClr val="5F2A0F"/>
                </a:solidFill>
                <a:latin typeface="+mn-lt"/>
              </a:rPr>
              <a:t>Class Incremental Learning</a:t>
            </a:r>
          </a:p>
          <a:p>
            <a:pPr lvl="1" indent="-406400">
              <a:buSzPts val="2800"/>
            </a:pPr>
            <a:r>
              <a:rPr lang="en-US" dirty="0"/>
              <a:t>Also, know single-head settings</a:t>
            </a:r>
            <a:endParaRPr lang="en-US" dirty="0">
              <a:latin typeface="+mn-lt"/>
            </a:endParaRPr>
          </a:p>
          <a:p>
            <a:pPr lvl="1" indent="-406400">
              <a:buSzPts val="2800"/>
            </a:pPr>
            <a:r>
              <a:rPr lang="en-US" dirty="0">
                <a:latin typeface="+mn-lt"/>
              </a:rPr>
              <a:t>Infer the task identify (No task identification required)[2]</a:t>
            </a:r>
          </a:p>
          <a:p>
            <a:pPr lvl="1" indent="-406400">
              <a:buSzPts val="2800"/>
            </a:pPr>
            <a:r>
              <a:rPr lang="en-US" dirty="0">
                <a:latin typeface="+mn-lt"/>
              </a:rPr>
              <a:t>Which digit and which permutation?</a:t>
            </a:r>
            <a:endParaRPr lang="en-US" sz="2600" dirty="0">
              <a:latin typeface="+mn-lt"/>
            </a:endParaRPr>
          </a:p>
        </p:txBody>
      </p:sp>
    </p:spTree>
    <p:extLst>
      <p:ext uri="{BB962C8B-B14F-4D97-AF65-F5344CB8AC3E}">
        <p14:creationId xmlns:p14="http://schemas.microsoft.com/office/powerpoint/2010/main" val="2697741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23024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47552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0625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36616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39963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86482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2b5a1f32dd_1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22b5a1f32dd_1_1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6683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Plasticity-stability dilemma</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The plasticity-stability dilemma is a </a:t>
            </a:r>
            <a:r>
              <a:rPr lang="en-US" b="1" i="0" dirty="0">
                <a:solidFill>
                  <a:srgbClr val="0D0D0D"/>
                </a:solidFill>
                <a:effectLst/>
                <a:highlight>
                  <a:srgbClr val="FFFFFF"/>
                </a:highlight>
                <a:latin typeface="Söhne"/>
              </a:rPr>
              <a:t>fundamental challenge</a:t>
            </a:r>
            <a:r>
              <a:rPr lang="en-US" b="0" i="0" dirty="0">
                <a:solidFill>
                  <a:srgbClr val="0D0D0D"/>
                </a:solidFill>
                <a:effectLst/>
                <a:highlight>
                  <a:srgbClr val="FFFFFF"/>
                </a:highlight>
                <a:latin typeface="Söhne"/>
              </a:rPr>
              <a:t> in both </a:t>
            </a:r>
            <a:r>
              <a:rPr lang="en-US" b="1" i="0" dirty="0">
                <a:solidFill>
                  <a:srgbClr val="0D0D0D"/>
                </a:solidFill>
                <a:effectLst/>
                <a:highlight>
                  <a:srgbClr val="FFFFFF"/>
                </a:highlight>
                <a:latin typeface="Söhne"/>
              </a:rPr>
              <a:t>neuroscience</a:t>
            </a:r>
            <a:r>
              <a:rPr lang="en-US" b="0" i="0" dirty="0">
                <a:solidFill>
                  <a:srgbClr val="0D0D0D"/>
                </a:solidFill>
                <a:effectLst/>
                <a:highlight>
                  <a:srgbClr val="FFFFFF"/>
                </a:highlight>
                <a:latin typeface="Söhne"/>
              </a:rPr>
              <a:t> and </a:t>
            </a:r>
            <a:r>
              <a:rPr lang="en-US" b="1" i="0" dirty="0">
                <a:solidFill>
                  <a:srgbClr val="0D0D0D"/>
                </a:solidFill>
                <a:effectLst/>
                <a:highlight>
                  <a:srgbClr val="FFFFFF"/>
                </a:highlight>
                <a:latin typeface="Söhne"/>
              </a:rPr>
              <a:t>deep learning</a:t>
            </a:r>
            <a:r>
              <a:rPr lang="en-US" b="0" i="0" dirty="0">
                <a:solidFill>
                  <a:srgbClr val="0D0D0D"/>
                </a:solidFill>
                <a:effectLst/>
                <a:highlight>
                  <a:srgbClr val="FFFFFF"/>
                </a:highlight>
                <a:latin typeface="Söhne"/>
              </a:rPr>
              <a:t> design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It refers to the trade-off between </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Plasticity—the ability of a system to learn and adapt to new experiences.</a:t>
            </a:r>
          </a:p>
          <a:p>
            <a:pPr marL="1371600" marR="0" lvl="2"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Stability, which is the system's ability to retain previously learned information.</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If a system is too plastic, it risks overriding old knowledge (a problem known as </a:t>
            </a:r>
            <a:r>
              <a:rPr lang="en-US" b="1" i="0" dirty="0">
                <a:solidFill>
                  <a:srgbClr val="0D0D0D"/>
                </a:solidFill>
                <a:effectLst/>
                <a:highlight>
                  <a:srgbClr val="FFFFFF"/>
                </a:highlight>
                <a:latin typeface="Söhne"/>
              </a:rPr>
              <a:t>catastrophic forgetting</a:t>
            </a:r>
            <a:r>
              <a:rPr lang="en-US" b="0" i="0" dirty="0">
                <a:solidFill>
                  <a:srgbClr val="0D0D0D"/>
                </a:solidFill>
                <a:effectLst/>
                <a:highlight>
                  <a:srgbClr val="FFFFFF"/>
                </a:highlight>
                <a:latin typeface="Söhne"/>
              </a:rPr>
              <a:t>) when new information is learned.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0D0D0D"/>
                </a:solidFill>
                <a:effectLst/>
                <a:highlight>
                  <a:srgbClr val="FFFFFF"/>
                </a:highlight>
                <a:latin typeface="Söhne"/>
              </a:rPr>
              <a:t>Conversely, if a system is too stable, it becomes rigid and unable to incorporate new knowledge effectively.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i="0" dirty="0">
                <a:solidFill>
                  <a:srgbClr val="0D0D0D"/>
                </a:solidFill>
                <a:effectLst/>
                <a:highlight>
                  <a:srgbClr val="FFFFFF"/>
                </a:highlight>
                <a:latin typeface="Söhne"/>
              </a:rPr>
              <a:t>Balancing these two aspects</a:t>
            </a:r>
            <a:r>
              <a:rPr lang="en-US" b="0" i="0" dirty="0">
                <a:solidFill>
                  <a:srgbClr val="0D0D0D"/>
                </a:solidFill>
                <a:effectLst/>
                <a:highlight>
                  <a:srgbClr val="FFFFFF"/>
                </a:highlight>
                <a:latin typeface="Söhne"/>
              </a:rPr>
              <a:t> is crucial for creating models that can </a:t>
            </a:r>
            <a:r>
              <a:rPr lang="en-US" b="1" i="0" dirty="0">
                <a:solidFill>
                  <a:srgbClr val="0D0D0D"/>
                </a:solidFill>
                <a:effectLst/>
                <a:highlight>
                  <a:srgbClr val="FFFFFF"/>
                </a:highlight>
                <a:latin typeface="Söhne"/>
              </a:rPr>
              <a:t>learn continuously and effectively over time.</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endParaRPr lang="en-US" dirty="0"/>
          </a:p>
        </p:txBody>
      </p:sp>
    </p:spTree>
    <p:extLst>
      <p:ext uri="{BB962C8B-B14F-4D97-AF65-F5344CB8AC3E}">
        <p14:creationId xmlns:p14="http://schemas.microsoft.com/office/powerpoint/2010/main" val="1274175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8"/>
        <p:cNvGrpSpPr/>
        <p:nvPr/>
      </p:nvGrpSpPr>
      <p:grpSpPr>
        <a:xfrm>
          <a:off x="0" y="0"/>
          <a:ext cx="0" cy="0"/>
          <a:chOff x="0" y="0"/>
          <a:chExt cx="0" cy="0"/>
        </a:xfrm>
      </p:grpSpPr>
      <p:grpSp>
        <p:nvGrpSpPr>
          <p:cNvPr id="29" name="Google Shape;29;p60"/>
          <p:cNvGrpSpPr/>
          <p:nvPr/>
        </p:nvGrpSpPr>
        <p:grpSpPr>
          <a:xfrm>
            <a:off x="2018832" y="4057633"/>
            <a:ext cx="1011038" cy="2800364"/>
            <a:chOff x="5388444" y="2201335"/>
            <a:chExt cx="1011038" cy="2800364"/>
          </a:xfrm>
        </p:grpSpPr>
        <p:sp>
          <p:nvSpPr>
            <p:cNvPr id="30" name="Google Shape;30;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1" name="Google Shape;31;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2" name="Google Shape;32;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3" name="Google Shape;33;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4" name="Google Shape;34;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5" name="Google Shape;35;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6" name="Google Shape;36;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37" name="Google Shape;37;p60"/>
          <p:cNvSpPr/>
          <p:nvPr/>
        </p:nvSpPr>
        <p:spPr>
          <a:xfrm rot="-5400000">
            <a:off x="-1522902" y="3119423"/>
            <a:ext cx="6857999" cy="619152"/>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8" name="Google Shape;38;p60"/>
          <p:cNvSpPr/>
          <p:nvPr/>
        </p:nvSpPr>
        <p:spPr>
          <a:xfrm rot="-5400000">
            <a:off x="-1588529" y="3250638"/>
            <a:ext cx="6858000" cy="35672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39" name="Google Shape;39;p60"/>
          <p:cNvSpPr/>
          <p:nvPr/>
        </p:nvSpPr>
        <p:spPr>
          <a:xfrm rot="5400000" flipH="1">
            <a:off x="871105" y="708751"/>
            <a:ext cx="2047462" cy="6299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0" name="Google Shape;40;p60"/>
          <p:cNvSpPr/>
          <p:nvPr/>
        </p:nvSpPr>
        <p:spPr>
          <a:xfrm rot="-5400000">
            <a:off x="-2475405" y="2786070"/>
            <a:ext cx="6547336" cy="1596520"/>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41" name="Google Shape;41;p60"/>
          <p:cNvGrpSpPr/>
          <p:nvPr/>
        </p:nvGrpSpPr>
        <p:grpSpPr>
          <a:xfrm rot="10800000" flipH="1">
            <a:off x="1999785" y="6"/>
            <a:ext cx="1110041" cy="5621864"/>
            <a:chOff x="5388444" y="2201335"/>
            <a:chExt cx="1011038" cy="2800364"/>
          </a:xfrm>
        </p:grpSpPr>
        <p:sp>
          <p:nvSpPr>
            <p:cNvPr id="42" name="Google Shape;42;p60"/>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3" name="Google Shape;43;p60"/>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4" name="Google Shape;44;p60"/>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5" name="Google Shape;45;p60"/>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6" name="Google Shape;46;p60"/>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7" name="Google Shape;47;p60"/>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48" name="Google Shape;48;p60"/>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49" name="Google Shape;49;p60"/>
          <p:cNvSpPr/>
          <p:nvPr/>
        </p:nvSpPr>
        <p:spPr>
          <a:xfrm>
            <a:off x="1578537" y="353675"/>
            <a:ext cx="10613463" cy="97551"/>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0" name="Google Shape;50;p60"/>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1" name="Google Shape;51;p60"/>
          <p:cNvSpPr/>
          <p:nvPr/>
        </p:nvSpPr>
        <p:spPr>
          <a:xfrm>
            <a:off x="1578540" y="317234"/>
            <a:ext cx="10613462" cy="824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2" name="Google Shape;52;p60"/>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3" name="Google Shape;53;p60"/>
          <p:cNvSpPr/>
          <p:nvPr/>
        </p:nvSpPr>
        <p:spPr>
          <a:xfrm>
            <a:off x="9831528" y="588943"/>
            <a:ext cx="2133600" cy="36576"/>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4" name="Google Shape;54;p60"/>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5" name="Google Shape;55;p60"/>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6" name="Google Shape;56;p60"/>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7" name="Google Shape;57;p60"/>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8" name="Google Shape;58;p60"/>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59" name="Google Shape;59;p60"/>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60" name="Google Shape;60;p60"/>
          <p:cNvGrpSpPr/>
          <p:nvPr/>
        </p:nvGrpSpPr>
        <p:grpSpPr>
          <a:xfrm>
            <a:off x="214740" y="286004"/>
            <a:ext cx="2794865" cy="2730971"/>
            <a:chOff x="2052" y="308"/>
            <a:chExt cx="1006" cy="983"/>
          </a:xfrm>
        </p:grpSpPr>
        <p:sp>
          <p:nvSpPr>
            <p:cNvPr id="61" name="Google Shape;61;p60"/>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2" name="Google Shape;62;p60"/>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3" name="Google Shape;63;p60"/>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64" name="Google Shape;64;p60"/>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65" name="Google Shape;65;p60"/>
          <p:cNvSpPr txBox="1">
            <a:spLocks noGrp="1"/>
          </p:cNvSpPr>
          <p:nvPr>
            <p:ph type="title"/>
          </p:nvPr>
        </p:nvSpPr>
        <p:spPr>
          <a:xfrm>
            <a:off x="3180922" y="1304015"/>
            <a:ext cx="8779799" cy="248807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60"/>
          <p:cNvSpPr txBox="1">
            <a:spLocks noGrp="1"/>
          </p:cNvSpPr>
          <p:nvPr>
            <p:ph type="body" idx="1"/>
          </p:nvPr>
        </p:nvSpPr>
        <p:spPr>
          <a:xfrm>
            <a:off x="3180921" y="3822786"/>
            <a:ext cx="4753403" cy="23717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SzPts val="2800"/>
              <a:buNone/>
              <a:defRPr/>
            </a:lvl1pPr>
            <a:lvl2pPr marL="914400" lvl="1" indent="-342900" algn="l">
              <a:lnSpc>
                <a:spcPct val="100000"/>
              </a:lnSpc>
              <a:spcBef>
                <a:spcPts val="3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300"/>
              </a:spcBef>
              <a:spcAft>
                <a:spcPts val="0"/>
              </a:spcAft>
              <a:buSzPts val="1800"/>
              <a:buChar char="•"/>
              <a:defRPr/>
            </a:lvl4pPr>
            <a:lvl5pPr marL="2286000" lvl="4" indent="-342900" algn="l">
              <a:lnSpc>
                <a:spcPct val="100000"/>
              </a:lnSpc>
              <a:spcBef>
                <a:spcPts val="300"/>
              </a:spcBef>
              <a:spcAft>
                <a:spcPts val="0"/>
              </a:spcAft>
              <a:buSzPts val="1800"/>
              <a:buChar char="•"/>
              <a:defRPr/>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67" name="Google Shape;67;p60"/>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8" name="Google Shape;68;p60"/>
          <p:cNvSpPr/>
          <p:nvPr/>
        </p:nvSpPr>
        <p:spPr>
          <a:xfrm>
            <a:off x="6315680" y="479217"/>
            <a:ext cx="4978425"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69" name="Google Shape;69;p60"/>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0" name="Google Shape;70;p60"/>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1"/>
        <p:cNvGrpSpPr/>
        <p:nvPr/>
      </p:nvGrpSpPr>
      <p:grpSpPr>
        <a:xfrm>
          <a:off x="0" y="0"/>
          <a:ext cx="0" cy="0"/>
          <a:chOff x="0" y="0"/>
          <a:chExt cx="0" cy="0"/>
        </a:xfrm>
      </p:grpSpPr>
      <p:sp>
        <p:nvSpPr>
          <p:cNvPr id="72" name="Google Shape;72;p59"/>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Google Shape;73;p59"/>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74" name="Google Shape;74;p59"/>
          <p:cNvSpPr txBox="1">
            <a:spLocks noGrp="1"/>
          </p:cNvSpPr>
          <p:nvPr>
            <p:ph type="body" idx="1"/>
          </p:nvPr>
        </p:nvSpPr>
        <p:spPr>
          <a:xfrm>
            <a:off x="609600" y="1670858"/>
            <a:ext cx="10972800" cy="5062966"/>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75" name="Google Shape;75;p59"/>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8" name="Google Shape;78;p61"/>
          <p:cNvSpPr txBox="1">
            <a:spLocks noGrp="1"/>
          </p:cNvSpPr>
          <p:nvPr>
            <p:ph type="body" idx="1"/>
          </p:nvPr>
        </p:nvSpPr>
        <p:spPr>
          <a:xfrm>
            <a:off x="415600" y="1536633"/>
            <a:ext cx="11360800" cy="4555200"/>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267"/>
              </a:spcBef>
              <a:spcAft>
                <a:spcPts val="0"/>
              </a:spcAft>
              <a:buSzPts val="2100"/>
              <a:buChar char="•"/>
              <a:defRPr/>
            </a:lvl1pPr>
            <a:lvl2pPr marL="914400" lvl="1" indent="-355600" algn="l">
              <a:lnSpc>
                <a:spcPct val="100000"/>
              </a:lnSpc>
              <a:spcBef>
                <a:spcPts val="267"/>
              </a:spcBef>
              <a:spcAft>
                <a:spcPts val="0"/>
              </a:spcAft>
              <a:buSzPts val="2000"/>
              <a:buChar char="•"/>
              <a:defRPr/>
            </a:lvl2pPr>
            <a:lvl3pPr marL="1371600" lvl="2" indent="-342900" algn="l">
              <a:lnSpc>
                <a:spcPct val="100000"/>
              </a:lnSpc>
              <a:spcBef>
                <a:spcPts val="267"/>
              </a:spcBef>
              <a:spcAft>
                <a:spcPts val="0"/>
              </a:spcAft>
              <a:buSzPts val="1800"/>
              <a:buChar char="●"/>
              <a:defRPr/>
            </a:lvl3pPr>
            <a:lvl4pPr marL="1828800" lvl="3" indent="-336550" algn="l">
              <a:lnSpc>
                <a:spcPct val="100000"/>
              </a:lnSpc>
              <a:spcBef>
                <a:spcPts val="267"/>
              </a:spcBef>
              <a:spcAft>
                <a:spcPts val="0"/>
              </a:spcAft>
              <a:buSzPts val="1700"/>
              <a:buChar char="•"/>
              <a:defRPr/>
            </a:lvl4pPr>
            <a:lvl5pPr marL="2286000" lvl="4" indent="-323850" algn="l">
              <a:lnSpc>
                <a:spcPct val="100000"/>
              </a:lnSpc>
              <a:spcBef>
                <a:spcPts val="267"/>
              </a:spcBef>
              <a:spcAft>
                <a:spcPts val="0"/>
              </a:spcAft>
              <a:buSzPts val="1500"/>
              <a:buChar char="•"/>
              <a:defRPr/>
            </a:lvl5pPr>
            <a:lvl6pPr marL="2743200" lvl="5" indent="-317500" algn="l">
              <a:lnSpc>
                <a:spcPct val="100000"/>
              </a:lnSpc>
              <a:spcBef>
                <a:spcPts val="267"/>
              </a:spcBef>
              <a:spcAft>
                <a:spcPts val="0"/>
              </a:spcAft>
              <a:buSzPts val="1400"/>
              <a:buChar char="▫"/>
              <a:defRPr/>
            </a:lvl6pPr>
            <a:lvl7pPr marL="3200400" lvl="6" indent="-304800" algn="l">
              <a:lnSpc>
                <a:spcPct val="100000"/>
              </a:lnSpc>
              <a:spcBef>
                <a:spcPts val="267"/>
              </a:spcBef>
              <a:spcAft>
                <a:spcPts val="0"/>
              </a:spcAft>
              <a:buSzPts val="1200"/>
              <a:buChar char="▫"/>
              <a:defRPr/>
            </a:lvl7pPr>
            <a:lvl8pPr marL="3657600" lvl="7" indent="-298450" algn="l">
              <a:lnSpc>
                <a:spcPct val="100000"/>
              </a:lnSpc>
              <a:spcBef>
                <a:spcPts val="267"/>
              </a:spcBef>
              <a:spcAft>
                <a:spcPts val="0"/>
              </a:spcAft>
              <a:buSzPts val="1100"/>
              <a:buChar char="◦"/>
              <a:defRPr/>
            </a:lvl8pPr>
            <a:lvl9pPr marL="4114800" lvl="8" indent="-298450" algn="l">
              <a:lnSpc>
                <a:spcPct val="100000"/>
              </a:lnSpc>
              <a:spcBef>
                <a:spcPts val="267"/>
              </a:spcBef>
              <a:spcAft>
                <a:spcPts val="0"/>
              </a:spcAft>
              <a:buSzPts val="1100"/>
              <a:buChar char="◦"/>
              <a:defRPr/>
            </a:lvl9pPr>
          </a:lstStyle>
          <a:p>
            <a:endParaRPr/>
          </a:p>
        </p:txBody>
      </p:sp>
      <p:sp>
        <p:nvSpPr>
          <p:cNvPr id="79" name="Google Shape;79;p6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87"/>
        <p:cNvGrpSpPr/>
        <p:nvPr/>
      </p:nvGrpSpPr>
      <p:grpSpPr>
        <a:xfrm>
          <a:off x="0" y="0"/>
          <a:ext cx="0" cy="0"/>
          <a:chOff x="0" y="0"/>
          <a:chExt cx="0" cy="0"/>
        </a:xfrm>
      </p:grpSpPr>
      <p:grpSp>
        <p:nvGrpSpPr>
          <p:cNvPr id="88" name="Google Shape;88;p63"/>
          <p:cNvGrpSpPr/>
          <p:nvPr/>
        </p:nvGrpSpPr>
        <p:grpSpPr>
          <a:xfrm>
            <a:off x="931910" y="4057631"/>
            <a:ext cx="365528" cy="2809200"/>
            <a:chOff x="5388444" y="2201335"/>
            <a:chExt cx="1011038" cy="2800364"/>
          </a:xfrm>
        </p:grpSpPr>
        <p:sp>
          <p:nvSpPr>
            <p:cNvPr id="89" name="Google Shape;89;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0" name="Google Shape;90;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1" name="Google Shape;91;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2" name="Google Shape;92;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3" name="Google Shape;93;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4" name="Google Shape;94;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5" name="Google Shape;95;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96" name="Google Shape;96;p63"/>
          <p:cNvSpPr/>
          <p:nvPr/>
        </p:nvSpPr>
        <p:spPr>
          <a:xfrm rot="-5400000">
            <a:off x="-2680000" y="3301741"/>
            <a:ext cx="6879639" cy="27615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7" name="Google Shape;97;p63"/>
          <p:cNvSpPr/>
          <p:nvPr/>
        </p:nvSpPr>
        <p:spPr>
          <a:xfrm rot="-5400000">
            <a:off x="-2672935" y="3360265"/>
            <a:ext cx="6879638" cy="15910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8" name="Google Shape;98;p63"/>
          <p:cNvSpPr/>
          <p:nvPr/>
        </p:nvSpPr>
        <p:spPr>
          <a:xfrm rot="5400000" flipH="1">
            <a:off x="-281398" y="886475"/>
            <a:ext cx="2053924" cy="28097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9" name="Google Shape;99;p63"/>
          <p:cNvSpPr/>
          <p:nvPr/>
        </p:nvSpPr>
        <p:spPr>
          <a:xfrm rot="-5400000">
            <a:off x="-2929999" y="3240665"/>
            <a:ext cx="6547336" cy="687329"/>
          </a:xfrm>
          <a:prstGeom prst="rect">
            <a:avLst/>
          </a:prstGeom>
          <a:gradFill>
            <a:gsLst>
              <a:gs pos="0">
                <a:srgbClr val="3B0B00"/>
              </a:gs>
              <a:gs pos="37000">
                <a:srgbClr val="3B0B00"/>
              </a:gs>
              <a:gs pos="100000">
                <a:srgbClr val="663012"/>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00" name="Google Shape;100;p63"/>
          <p:cNvGrpSpPr/>
          <p:nvPr/>
        </p:nvGrpSpPr>
        <p:grpSpPr>
          <a:xfrm rot="10800000" flipH="1">
            <a:off x="912860" y="6"/>
            <a:ext cx="401322" cy="5639602"/>
            <a:chOff x="5388444" y="2201335"/>
            <a:chExt cx="1011038" cy="2800364"/>
          </a:xfrm>
        </p:grpSpPr>
        <p:sp>
          <p:nvSpPr>
            <p:cNvPr id="101" name="Google Shape;101;p63"/>
            <p:cNvSpPr/>
            <p:nvPr/>
          </p:nvSpPr>
          <p:spPr>
            <a:xfrm rot="5400000" flipH="1">
              <a:off x="4103749" y="3486030"/>
              <a:ext cx="2800364" cy="2309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2" name="Google Shape;102;p63"/>
            <p:cNvSpPr/>
            <p:nvPr/>
          </p:nvSpPr>
          <p:spPr>
            <a:xfrm rot="5400000" flipH="1">
              <a:off x="4452363" y="3358048"/>
              <a:ext cx="2800350" cy="486923"/>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3" name="Google Shape;103;p63"/>
            <p:cNvSpPr/>
            <p:nvPr/>
          </p:nvSpPr>
          <p:spPr>
            <a:xfrm rot="5400000" flipH="1">
              <a:off x="4773685" y="3589916"/>
              <a:ext cx="280035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4" name="Google Shape;104;p63"/>
            <p:cNvSpPr/>
            <p:nvPr/>
          </p:nvSpPr>
          <p:spPr>
            <a:xfrm rot="5400000" flipH="1">
              <a:off x="5573068" y="4241264"/>
              <a:ext cx="1474470" cy="46374"/>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5" name="Google Shape;105;p63"/>
            <p:cNvSpPr/>
            <p:nvPr/>
          </p:nvSpPr>
          <p:spPr>
            <a:xfrm rot="5400000" flipH="1">
              <a:off x="5650654" y="4252857"/>
              <a:ext cx="1474470" cy="23187"/>
            </a:xfrm>
            <a:prstGeom prst="rect">
              <a:avLst/>
            </a:prstGeom>
            <a:solidFill>
              <a:schemeClr val="accent2">
                <a:alpha val="6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6" name="Google Shape;106;p63"/>
            <p:cNvSpPr/>
            <p:nvPr/>
          </p:nvSpPr>
          <p:spPr>
            <a:xfrm rot="-5400000">
              <a:off x="4660954" y="3818190"/>
              <a:ext cx="2297430" cy="69560"/>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7" name="Google Shape;107;p63"/>
            <p:cNvSpPr/>
            <p:nvPr/>
          </p:nvSpPr>
          <p:spPr>
            <a:xfrm rot="-5400000">
              <a:off x="5471169" y="2880506"/>
              <a:ext cx="1200150" cy="92747"/>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sp>
        <p:nvSpPr>
          <p:cNvPr id="108" name="Google Shape;108;p63"/>
          <p:cNvSpPr/>
          <p:nvPr/>
        </p:nvSpPr>
        <p:spPr>
          <a:xfrm>
            <a:off x="659807" y="353675"/>
            <a:ext cx="11532194" cy="95485"/>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9" name="Google Shape;109;p63"/>
          <p:cNvSpPr/>
          <p:nvPr/>
        </p:nvSpPr>
        <p:spPr>
          <a:xfrm>
            <a:off x="0" y="-15273"/>
            <a:ext cx="12192000" cy="338636"/>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0" name="Google Shape;110;p63"/>
          <p:cNvSpPr/>
          <p:nvPr/>
        </p:nvSpPr>
        <p:spPr>
          <a:xfrm>
            <a:off x="659809" y="317234"/>
            <a:ext cx="11532193" cy="8073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1" name="Google Shape;111;p63"/>
          <p:cNvSpPr/>
          <p:nvPr/>
        </p:nvSpPr>
        <p:spPr>
          <a:xfrm rot="10800000" flipH="1">
            <a:off x="6782631" y="360247"/>
            <a:ext cx="5409371" cy="8915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2" name="Google Shape;112;p63"/>
          <p:cNvSpPr/>
          <p:nvPr/>
        </p:nvSpPr>
        <p:spPr>
          <a:xfrm>
            <a:off x="9646838" y="588942"/>
            <a:ext cx="2318290"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3" name="Google Shape;113;p63"/>
          <p:cNvSpPr/>
          <p:nvPr/>
        </p:nvSpPr>
        <p:spPr>
          <a:xfrm>
            <a:off x="12113288" y="-2105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4" name="Google Shape;114;p63"/>
          <p:cNvSpPr/>
          <p:nvPr/>
        </p:nvSpPr>
        <p:spPr>
          <a:xfrm>
            <a:off x="12059308" y="-2105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5" name="Google Shape;115;p63"/>
          <p:cNvSpPr/>
          <p:nvPr/>
        </p:nvSpPr>
        <p:spPr>
          <a:xfrm>
            <a:off x="12033904" y="-2105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6" name="Google Shape;116;p63"/>
          <p:cNvSpPr/>
          <p:nvPr/>
        </p:nvSpPr>
        <p:spPr>
          <a:xfrm>
            <a:off x="11967231" y="-2105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7" name="Google Shape;117;p63"/>
          <p:cNvSpPr/>
          <p:nvPr/>
        </p:nvSpPr>
        <p:spPr>
          <a:xfrm>
            <a:off x="11887569" y="-1867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8" name="Google Shape;118;p63"/>
          <p:cNvSpPr/>
          <p:nvPr/>
        </p:nvSpPr>
        <p:spPr>
          <a:xfrm>
            <a:off x="11831300" y="-1867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grpSp>
        <p:nvGrpSpPr>
          <p:cNvPr id="119" name="Google Shape;119;p63"/>
          <p:cNvGrpSpPr/>
          <p:nvPr/>
        </p:nvGrpSpPr>
        <p:grpSpPr>
          <a:xfrm>
            <a:off x="17253" y="256836"/>
            <a:ext cx="1345353" cy="1314597"/>
            <a:chOff x="2052" y="308"/>
            <a:chExt cx="1006" cy="983"/>
          </a:xfrm>
        </p:grpSpPr>
        <p:sp>
          <p:nvSpPr>
            <p:cNvPr id="120" name="Google Shape;120;p63"/>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1" name="Google Shape;121;p63"/>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2" name="Google Shape;122;p63"/>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123" name="Google Shape;123;p63"/>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124" name="Google Shape;124;p63"/>
          <p:cNvSpPr/>
          <p:nvPr/>
        </p:nvSpPr>
        <p:spPr>
          <a:xfrm rot="10800000" flipH="1">
            <a:off x="6070265" y="435234"/>
            <a:ext cx="6121737" cy="180998"/>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5" name="Google Shape;125;p63"/>
          <p:cNvSpPr/>
          <p:nvPr/>
        </p:nvSpPr>
        <p:spPr>
          <a:xfrm>
            <a:off x="5884734" y="479217"/>
            <a:ext cx="5409371" cy="45719"/>
          </a:xfrm>
          <a:prstGeom prst="roundRect">
            <a:avLst>
              <a:gd name="adj" fmla="val 16667"/>
            </a:avLst>
          </a:prstGeom>
          <a:blipFill rotWithShape="1">
            <a:blip r:embed="rId2">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6" name="Google Shape;126;p63"/>
          <p:cNvSpPr/>
          <p:nvPr/>
        </p:nvSpPr>
        <p:spPr>
          <a:xfrm>
            <a:off x="3321630" y="467692"/>
            <a:ext cx="3541133" cy="646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7" name="Google Shape;127;p63"/>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28" name="Google Shape;128;p63"/>
          <p:cNvSpPr txBox="1">
            <a:spLocks noGrp="1"/>
          </p:cNvSpPr>
          <p:nvPr>
            <p:ph type="title"/>
          </p:nvPr>
        </p:nvSpPr>
        <p:spPr>
          <a:xfrm>
            <a:off x="1552176" y="671947"/>
            <a:ext cx="9523147" cy="95854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9" name="Google Shape;129;p63"/>
          <p:cNvSpPr txBox="1"/>
          <p:nvPr/>
        </p:nvSpPr>
        <p:spPr>
          <a:xfrm>
            <a:off x="1364554" y="2514600"/>
            <a:ext cx="10370246" cy="9585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0" name="Google Shape;130;p63"/>
          <p:cNvSpPr txBox="1">
            <a:spLocks noGrp="1"/>
          </p:cNvSpPr>
          <p:nvPr>
            <p:ph type="body" idx="1"/>
          </p:nvPr>
        </p:nvSpPr>
        <p:spPr>
          <a:xfrm>
            <a:off x="1602704" y="1823258"/>
            <a:ext cx="10132096" cy="454920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1" name="Google Shape;131;p63"/>
          <p:cNvSpPr txBox="1"/>
          <p:nvPr/>
        </p:nvSpPr>
        <p:spPr>
          <a:xfrm>
            <a:off x="11861896" y="6650154"/>
            <a:ext cx="476883" cy="3233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2"/>
        <p:cNvGrpSpPr/>
        <p:nvPr/>
      </p:nvGrpSpPr>
      <p:grpSpPr>
        <a:xfrm>
          <a:off x="0" y="0"/>
          <a:ext cx="0" cy="0"/>
          <a:chOff x="0" y="0"/>
          <a:chExt cx="0" cy="0"/>
        </a:xfrm>
      </p:grpSpPr>
      <p:sp>
        <p:nvSpPr>
          <p:cNvPr id="133" name="Google Shape;133;p64"/>
          <p:cNvSpPr txBox="1">
            <a:spLocks noGrp="1"/>
          </p:cNvSpPr>
          <p:nvPr>
            <p:ph type="title"/>
          </p:nvPr>
        </p:nvSpPr>
        <p:spPr>
          <a:xfrm>
            <a:off x="609600" y="519547"/>
            <a:ext cx="10313324"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 name="Google Shape;134;p64"/>
          <p:cNvSpPr txBox="1"/>
          <p:nvPr/>
        </p:nvSpPr>
        <p:spPr>
          <a:xfrm>
            <a:off x="609600" y="2362200"/>
            <a:ext cx="109728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2800"/>
              <a:buFont typeface="Trebuchet MS"/>
              <a:buNone/>
            </a:pPr>
            <a:endParaRPr sz="2800" b="0" i="0" u="none" strike="noStrike" cap="none">
              <a:solidFill>
                <a:schemeClr val="dk2"/>
              </a:solidFill>
              <a:latin typeface="Trebuchet MS"/>
              <a:ea typeface="Trebuchet MS"/>
              <a:cs typeface="Trebuchet MS"/>
              <a:sym typeface="Trebuchet MS"/>
            </a:endParaRPr>
          </a:p>
        </p:txBody>
      </p:sp>
      <p:sp>
        <p:nvSpPr>
          <p:cNvPr id="135" name="Google Shape;135;p64"/>
          <p:cNvSpPr txBox="1">
            <a:spLocks noGrp="1"/>
          </p:cNvSpPr>
          <p:nvPr>
            <p:ph type="body" idx="1"/>
          </p:nvPr>
        </p:nvSpPr>
        <p:spPr>
          <a:xfrm>
            <a:off x="609600" y="1670858"/>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36" name="Google Shape;136;p64"/>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37" name="Google Shape;137;p64"/>
          <p:cNvSpPr txBox="1">
            <a:spLocks noGrp="1"/>
          </p:cNvSpPr>
          <p:nvPr>
            <p:ph type="body" idx="2"/>
          </p:nvPr>
        </p:nvSpPr>
        <p:spPr>
          <a:xfrm>
            <a:off x="609600" y="3989401"/>
            <a:ext cx="10972800" cy="2219655"/>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00"/>
              </a:spcBef>
              <a:spcAft>
                <a:spcPts val="0"/>
              </a:spcAft>
              <a:buSzPts val="2800"/>
              <a:buChar char="•"/>
              <a:defRPr sz="2800"/>
            </a:lvl1pPr>
            <a:lvl2pPr marL="914400" lvl="1" indent="-381000" algn="l">
              <a:lnSpc>
                <a:spcPct val="100000"/>
              </a:lnSpc>
              <a:spcBef>
                <a:spcPts val="300"/>
              </a:spcBef>
              <a:spcAft>
                <a:spcPts val="0"/>
              </a:spcAft>
              <a:buSzPts val="2400"/>
              <a:buChar char="•"/>
              <a:defRPr sz="2400">
                <a:solidFill>
                  <a:srgbClr val="BB8605"/>
                </a:solidFill>
              </a:defRPr>
            </a:lvl2pPr>
            <a:lvl3pPr marL="1371600" lvl="2" indent="-355600" algn="l">
              <a:lnSpc>
                <a:spcPct val="100000"/>
              </a:lnSpc>
              <a:spcBef>
                <a:spcPts val="300"/>
              </a:spcBef>
              <a:spcAft>
                <a:spcPts val="0"/>
              </a:spcAft>
              <a:buSzPts val="2000"/>
              <a:buChar char="●"/>
              <a:defRPr sz="2000"/>
            </a:lvl3pPr>
            <a:lvl4pPr marL="1828800" lvl="3" indent="-342900" algn="l">
              <a:lnSpc>
                <a:spcPct val="100000"/>
              </a:lnSpc>
              <a:spcBef>
                <a:spcPts val="300"/>
              </a:spcBef>
              <a:spcAft>
                <a:spcPts val="0"/>
              </a:spcAft>
              <a:buSzPts val="1800"/>
              <a:buChar char="•"/>
              <a:defRPr sz="1800"/>
            </a:lvl4pPr>
            <a:lvl5pPr marL="2286000" lvl="4" indent="-330200" algn="l">
              <a:lnSpc>
                <a:spcPct val="100000"/>
              </a:lnSpc>
              <a:spcBef>
                <a:spcPts val="300"/>
              </a:spcBef>
              <a:spcAft>
                <a:spcPts val="0"/>
              </a:spcAft>
              <a:buSzPts val="1600"/>
              <a:buChar char="•"/>
              <a:defRPr sz="16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8"/>
        <p:cNvGrpSpPr/>
        <p:nvPr/>
      </p:nvGrpSpPr>
      <p:grpSpPr>
        <a:xfrm>
          <a:off x="0" y="0"/>
          <a:ext cx="0" cy="0"/>
          <a:chOff x="0" y="0"/>
          <a:chExt cx="0" cy="0"/>
        </a:xfrm>
      </p:grpSpPr>
      <p:sp>
        <p:nvSpPr>
          <p:cNvPr id="139" name="Google Shape;139;p65"/>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p65"/>
          <p:cNvSpPr txBox="1">
            <a:spLocks noGrp="1"/>
          </p:cNvSpPr>
          <p:nvPr>
            <p:ph type="body" idx="1"/>
          </p:nvPr>
        </p:nvSpPr>
        <p:spPr>
          <a:xfrm>
            <a:off x="609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1" name="Google Shape;141;p65"/>
          <p:cNvSpPr txBox="1">
            <a:spLocks noGrp="1"/>
          </p:cNvSpPr>
          <p:nvPr>
            <p:ph type="body" idx="2"/>
          </p:nvPr>
        </p:nvSpPr>
        <p:spPr>
          <a:xfrm>
            <a:off x="6197600" y="1667536"/>
            <a:ext cx="5384800" cy="4525963"/>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2" name="Google Shape;142;p65"/>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cxnSp>
        <p:nvCxnSpPr>
          <p:cNvPr id="143" name="Google Shape;143;p65"/>
          <p:cNvCxnSpPr>
            <a:stCxn id="139" idx="2"/>
          </p:cNvCxnSpPr>
          <p:nvPr/>
        </p:nvCxnSpPr>
        <p:spPr>
          <a:xfrm>
            <a:off x="6096000" y="1586348"/>
            <a:ext cx="0" cy="4698000"/>
          </a:xfrm>
          <a:prstGeom prst="straightConnector1">
            <a:avLst/>
          </a:prstGeom>
          <a:noFill/>
          <a:ln w="12700" cap="flat" cmpd="sng">
            <a:solidFill>
              <a:srgbClr val="3B0B00"/>
            </a:solidFill>
            <a:prstDash val="solid"/>
            <a:round/>
            <a:headEnd type="none" w="sm" len="sm"/>
            <a:tailEnd type="none" w="sm" len="sm"/>
          </a:ln>
        </p:spPr>
      </p:cxn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Problem-Duel Solution">
  <p:cSld name="1_Problem-Duel Solution">
    <p:spTree>
      <p:nvGrpSpPr>
        <p:cNvPr id="1" name="Shape 144"/>
        <p:cNvGrpSpPr/>
        <p:nvPr/>
      </p:nvGrpSpPr>
      <p:grpSpPr>
        <a:xfrm>
          <a:off x="0" y="0"/>
          <a:ext cx="0" cy="0"/>
          <a:chOff x="0" y="0"/>
          <a:chExt cx="0" cy="0"/>
        </a:xfrm>
      </p:grpSpPr>
      <p:sp>
        <p:nvSpPr>
          <p:cNvPr id="145" name="Google Shape;145;p66"/>
          <p:cNvSpPr txBox="1">
            <a:spLocks noGrp="1"/>
          </p:cNvSpPr>
          <p:nvPr>
            <p:ph type="title"/>
          </p:nvPr>
        </p:nvSpPr>
        <p:spPr>
          <a:xfrm>
            <a:off x="609600" y="519548"/>
            <a:ext cx="10972800" cy="106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6" name="Google Shape;146;p66"/>
          <p:cNvSpPr txBox="1">
            <a:spLocks noGrp="1"/>
          </p:cNvSpPr>
          <p:nvPr>
            <p:ph type="body" idx="1"/>
          </p:nvPr>
        </p:nvSpPr>
        <p:spPr>
          <a:xfrm>
            <a:off x="609599" y="2585258"/>
            <a:ext cx="10972799" cy="3608241"/>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
        <p:nvSpPr>
          <p:cNvPr id="147" name="Google Shape;147;p66"/>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
        <p:nvSpPr>
          <p:cNvPr id="148" name="Google Shape;148;p66"/>
          <p:cNvSpPr txBox="1">
            <a:spLocks noGrp="1"/>
          </p:cNvSpPr>
          <p:nvPr>
            <p:ph type="body" idx="2"/>
          </p:nvPr>
        </p:nvSpPr>
        <p:spPr>
          <a:xfrm>
            <a:off x="609600" y="1647177"/>
            <a:ext cx="10972800" cy="877252"/>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300"/>
              </a:spcBef>
              <a:spcAft>
                <a:spcPts val="0"/>
              </a:spcAft>
              <a:buSzPts val="2000"/>
              <a:buChar char="•"/>
              <a:defRPr sz="2000"/>
            </a:lvl1pPr>
            <a:lvl2pPr marL="914400" lvl="1" indent="-349250" algn="l">
              <a:lnSpc>
                <a:spcPct val="100000"/>
              </a:lnSpc>
              <a:spcBef>
                <a:spcPts val="300"/>
              </a:spcBef>
              <a:spcAft>
                <a:spcPts val="0"/>
              </a:spcAft>
              <a:buSzPts val="1900"/>
              <a:buChar char="•"/>
              <a:defRPr sz="1900"/>
            </a:lvl2pPr>
            <a:lvl3pPr marL="1371600" lvl="2" indent="-342900" algn="l">
              <a:lnSpc>
                <a:spcPct val="100000"/>
              </a:lnSpc>
              <a:spcBef>
                <a:spcPts val="300"/>
              </a:spcBef>
              <a:spcAft>
                <a:spcPts val="0"/>
              </a:spcAft>
              <a:buSzPts val="1800"/>
              <a:buChar char="●"/>
              <a:defRPr sz="1800"/>
            </a:lvl3pPr>
            <a:lvl4pPr marL="1828800" lvl="3" indent="-342900" algn="l">
              <a:lnSpc>
                <a:spcPct val="100000"/>
              </a:lnSpc>
              <a:spcBef>
                <a:spcPts val="300"/>
              </a:spcBef>
              <a:spcAft>
                <a:spcPts val="0"/>
              </a:spcAft>
              <a:buSzPts val="1800"/>
              <a:buChar char="•"/>
              <a:defRPr sz="1800"/>
            </a:lvl4pPr>
            <a:lvl5pPr marL="2286000" lvl="4" indent="-342900" algn="l">
              <a:lnSpc>
                <a:spcPct val="100000"/>
              </a:lnSpc>
              <a:spcBef>
                <a:spcPts val="300"/>
              </a:spcBef>
              <a:spcAft>
                <a:spcPts val="0"/>
              </a:spcAft>
              <a:buSzPts val="1800"/>
              <a:buChar char="•"/>
              <a:defRPr sz="1800"/>
            </a:lvl5pPr>
            <a:lvl6pPr marL="2743200" lvl="5" indent="-342900" algn="l">
              <a:lnSpc>
                <a:spcPct val="100000"/>
              </a:lnSpc>
              <a:spcBef>
                <a:spcPts val="300"/>
              </a:spcBef>
              <a:spcAft>
                <a:spcPts val="0"/>
              </a:spcAft>
              <a:buSzPts val="1800"/>
              <a:buChar char="▫"/>
              <a:defRPr/>
            </a:lvl6pPr>
            <a:lvl7pPr marL="3200400" lvl="6" indent="-342900" algn="l">
              <a:lnSpc>
                <a:spcPct val="100000"/>
              </a:lnSpc>
              <a:spcBef>
                <a:spcPts val="300"/>
              </a:spcBef>
              <a:spcAft>
                <a:spcPts val="0"/>
              </a:spcAft>
              <a:buSzPts val="1800"/>
              <a:buChar char="▫"/>
              <a:defRPr/>
            </a:lvl7pPr>
            <a:lvl8pPr marL="3657600" lvl="7" indent="-342900" algn="l">
              <a:lnSpc>
                <a:spcPct val="100000"/>
              </a:lnSpc>
              <a:spcBef>
                <a:spcPts val="300"/>
              </a:spcBef>
              <a:spcAft>
                <a:spcPts val="0"/>
              </a:spcAft>
              <a:buSzPts val="1800"/>
              <a:buChar char="◦"/>
              <a:defRPr/>
            </a:lvl8pPr>
            <a:lvl9pPr marL="4114800" lvl="8" indent="-342900" algn="l">
              <a:lnSpc>
                <a:spcPct val="100000"/>
              </a:lnSpc>
              <a:spcBef>
                <a:spcPts val="300"/>
              </a:spcBef>
              <a:spcAft>
                <a:spcPts val="0"/>
              </a:spcAft>
              <a:buSzPts val="1800"/>
              <a:buChar char="◦"/>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tile tx="0" ty="0" sx="80000" sy="80000" flip="none" algn="tl"/>
        </a:blipFill>
        <a:effectLst/>
      </p:bgPr>
    </p:bg>
    <p:spTree>
      <p:nvGrpSpPr>
        <p:cNvPr id="1" name="Shape 5"/>
        <p:cNvGrpSpPr/>
        <p:nvPr/>
      </p:nvGrpSpPr>
      <p:grpSpPr>
        <a:xfrm>
          <a:off x="0" y="0"/>
          <a:ext cx="0" cy="0"/>
          <a:chOff x="0" y="0"/>
          <a:chExt cx="0" cy="0"/>
        </a:xfrm>
      </p:grpSpPr>
      <p:sp>
        <p:nvSpPr>
          <p:cNvPr id="6" name="Google Shape;6;p58"/>
          <p:cNvSpPr/>
          <p:nvPr/>
        </p:nvSpPr>
        <p:spPr>
          <a:xfrm>
            <a:off x="0" y="-1"/>
            <a:ext cx="12192000" cy="310663"/>
          </a:xfrm>
          <a:prstGeom prst="rect">
            <a:avLst/>
          </a:prstGeom>
          <a:gradFill>
            <a:gsLst>
              <a:gs pos="0">
                <a:srgbClr val="663012"/>
              </a:gs>
              <a:gs pos="84000">
                <a:srgbClr val="3B0B00"/>
              </a:gs>
              <a:gs pos="100000">
                <a:srgbClr val="3B0B0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7" name="Google Shape;7;p58"/>
          <p:cNvSpPr/>
          <p:nvPr/>
        </p:nvSpPr>
        <p:spPr>
          <a:xfrm>
            <a:off x="1" y="366819"/>
            <a:ext cx="12192000" cy="8440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8" name="Google Shape;8;p58"/>
          <p:cNvSpPr/>
          <p:nvPr/>
        </p:nvSpPr>
        <p:spPr>
          <a:xfrm>
            <a:off x="1" y="308277"/>
            <a:ext cx="12192001" cy="9144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9" name="Google Shape;9;p58"/>
          <p:cNvSpPr/>
          <p:nvPr/>
        </p:nvSpPr>
        <p:spPr>
          <a:xfrm rot="10800000" flipH="1">
            <a:off x="7213577" y="360247"/>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0" name="Google Shape;10;p58"/>
          <p:cNvSpPr/>
          <p:nvPr/>
        </p:nvSpPr>
        <p:spPr>
          <a:xfrm rot="10800000" flipH="1">
            <a:off x="6557963" y="435234"/>
            <a:ext cx="5634039" cy="184914"/>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1" name="Google Shape;11;p58"/>
          <p:cNvSpPr/>
          <p:nvPr/>
        </p:nvSpPr>
        <p:spPr>
          <a:xfrm>
            <a:off x="6315680" y="479217"/>
            <a:ext cx="4978425" cy="45719"/>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2" name="Google Shape;12;p58"/>
          <p:cNvSpPr/>
          <p:nvPr/>
        </p:nvSpPr>
        <p:spPr>
          <a:xfrm>
            <a:off x="9831528" y="588943"/>
            <a:ext cx="2133600" cy="36576"/>
          </a:xfrm>
          <a:prstGeom prst="roundRect">
            <a:avLst>
              <a:gd name="adj" fmla="val 16667"/>
            </a:avLst>
          </a:prstGeom>
          <a:blipFill rotWithShape="1">
            <a:blip r:embed="rId9">
              <a:alphaModFix/>
            </a:blip>
            <a:tile tx="0" ty="0" sx="80000" sy="80000" flip="none" algn="tl"/>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3" name="Google Shape;13;p58"/>
          <p:cNvSpPr/>
          <p:nvPr/>
        </p:nvSpPr>
        <p:spPr>
          <a:xfrm>
            <a:off x="12113288" y="-2001"/>
            <a:ext cx="76835"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4" name="Google Shape;14;p58"/>
          <p:cNvSpPr/>
          <p:nvPr/>
        </p:nvSpPr>
        <p:spPr>
          <a:xfrm>
            <a:off x="12059308" y="-2001"/>
            <a:ext cx="36576" cy="621792"/>
          </a:xfrm>
          <a:prstGeom prst="rect">
            <a:avLst/>
          </a:prstGeom>
          <a:solidFill>
            <a:srgbClr val="FFFFFF">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5" name="Google Shape;15;p58"/>
          <p:cNvSpPr/>
          <p:nvPr/>
        </p:nvSpPr>
        <p:spPr>
          <a:xfrm>
            <a:off x="12033904" y="-200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6" name="Google Shape;16;p58"/>
          <p:cNvSpPr/>
          <p:nvPr/>
        </p:nvSpPr>
        <p:spPr>
          <a:xfrm>
            <a:off x="11967231" y="-200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7" name="Google Shape;17;p58"/>
          <p:cNvSpPr/>
          <p:nvPr/>
        </p:nvSpPr>
        <p:spPr>
          <a:xfrm>
            <a:off x="11887569" y="38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8" name="Google Shape;18;p58"/>
          <p:cNvSpPr/>
          <p:nvPr/>
        </p:nvSpPr>
        <p:spPr>
          <a:xfrm>
            <a:off x="11831300" y="380"/>
            <a:ext cx="12192" cy="585216"/>
          </a:xfrm>
          <a:prstGeom prst="rect">
            <a:avLst/>
          </a:prstGeom>
          <a:solidFill>
            <a:srgbClr val="FFFFFF">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19" name="Google Shape;19;p58"/>
          <p:cNvSpPr txBox="1">
            <a:spLocks noGrp="1"/>
          </p:cNvSpPr>
          <p:nvPr>
            <p:ph type="body" idx="1"/>
          </p:nvPr>
        </p:nvSpPr>
        <p:spPr>
          <a:xfrm>
            <a:off x="609600" y="2249424"/>
            <a:ext cx="10972800" cy="43251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93700" algn="l" rtl="0">
              <a:lnSpc>
                <a:spcPct val="100000"/>
              </a:lnSpc>
              <a:spcBef>
                <a:spcPts val="300"/>
              </a:spcBef>
              <a:spcAft>
                <a:spcPts val="0"/>
              </a:spcAft>
              <a:buClr>
                <a:schemeClr val="accent2"/>
              </a:buClr>
              <a:buSzPts val="2600"/>
              <a:buFont typeface="Arial"/>
              <a:buChar char="•"/>
              <a:defRPr sz="2600" b="0" i="0" u="none" strike="noStrike" cap="none">
                <a:solidFill>
                  <a:srgbClr val="BB8605"/>
                </a:solidFill>
                <a:latin typeface="Arial"/>
                <a:ea typeface="Arial"/>
                <a:cs typeface="Arial"/>
                <a:sym typeface="Arial"/>
              </a:defRPr>
            </a:lvl2pPr>
            <a:lvl3pPr marL="1371600" marR="0" lvl="2" indent="-381000" algn="l" rtl="0">
              <a:lnSpc>
                <a:spcPct val="100000"/>
              </a:lnSpc>
              <a:spcBef>
                <a:spcPts val="300"/>
              </a:spcBef>
              <a:spcAft>
                <a:spcPts val="0"/>
              </a:spcAft>
              <a:buClr>
                <a:srgbClr val="3B0B00"/>
              </a:buClr>
              <a:buSzPts val="2400"/>
              <a:buFont typeface="Noto Sans Symbols"/>
              <a:buChar char="●"/>
              <a:defRPr sz="2400" b="0" i="0" u="none" strike="noStrike" cap="none">
                <a:solidFill>
                  <a:srgbClr val="3B0B00"/>
                </a:solidFill>
                <a:latin typeface="Arial"/>
                <a:ea typeface="Arial"/>
                <a:cs typeface="Arial"/>
                <a:sym typeface="Arial"/>
              </a:defRPr>
            </a:lvl3pPr>
            <a:lvl4pPr marL="1828800" marR="0" lvl="3" indent="-368300" algn="l" rtl="0">
              <a:lnSpc>
                <a:spcPct val="100000"/>
              </a:lnSpc>
              <a:spcBef>
                <a:spcPts val="300"/>
              </a:spcBef>
              <a:spcAft>
                <a:spcPts val="0"/>
              </a:spcAft>
              <a:buClr>
                <a:srgbClr val="3B0B00"/>
              </a:buClr>
              <a:buSzPts val="2200"/>
              <a:buFont typeface="Arial"/>
              <a:buChar char="•"/>
              <a:defRPr sz="2200" b="0" i="0" u="none" strike="noStrike" cap="none">
                <a:solidFill>
                  <a:srgbClr val="3B0B00"/>
                </a:solidFill>
                <a:latin typeface="Arial"/>
                <a:ea typeface="Arial"/>
                <a:cs typeface="Arial"/>
                <a:sym typeface="Arial"/>
              </a:defRPr>
            </a:lvl4pPr>
            <a:lvl5pPr marL="2286000" marR="0" lvl="4" indent="-355600" algn="l" rtl="0">
              <a:lnSpc>
                <a:spcPct val="100000"/>
              </a:lnSpc>
              <a:spcBef>
                <a:spcPts val="300"/>
              </a:spcBef>
              <a:spcAft>
                <a:spcPts val="0"/>
              </a:spcAft>
              <a:buClr>
                <a:srgbClr val="3B0B00"/>
              </a:buClr>
              <a:buSzPts val="2000"/>
              <a:buFont typeface="Arial"/>
              <a:buChar char="•"/>
              <a:defRPr sz="20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20" name="Google Shape;20;p58"/>
          <p:cNvSpPr/>
          <p:nvPr/>
        </p:nvSpPr>
        <p:spPr>
          <a:xfrm>
            <a:off x="6702134" y="8164986"/>
            <a:ext cx="1391999" cy="1266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nvGrpSpPr>
          <p:cNvPr id="21" name="Google Shape;21;p58"/>
          <p:cNvGrpSpPr/>
          <p:nvPr/>
        </p:nvGrpSpPr>
        <p:grpSpPr>
          <a:xfrm>
            <a:off x="10955684" y="109147"/>
            <a:ext cx="822960" cy="804146"/>
            <a:chOff x="2052" y="308"/>
            <a:chExt cx="1006" cy="983"/>
          </a:xfrm>
        </p:grpSpPr>
        <p:sp>
          <p:nvSpPr>
            <p:cNvPr id="22" name="Google Shape;22;p58"/>
            <p:cNvSpPr/>
            <p:nvPr/>
          </p:nvSpPr>
          <p:spPr>
            <a:xfrm>
              <a:off x="2055" y="309"/>
              <a:ext cx="1003" cy="9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3" name="Google Shape;23;p58"/>
            <p:cNvSpPr/>
            <p:nvPr/>
          </p:nvSpPr>
          <p:spPr>
            <a:xfrm>
              <a:off x="2052" y="308"/>
              <a:ext cx="984" cy="964"/>
            </a:xfrm>
            <a:custGeom>
              <a:avLst/>
              <a:gdLst/>
              <a:ahLst/>
              <a:cxnLst/>
              <a:rect l="l" t="t" r="r" b="b"/>
              <a:pathLst>
                <a:path w="984" h="964" extrusionOk="0">
                  <a:moveTo>
                    <a:pt x="0" y="482"/>
                  </a:moveTo>
                  <a:lnTo>
                    <a:pt x="0" y="482"/>
                  </a:lnTo>
                  <a:lnTo>
                    <a:pt x="0" y="458"/>
                  </a:lnTo>
                  <a:lnTo>
                    <a:pt x="2" y="433"/>
                  </a:lnTo>
                  <a:lnTo>
                    <a:pt x="6" y="408"/>
                  </a:lnTo>
                  <a:lnTo>
                    <a:pt x="9" y="385"/>
                  </a:lnTo>
                  <a:lnTo>
                    <a:pt x="15" y="361"/>
                  </a:lnTo>
                  <a:lnTo>
                    <a:pt x="23" y="339"/>
                  </a:lnTo>
                  <a:lnTo>
                    <a:pt x="30" y="316"/>
                  </a:lnTo>
                  <a:lnTo>
                    <a:pt x="39" y="294"/>
                  </a:lnTo>
                  <a:lnTo>
                    <a:pt x="48" y="274"/>
                  </a:lnTo>
                  <a:lnTo>
                    <a:pt x="60" y="252"/>
                  </a:lnTo>
                  <a:lnTo>
                    <a:pt x="72" y="231"/>
                  </a:lnTo>
                  <a:lnTo>
                    <a:pt x="84" y="213"/>
                  </a:lnTo>
                  <a:lnTo>
                    <a:pt x="97" y="194"/>
                  </a:lnTo>
                  <a:lnTo>
                    <a:pt x="112" y="176"/>
                  </a:lnTo>
                  <a:lnTo>
                    <a:pt x="128" y="159"/>
                  </a:lnTo>
                  <a:lnTo>
                    <a:pt x="145" y="141"/>
                  </a:lnTo>
                  <a:lnTo>
                    <a:pt x="161" y="125"/>
                  </a:lnTo>
                  <a:lnTo>
                    <a:pt x="179" y="110"/>
                  </a:lnTo>
                  <a:lnTo>
                    <a:pt x="197" y="96"/>
                  </a:lnTo>
                  <a:lnTo>
                    <a:pt x="216" y="83"/>
                  </a:lnTo>
                  <a:lnTo>
                    <a:pt x="237" y="70"/>
                  </a:lnTo>
                  <a:lnTo>
                    <a:pt x="258" y="58"/>
                  </a:lnTo>
                  <a:lnTo>
                    <a:pt x="279" y="48"/>
                  </a:lnTo>
                  <a:lnTo>
                    <a:pt x="301" y="38"/>
                  </a:lnTo>
                  <a:lnTo>
                    <a:pt x="323" y="29"/>
                  </a:lnTo>
                  <a:lnTo>
                    <a:pt x="346" y="21"/>
                  </a:lnTo>
                  <a:lnTo>
                    <a:pt x="369" y="16"/>
                  </a:lnTo>
                  <a:lnTo>
                    <a:pt x="393" y="10"/>
                  </a:lnTo>
                  <a:lnTo>
                    <a:pt x="417" y="5"/>
                  </a:lnTo>
                  <a:lnTo>
                    <a:pt x="441" y="3"/>
                  </a:lnTo>
                  <a:lnTo>
                    <a:pt x="466" y="1"/>
                  </a:lnTo>
                  <a:lnTo>
                    <a:pt x="491" y="0"/>
                  </a:lnTo>
                  <a:lnTo>
                    <a:pt x="491" y="0"/>
                  </a:lnTo>
                  <a:lnTo>
                    <a:pt x="517" y="1"/>
                  </a:lnTo>
                  <a:lnTo>
                    <a:pt x="542" y="3"/>
                  </a:lnTo>
                  <a:lnTo>
                    <a:pt x="567" y="5"/>
                  </a:lnTo>
                  <a:lnTo>
                    <a:pt x="591" y="10"/>
                  </a:lnTo>
                  <a:lnTo>
                    <a:pt x="615" y="16"/>
                  </a:lnTo>
                  <a:lnTo>
                    <a:pt x="639" y="21"/>
                  </a:lnTo>
                  <a:lnTo>
                    <a:pt x="661" y="29"/>
                  </a:lnTo>
                  <a:lnTo>
                    <a:pt x="683" y="38"/>
                  </a:lnTo>
                  <a:lnTo>
                    <a:pt x="706" y="48"/>
                  </a:lnTo>
                  <a:lnTo>
                    <a:pt x="727" y="58"/>
                  </a:lnTo>
                  <a:lnTo>
                    <a:pt x="747" y="70"/>
                  </a:lnTo>
                  <a:lnTo>
                    <a:pt x="767" y="83"/>
                  </a:lnTo>
                  <a:lnTo>
                    <a:pt x="786" y="96"/>
                  </a:lnTo>
                  <a:lnTo>
                    <a:pt x="804" y="110"/>
                  </a:lnTo>
                  <a:lnTo>
                    <a:pt x="822" y="125"/>
                  </a:lnTo>
                  <a:lnTo>
                    <a:pt x="840" y="141"/>
                  </a:lnTo>
                  <a:lnTo>
                    <a:pt x="856" y="159"/>
                  </a:lnTo>
                  <a:lnTo>
                    <a:pt x="871" y="176"/>
                  </a:lnTo>
                  <a:lnTo>
                    <a:pt x="886" y="194"/>
                  </a:lnTo>
                  <a:lnTo>
                    <a:pt x="899" y="213"/>
                  </a:lnTo>
                  <a:lnTo>
                    <a:pt x="913" y="231"/>
                  </a:lnTo>
                  <a:lnTo>
                    <a:pt x="924" y="252"/>
                  </a:lnTo>
                  <a:lnTo>
                    <a:pt x="935" y="274"/>
                  </a:lnTo>
                  <a:lnTo>
                    <a:pt x="945" y="294"/>
                  </a:lnTo>
                  <a:lnTo>
                    <a:pt x="954" y="316"/>
                  </a:lnTo>
                  <a:lnTo>
                    <a:pt x="962" y="339"/>
                  </a:lnTo>
                  <a:lnTo>
                    <a:pt x="968" y="361"/>
                  </a:lnTo>
                  <a:lnTo>
                    <a:pt x="974" y="385"/>
                  </a:lnTo>
                  <a:lnTo>
                    <a:pt x="978" y="408"/>
                  </a:lnTo>
                  <a:lnTo>
                    <a:pt x="981" y="433"/>
                  </a:lnTo>
                  <a:lnTo>
                    <a:pt x="982" y="458"/>
                  </a:lnTo>
                  <a:lnTo>
                    <a:pt x="984" y="482"/>
                  </a:lnTo>
                  <a:lnTo>
                    <a:pt x="984" y="482"/>
                  </a:lnTo>
                  <a:lnTo>
                    <a:pt x="982" y="507"/>
                  </a:lnTo>
                  <a:lnTo>
                    <a:pt x="981" y="532"/>
                  </a:lnTo>
                  <a:lnTo>
                    <a:pt x="978" y="555"/>
                  </a:lnTo>
                  <a:lnTo>
                    <a:pt x="974" y="579"/>
                  </a:lnTo>
                  <a:lnTo>
                    <a:pt x="968" y="602"/>
                  </a:lnTo>
                  <a:lnTo>
                    <a:pt x="962" y="625"/>
                  </a:lnTo>
                  <a:lnTo>
                    <a:pt x="954" y="647"/>
                  </a:lnTo>
                  <a:lnTo>
                    <a:pt x="945" y="669"/>
                  </a:lnTo>
                  <a:lnTo>
                    <a:pt x="935" y="691"/>
                  </a:lnTo>
                  <a:lnTo>
                    <a:pt x="924" y="711"/>
                  </a:lnTo>
                  <a:lnTo>
                    <a:pt x="913" y="732"/>
                  </a:lnTo>
                  <a:lnTo>
                    <a:pt x="899" y="752"/>
                  </a:lnTo>
                  <a:lnTo>
                    <a:pt x="886" y="771"/>
                  </a:lnTo>
                  <a:lnTo>
                    <a:pt x="871" y="789"/>
                  </a:lnTo>
                  <a:lnTo>
                    <a:pt x="856" y="806"/>
                  </a:lnTo>
                  <a:lnTo>
                    <a:pt x="840" y="824"/>
                  </a:lnTo>
                  <a:lnTo>
                    <a:pt x="822" y="838"/>
                  </a:lnTo>
                  <a:lnTo>
                    <a:pt x="804" y="854"/>
                  </a:lnTo>
                  <a:lnTo>
                    <a:pt x="786" y="869"/>
                  </a:lnTo>
                  <a:lnTo>
                    <a:pt x="767" y="882"/>
                  </a:lnTo>
                  <a:lnTo>
                    <a:pt x="747" y="894"/>
                  </a:lnTo>
                  <a:lnTo>
                    <a:pt x="727" y="905"/>
                  </a:lnTo>
                  <a:lnTo>
                    <a:pt x="706" y="917"/>
                  </a:lnTo>
                  <a:lnTo>
                    <a:pt x="683" y="926"/>
                  </a:lnTo>
                  <a:lnTo>
                    <a:pt x="661" y="934"/>
                  </a:lnTo>
                  <a:lnTo>
                    <a:pt x="639" y="942"/>
                  </a:lnTo>
                  <a:lnTo>
                    <a:pt x="615" y="949"/>
                  </a:lnTo>
                  <a:lnTo>
                    <a:pt x="591" y="955"/>
                  </a:lnTo>
                  <a:lnTo>
                    <a:pt x="567" y="959"/>
                  </a:lnTo>
                  <a:lnTo>
                    <a:pt x="542" y="962"/>
                  </a:lnTo>
                  <a:lnTo>
                    <a:pt x="517" y="964"/>
                  </a:lnTo>
                  <a:lnTo>
                    <a:pt x="491" y="964"/>
                  </a:lnTo>
                  <a:lnTo>
                    <a:pt x="491" y="964"/>
                  </a:lnTo>
                  <a:lnTo>
                    <a:pt x="466" y="964"/>
                  </a:lnTo>
                  <a:lnTo>
                    <a:pt x="441" y="962"/>
                  </a:lnTo>
                  <a:lnTo>
                    <a:pt x="417" y="959"/>
                  </a:lnTo>
                  <a:lnTo>
                    <a:pt x="393" y="955"/>
                  </a:lnTo>
                  <a:lnTo>
                    <a:pt x="369" y="949"/>
                  </a:lnTo>
                  <a:lnTo>
                    <a:pt x="346" y="942"/>
                  </a:lnTo>
                  <a:lnTo>
                    <a:pt x="323" y="934"/>
                  </a:lnTo>
                  <a:lnTo>
                    <a:pt x="301" y="926"/>
                  </a:lnTo>
                  <a:lnTo>
                    <a:pt x="279" y="917"/>
                  </a:lnTo>
                  <a:lnTo>
                    <a:pt x="258" y="905"/>
                  </a:lnTo>
                  <a:lnTo>
                    <a:pt x="237" y="894"/>
                  </a:lnTo>
                  <a:lnTo>
                    <a:pt x="216" y="882"/>
                  </a:lnTo>
                  <a:lnTo>
                    <a:pt x="197" y="869"/>
                  </a:lnTo>
                  <a:lnTo>
                    <a:pt x="179" y="854"/>
                  </a:lnTo>
                  <a:lnTo>
                    <a:pt x="161" y="838"/>
                  </a:lnTo>
                  <a:lnTo>
                    <a:pt x="145" y="824"/>
                  </a:lnTo>
                  <a:lnTo>
                    <a:pt x="128" y="806"/>
                  </a:lnTo>
                  <a:lnTo>
                    <a:pt x="112" y="789"/>
                  </a:lnTo>
                  <a:lnTo>
                    <a:pt x="97" y="771"/>
                  </a:lnTo>
                  <a:lnTo>
                    <a:pt x="84" y="752"/>
                  </a:lnTo>
                  <a:lnTo>
                    <a:pt x="72" y="732"/>
                  </a:lnTo>
                  <a:lnTo>
                    <a:pt x="60" y="711"/>
                  </a:lnTo>
                  <a:lnTo>
                    <a:pt x="48" y="691"/>
                  </a:lnTo>
                  <a:lnTo>
                    <a:pt x="39" y="669"/>
                  </a:lnTo>
                  <a:lnTo>
                    <a:pt x="30" y="647"/>
                  </a:lnTo>
                  <a:lnTo>
                    <a:pt x="23" y="625"/>
                  </a:lnTo>
                  <a:lnTo>
                    <a:pt x="15" y="602"/>
                  </a:lnTo>
                  <a:lnTo>
                    <a:pt x="9" y="579"/>
                  </a:lnTo>
                  <a:lnTo>
                    <a:pt x="6" y="555"/>
                  </a:lnTo>
                  <a:lnTo>
                    <a:pt x="2" y="532"/>
                  </a:lnTo>
                  <a:lnTo>
                    <a:pt x="0" y="507"/>
                  </a:lnTo>
                  <a:lnTo>
                    <a:pt x="0" y="482"/>
                  </a:lnTo>
                  <a:lnTo>
                    <a:pt x="0" y="482"/>
                  </a:lnTo>
                  <a:close/>
                </a:path>
              </a:pathLst>
            </a:custGeom>
            <a:solidFill>
              <a:srgbClr val="3B0B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4" name="Google Shape;24;p58"/>
            <p:cNvSpPr/>
            <p:nvPr/>
          </p:nvSpPr>
          <p:spPr>
            <a:xfrm>
              <a:off x="2395" y="329"/>
              <a:ext cx="315" cy="317"/>
            </a:xfrm>
            <a:custGeom>
              <a:avLst/>
              <a:gdLst/>
              <a:ahLst/>
              <a:cxnLst/>
              <a:rect l="l" t="t" r="r" b="b"/>
              <a:pathLst>
                <a:path w="315" h="317" extrusionOk="0">
                  <a:moveTo>
                    <a:pt x="259" y="307"/>
                  </a:moveTo>
                  <a:lnTo>
                    <a:pt x="259" y="307"/>
                  </a:lnTo>
                  <a:lnTo>
                    <a:pt x="260" y="311"/>
                  </a:lnTo>
                  <a:lnTo>
                    <a:pt x="262" y="314"/>
                  </a:lnTo>
                  <a:lnTo>
                    <a:pt x="265" y="316"/>
                  </a:lnTo>
                  <a:lnTo>
                    <a:pt x="269" y="317"/>
                  </a:lnTo>
                  <a:lnTo>
                    <a:pt x="41" y="317"/>
                  </a:lnTo>
                  <a:lnTo>
                    <a:pt x="41" y="317"/>
                  </a:lnTo>
                  <a:lnTo>
                    <a:pt x="46" y="316"/>
                  </a:lnTo>
                  <a:lnTo>
                    <a:pt x="49" y="314"/>
                  </a:lnTo>
                  <a:lnTo>
                    <a:pt x="50" y="311"/>
                  </a:lnTo>
                  <a:lnTo>
                    <a:pt x="52" y="307"/>
                  </a:lnTo>
                  <a:lnTo>
                    <a:pt x="52" y="307"/>
                  </a:lnTo>
                  <a:lnTo>
                    <a:pt x="50" y="302"/>
                  </a:lnTo>
                  <a:lnTo>
                    <a:pt x="49" y="299"/>
                  </a:lnTo>
                  <a:lnTo>
                    <a:pt x="43" y="297"/>
                  </a:lnTo>
                  <a:lnTo>
                    <a:pt x="43" y="297"/>
                  </a:lnTo>
                  <a:lnTo>
                    <a:pt x="29" y="286"/>
                  </a:lnTo>
                  <a:lnTo>
                    <a:pt x="18" y="275"/>
                  </a:lnTo>
                  <a:lnTo>
                    <a:pt x="9" y="263"/>
                  </a:lnTo>
                  <a:lnTo>
                    <a:pt x="1" y="247"/>
                  </a:lnTo>
                  <a:lnTo>
                    <a:pt x="1" y="247"/>
                  </a:lnTo>
                  <a:lnTo>
                    <a:pt x="12" y="257"/>
                  </a:lnTo>
                  <a:lnTo>
                    <a:pt x="23" y="267"/>
                  </a:lnTo>
                  <a:lnTo>
                    <a:pt x="29" y="272"/>
                  </a:lnTo>
                  <a:lnTo>
                    <a:pt x="37" y="275"/>
                  </a:lnTo>
                  <a:lnTo>
                    <a:pt x="43" y="276"/>
                  </a:lnTo>
                  <a:lnTo>
                    <a:pt x="50" y="276"/>
                  </a:lnTo>
                  <a:lnTo>
                    <a:pt x="50" y="276"/>
                  </a:lnTo>
                  <a:lnTo>
                    <a:pt x="53" y="275"/>
                  </a:lnTo>
                  <a:lnTo>
                    <a:pt x="52" y="272"/>
                  </a:lnTo>
                  <a:lnTo>
                    <a:pt x="46" y="262"/>
                  </a:lnTo>
                  <a:lnTo>
                    <a:pt x="35" y="250"/>
                  </a:lnTo>
                  <a:lnTo>
                    <a:pt x="25" y="240"/>
                  </a:lnTo>
                  <a:lnTo>
                    <a:pt x="25" y="240"/>
                  </a:lnTo>
                  <a:lnTo>
                    <a:pt x="21" y="234"/>
                  </a:lnTo>
                  <a:lnTo>
                    <a:pt x="13" y="227"/>
                  </a:lnTo>
                  <a:lnTo>
                    <a:pt x="6" y="215"/>
                  </a:lnTo>
                  <a:lnTo>
                    <a:pt x="0" y="202"/>
                  </a:lnTo>
                  <a:lnTo>
                    <a:pt x="0" y="202"/>
                  </a:lnTo>
                  <a:lnTo>
                    <a:pt x="3" y="206"/>
                  </a:lnTo>
                  <a:lnTo>
                    <a:pt x="9" y="212"/>
                  </a:lnTo>
                  <a:lnTo>
                    <a:pt x="12" y="215"/>
                  </a:lnTo>
                  <a:lnTo>
                    <a:pt x="15" y="216"/>
                  </a:lnTo>
                  <a:lnTo>
                    <a:pt x="18" y="216"/>
                  </a:lnTo>
                  <a:lnTo>
                    <a:pt x="21" y="213"/>
                  </a:lnTo>
                  <a:lnTo>
                    <a:pt x="21" y="213"/>
                  </a:lnTo>
                  <a:lnTo>
                    <a:pt x="21" y="210"/>
                  </a:lnTo>
                  <a:lnTo>
                    <a:pt x="19" y="208"/>
                  </a:lnTo>
                  <a:lnTo>
                    <a:pt x="16" y="199"/>
                  </a:lnTo>
                  <a:lnTo>
                    <a:pt x="12" y="184"/>
                  </a:lnTo>
                  <a:lnTo>
                    <a:pt x="10" y="174"/>
                  </a:lnTo>
                  <a:lnTo>
                    <a:pt x="9" y="162"/>
                  </a:lnTo>
                  <a:lnTo>
                    <a:pt x="9" y="162"/>
                  </a:lnTo>
                  <a:lnTo>
                    <a:pt x="18" y="180"/>
                  </a:lnTo>
                  <a:lnTo>
                    <a:pt x="23" y="192"/>
                  </a:lnTo>
                  <a:lnTo>
                    <a:pt x="29" y="199"/>
                  </a:lnTo>
                  <a:lnTo>
                    <a:pt x="38" y="208"/>
                  </a:lnTo>
                  <a:lnTo>
                    <a:pt x="38" y="208"/>
                  </a:lnTo>
                  <a:lnTo>
                    <a:pt x="43" y="212"/>
                  </a:lnTo>
                  <a:lnTo>
                    <a:pt x="46" y="216"/>
                  </a:lnTo>
                  <a:lnTo>
                    <a:pt x="49" y="218"/>
                  </a:lnTo>
                  <a:lnTo>
                    <a:pt x="50" y="218"/>
                  </a:lnTo>
                  <a:lnTo>
                    <a:pt x="52" y="216"/>
                  </a:lnTo>
                  <a:lnTo>
                    <a:pt x="53" y="213"/>
                  </a:lnTo>
                  <a:lnTo>
                    <a:pt x="53" y="213"/>
                  </a:lnTo>
                  <a:lnTo>
                    <a:pt x="53" y="209"/>
                  </a:lnTo>
                  <a:lnTo>
                    <a:pt x="52" y="205"/>
                  </a:lnTo>
                  <a:lnTo>
                    <a:pt x="47" y="196"/>
                  </a:lnTo>
                  <a:lnTo>
                    <a:pt x="47" y="196"/>
                  </a:lnTo>
                  <a:lnTo>
                    <a:pt x="44" y="184"/>
                  </a:lnTo>
                  <a:lnTo>
                    <a:pt x="43" y="173"/>
                  </a:lnTo>
                  <a:lnTo>
                    <a:pt x="41" y="148"/>
                  </a:lnTo>
                  <a:lnTo>
                    <a:pt x="41" y="148"/>
                  </a:lnTo>
                  <a:lnTo>
                    <a:pt x="46" y="161"/>
                  </a:lnTo>
                  <a:lnTo>
                    <a:pt x="52" y="171"/>
                  </a:lnTo>
                  <a:lnTo>
                    <a:pt x="64" y="189"/>
                  </a:lnTo>
                  <a:lnTo>
                    <a:pt x="64" y="189"/>
                  </a:lnTo>
                  <a:lnTo>
                    <a:pt x="76" y="202"/>
                  </a:lnTo>
                  <a:lnTo>
                    <a:pt x="82" y="208"/>
                  </a:lnTo>
                  <a:lnTo>
                    <a:pt x="87" y="212"/>
                  </a:lnTo>
                  <a:lnTo>
                    <a:pt x="93" y="216"/>
                  </a:lnTo>
                  <a:lnTo>
                    <a:pt x="99" y="218"/>
                  </a:lnTo>
                  <a:lnTo>
                    <a:pt x="105" y="216"/>
                  </a:lnTo>
                  <a:lnTo>
                    <a:pt x="111" y="215"/>
                  </a:lnTo>
                  <a:lnTo>
                    <a:pt x="111" y="215"/>
                  </a:lnTo>
                  <a:lnTo>
                    <a:pt x="116" y="212"/>
                  </a:lnTo>
                  <a:lnTo>
                    <a:pt x="117" y="208"/>
                  </a:lnTo>
                  <a:lnTo>
                    <a:pt x="120" y="200"/>
                  </a:lnTo>
                  <a:lnTo>
                    <a:pt x="120" y="192"/>
                  </a:lnTo>
                  <a:lnTo>
                    <a:pt x="117" y="183"/>
                  </a:lnTo>
                  <a:lnTo>
                    <a:pt x="113" y="173"/>
                  </a:lnTo>
                  <a:lnTo>
                    <a:pt x="107" y="162"/>
                  </a:lnTo>
                  <a:lnTo>
                    <a:pt x="93" y="145"/>
                  </a:lnTo>
                  <a:lnTo>
                    <a:pt x="93" y="145"/>
                  </a:lnTo>
                  <a:lnTo>
                    <a:pt x="87" y="136"/>
                  </a:lnTo>
                  <a:lnTo>
                    <a:pt x="79" y="129"/>
                  </a:lnTo>
                  <a:lnTo>
                    <a:pt x="71" y="123"/>
                  </a:lnTo>
                  <a:lnTo>
                    <a:pt x="65" y="119"/>
                  </a:lnTo>
                  <a:lnTo>
                    <a:pt x="65" y="119"/>
                  </a:lnTo>
                  <a:lnTo>
                    <a:pt x="71" y="119"/>
                  </a:lnTo>
                  <a:lnTo>
                    <a:pt x="76" y="119"/>
                  </a:lnTo>
                  <a:lnTo>
                    <a:pt x="80" y="116"/>
                  </a:lnTo>
                  <a:lnTo>
                    <a:pt x="80" y="116"/>
                  </a:lnTo>
                  <a:lnTo>
                    <a:pt x="83" y="113"/>
                  </a:lnTo>
                  <a:lnTo>
                    <a:pt x="84" y="108"/>
                  </a:lnTo>
                  <a:lnTo>
                    <a:pt x="86" y="103"/>
                  </a:lnTo>
                  <a:lnTo>
                    <a:pt x="86" y="97"/>
                  </a:lnTo>
                  <a:lnTo>
                    <a:pt x="84" y="82"/>
                  </a:lnTo>
                  <a:lnTo>
                    <a:pt x="79" y="60"/>
                  </a:lnTo>
                  <a:lnTo>
                    <a:pt x="79" y="60"/>
                  </a:lnTo>
                  <a:lnTo>
                    <a:pt x="92" y="85"/>
                  </a:lnTo>
                  <a:lnTo>
                    <a:pt x="98" y="95"/>
                  </a:lnTo>
                  <a:lnTo>
                    <a:pt x="102" y="101"/>
                  </a:lnTo>
                  <a:lnTo>
                    <a:pt x="107" y="105"/>
                  </a:lnTo>
                  <a:lnTo>
                    <a:pt x="111" y="108"/>
                  </a:lnTo>
                  <a:lnTo>
                    <a:pt x="116" y="107"/>
                  </a:lnTo>
                  <a:lnTo>
                    <a:pt x="119" y="103"/>
                  </a:lnTo>
                  <a:lnTo>
                    <a:pt x="119" y="103"/>
                  </a:lnTo>
                  <a:lnTo>
                    <a:pt x="122" y="95"/>
                  </a:lnTo>
                  <a:lnTo>
                    <a:pt x="123" y="88"/>
                  </a:lnTo>
                  <a:lnTo>
                    <a:pt x="123" y="81"/>
                  </a:lnTo>
                  <a:lnTo>
                    <a:pt x="122" y="73"/>
                  </a:lnTo>
                  <a:lnTo>
                    <a:pt x="116" y="56"/>
                  </a:lnTo>
                  <a:lnTo>
                    <a:pt x="108" y="35"/>
                  </a:lnTo>
                  <a:lnTo>
                    <a:pt x="108" y="35"/>
                  </a:lnTo>
                  <a:lnTo>
                    <a:pt x="117" y="47"/>
                  </a:lnTo>
                  <a:lnTo>
                    <a:pt x="126" y="54"/>
                  </a:lnTo>
                  <a:lnTo>
                    <a:pt x="129" y="56"/>
                  </a:lnTo>
                  <a:lnTo>
                    <a:pt x="132" y="57"/>
                  </a:lnTo>
                  <a:lnTo>
                    <a:pt x="134" y="56"/>
                  </a:lnTo>
                  <a:lnTo>
                    <a:pt x="137" y="54"/>
                  </a:lnTo>
                  <a:lnTo>
                    <a:pt x="137" y="54"/>
                  </a:lnTo>
                  <a:lnTo>
                    <a:pt x="138" y="50"/>
                  </a:lnTo>
                  <a:lnTo>
                    <a:pt x="140" y="44"/>
                  </a:lnTo>
                  <a:lnTo>
                    <a:pt x="144" y="28"/>
                  </a:lnTo>
                  <a:lnTo>
                    <a:pt x="147" y="0"/>
                  </a:lnTo>
                  <a:lnTo>
                    <a:pt x="147" y="0"/>
                  </a:lnTo>
                  <a:lnTo>
                    <a:pt x="151" y="14"/>
                  </a:lnTo>
                  <a:lnTo>
                    <a:pt x="156" y="31"/>
                  </a:lnTo>
                  <a:lnTo>
                    <a:pt x="157" y="38"/>
                  </a:lnTo>
                  <a:lnTo>
                    <a:pt x="162" y="44"/>
                  </a:lnTo>
                  <a:lnTo>
                    <a:pt x="165" y="49"/>
                  </a:lnTo>
                  <a:lnTo>
                    <a:pt x="166" y="49"/>
                  </a:lnTo>
                  <a:lnTo>
                    <a:pt x="169" y="49"/>
                  </a:lnTo>
                  <a:lnTo>
                    <a:pt x="169" y="49"/>
                  </a:lnTo>
                  <a:lnTo>
                    <a:pt x="172" y="46"/>
                  </a:lnTo>
                  <a:lnTo>
                    <a:pt x="174" y="44"/>
                  </a:lnTo>
                  <a:lnTo>
                    <a:pt x="177" y="37"/>
                  </a:lnTo>
                  <a:lnTo>
                    <a:pt x="184" y="17"/>
                  </a:lnTo>
                  <a:lnTo>
                    <a:pt x="184" y="17"/>
                  </a:lnTo>
                  <a:lnTo>
                    <a:pt x="184" y="24"/>
                  </a:lnTo>
                  <a:lnTo>
                    <a:pt x="184" y="37"/>
                  </a:lnTo>
                  <a:lnTo>
                    <a:pt x="187" y="43"/>
                  </a:lnTo>
                  <a:lnTo>
                    <a:pt x="190" y="49"/>
                  </a:lnTo>
                  <a:lnTo>
                    <a:pt x="192" y="50"/>
                  </a:lnTo>
                  <a:lnTo>
                    <a:pt x="195" y="52"/>
                  </a:lnTo>
                  <a:lnTo>
                    <a:pt x="199" y="52"/>
                  </a:lnTo>
                  <a:lnTo>
                    <a:pt x="204" y="50"/>
                  </a:lnTo>
                  <a:lnTo>
                    <a:pt x="204" y="50"/>
                  </a:lnTo>
                  <a:lnTo>
                    <a:pt x="198" y="56"/>
                  </a:lnTo>
                  <a:lnTo>
                    <a:pt x="195" y="62"/>
                  </a:lnTo>
                  <a:lnTo>
                    <a:pt x="192" y="68"/>
                  </a:lnTo>
                  <a:lnTo>
                    <a:pt x="190" y="73"/>
                  </a:lnTo>
                  <a:lnTo>
                    <a:pt x="189" y="81"/>
                  </a:lnTo>
                  <a:lnTo>
                    <a:pt x="189" y="87"/>
                  </a:lnTo>
                  <a:lnTo>
                    <a:pt x="190" y="92"/>
                  </a:lnTo>
                  <a:lnTo>
                    <a:pt x="193" y="98"/>
                  </a:lnTo>
                  <a:lnTo>
                    <a:pt x="193" y="98"/>
                  </a:lnTo>
                  <a:lnTo>
                    <a:pt x="195" y="101"/>
                  </a:lnTo>
                  <a:lnTo>
                    <a:pt x="198" y="103"/>
                  </a:lnTo>
                  <a:lnTo>
                    <a:pt x="202" y="103"/>
                  </a:lnTo>
                  <a:lnTo>
                    <a:pt x="208" y="100"/>
                  </a:lnTo>
                  <a:lnTo>
                    <a:pt x="214" y="94"/>
                  </a:lnTo>
                  <a:lnTo>
                    <a:pt x="227" y="81"/>
                  </a:lnTo>
                  <a:lnTo>
                    <a:pt x="242" y="66"/>
                  </a:lnTo>
                  <a:lnTo>
                    <a:pt x="242" y="66"/>
                  </a:lnTo>
                  <a:lnTo>
                    <a:pt x="236" y="79"/>
                  </a:lnTo>
                  <a:lnTo>
                    <a:pt x="230" y="94"/>
                  </a:lnTo>
                  <a:lnTo>
                    <a:pt x="229" y="101"/>
                  </a:lnTo>
                  <a:lnTo>
                    <a:pt x="227" y="107"/>
                  </a:lnTo>
                  <a:lnTo>
                    <a:pt x="229" y="111"/>
                  </a:lnTo>
                  <a:lnTo>
                    <a:pt x="232" y="114"/>
                  </a:lnTo>
                  <a:lnTo>
                    <a:pt x="232" y="114"/>
                  </a:lnTo>
                  <a:lnTo>
                    <a:pt x="235" y="116"/>
                  </a:lnTo>
                  <a:lnTo>
                    <a:pt x="236" y="116"/>
                  </a:lnTo>
                  <a:lnTo>
                    <a:pt x="242" y="113"/>
                  </a:lnTo>
                  <a:lnTo>
                    <a:pt x="242" y="113"/>
                  </a:lnTo>
                  <a:lnTo>
                    <a:pt x="227" y="132"/>
                  </a:lnTo>
                  <a:lnTo>
                    <a:pt x="211" y="154"/>
                  </a:lnTo>
                  <a:lnTo>
                    <a:pt x="204" y="167"/>
                  </a:lnTo>
                  <a:lnTo>
                    <a:pt x="198" y="178"/>
                  </a:lnTo>
                  <a:lnTo>
                    <a:pt x="195" y="192"/>
                  </a:lnTo>
                  <a:lnTo>
                    <a:pt x="195" y="205"/>
                  </a:lnTo>
                  <a:lnTo>
                    <a:pt x="195" y="205"/>
                  </a:lnTo>
                  <a:lnTo>
                    <a:pt x="198" y="210"/>
                  </a:lnTo>
                  <a:lnTo>
                    <a:pt x="199" y="213"/>
                  </a:lnTo>
                  <a:lnTo>
                    <a:pt x="202" y="215"/>
                  </a:lnTo>
                  <a:lnTo>
                    <a:pt x="208" y="215"/>
                  </a:lnTo>
                  <a:lnTo>
                    <a:pt x="215" y="213"/>
                  </a:lnTo>
                  <a:lnTo>
                    <a:pt x="224" y="209"/>
                  </a:lnTo>
                  <a:lnTo>
                    <a:pt x="232" y="205"/>
                  </a:lnTo>
                  <a:lnTo>
                    <a:pt x="241" y="197"/>
                  </a:lnTo>
                  <a:lnTo>
                    <a:pt x="248" y="190"/>
                  </a:lnTo>
                  <a:lnTo>
                    <a:pt x="248" y="190"/>
                  </a:lnTo>
                  <a:lnTo>
                    <a:pt x="254" y="183"/>
                  </a:lnTo>
                  <a:lnTo>
                    <a:pt x="259" y="175"/>
                  </a:lnTo>
                  <a:lnTo>
                    <a:pt x="263" y="167"/>
                  </a:lnTo>
                  <a:lnTo>
                    <a:pt x="266" y="155"/>
                  </a:lnTo>
                  <a:lnTo>
                    <a:pt x="266" y="155"/>
                  </a:lnTo>
                  <a:lnTo>
                    <a:pt x="267" y="164"/>
                  </a:lnTo>
                  <a:lnTo>
                    <a:pt x="269" y="168"/>
                  </a:lnTo>
                  <a:lnTo>
                    <a:pt x="272" y="171"/>
                  </a:lnTo>
                  <a:lnTo>
                    <a:pt x="275" y="173"/>
                  </a:lnTo>
                  <a:lnTo>
                    <a:pt x="275" y="173"/>
                  </a:lnTo>
                  <a:lnTo>
                    <a:pt x="281" y="170"/>
                  </a:lnTo>
                  <a:lnTo>
                    <a:pt x="284" y="165"/>
                  </a:lnTo>
                  <a:lnTo>
                    <a:pt x="287" y="159"/>
                  </a:lnTo>
                  <a:lnTo>
                    <a:pt x="290" y="149"/>
                  </a:lnTo>
                  <a:lnTo>
                    <a:pt x="290" y="149"/>
                  </a:lnTo>
                  <a:lnTo>
                    <a:pt x="290" y="167"/>
                  </a:lnTo>
                  <a:lnTo>
                    <a:pt x="287" y="178"/>
                  </a:lnTo>
                  <a:lnTo>
                    <a:pt x="284" y="186"/>
                  </a:lnTo>
                  <a:lnTo>
                    <a:pt x="281" y="190"/>
                  </a:lnTo>
                  <a:lnTo>
                    <a:pt x="281" y="190"/>
                  </a:lnTo>
                  <a:lnTo>
                    <a:pt x="278" y="197"/>
                  </a:lnTo>
                  <a:lnTo>
                    <a:pt x="276" y="203"/>
                  </a:lnTo>
                  <a:lnTo>
                    <a:pt x="276" y="206"/>
                  </a:lnTo>
                  <a:lnTo>
                    <a:pt x="278" y="208"/>
                  </a:lnTo>
                  <a:lnTo>
                    <a:pt x="279" y="209"/>
                  </a:lnTo>
                  <a:lnTo>
                    <a:pt x="282" y="209"/>
                  </a:lnTo>
                  <a:lnTo>
                    <a:pt x="282" y="209"/>
                  </a:lnTo>
                  <a:lnTo>
                    <a:pt x="287" y="206"/>
                  </a:lnTo>
                  <a:lnTo>
                    <a:pt x="293" y="203"/>
                  </a:lnTo>
                  <a:lnTo>
                    <a:pt x="300" y="193"/>
                  </a:lnTo>
                  <a:lnTo>
                    <a:pt x="308" y="183"/>
                  </a:lnTo>
                  <a:lnTo>
                    <a:pt x="315" y="174"/>
                  </a:lnTo>
                  <a:lnTo>
                    <a:pt x="315" y="174"/>
                  </a:lnTo>
                  <a:lnTo>
                    <a:pt x="314" y="181"/>
                  </a:lnTo>
                  <a:lnTo>
                    <a:pt x="312" y="187"/>
                  </a:lnTo>
                  <a:lnTo>
                    <a:pt x="311" y="200"/>
                  </a:lnTo>
                  <a:lnTo>
                    <a:pt x="308" y="213"/>
                  </a:lnTo>
                  <a:lnTo>
                    <a:pt x="306" y="219"/>
                  </a:lnTo>
                  <a:lnTo>
                    <a:pt x="303" y="224"/>
                  </a:lnTo>
                  <a:lnTo>
                    <a:pt x="303" y="224"/>
                  </a:lnTo>
                  <a:lnTo>
                    <a:pt x="296" y="229"/>
                  </a:lnTo>
                  <a:lnTo>
                    <a:pt x="287" y="237"/>
                  </a:lnTo>
                  <a:lnTo>
                    <a:pt x="270" y="250"/>
                  </a:lnTo>
                  <a:lnTo>
                    <a:pt x="263" y="256"/>
                  </a:lnTo>
                  <a:lnTo>
                    <a:pt x="260" y="262"/>
                  </a:lnTo>
                  <a:lnTo>
                    <a:pt x="260" y="263"/>
                  </a:lnTo>
                  <a:lnTo>
                    <a:pt x="262" y="264"/>
                  </a:lnTo>
                  <a:lnTo>
                    <a:pt x="265" y="266"/>
                  </a:lnTo>
                  <a:lnTo>
                    <a:pt x="269" y="266"/>
                  </a:lnTo>
                  <a:lnTo>
                    <a:pt x="269" y="266"/>
                  </a:lnTo>
                  <a:lnTo>
                    <a:pt x="275" y="266"/>
                  </a:lnTo>
                  <a:lnTo>
                    <a:pt x="281" y="264"/>
                  </a:lnTo>
                  <a:lnTo>
                    <a:pt x="293" y="259"/>
                  </a:lnTo>
                  <a:lnTo>
                    <a:pt x="300" y="253"/>
                  </a:lnTo>
                  <a:lnTo>
                    <a:pt x="303" y="250"/>
                  </a:lnTo>
                  <a:lnTo>
                    <a:pt x="303" y="250"/>
                  </a:lnTo>
                  <a:lnTo>
                    <a:pt x="296" y="264"/>
                  </a:lnTo>
                  <a:lnTo>
                    <a:pt x="287" y="278"/>
                  </a:lnTo>
                  <a:lnTo>
                    <a:pt x="276" y="289"/>
                  </a:lnTo>
                  <a:lnTo>
                    <a:pt x="276" y="289"/>
                  </a:lnTo>
                  <a:lnTo>
                    <a:pt x="262" y="301"/>
                  </a:lnTo>
                  <a:lnTo>
                    <a:pt x="262" y="301"/>
                  </a:lnTo>
                  <a:lnTo>
                    <a:pt x="260" y="304"/>
                  </a:lnTo>
                  <a:lnTo>
                    <a:pt x="259" y="307"/>
                  </a:lnTo>
                  <a:lnTo>
                    <a:pt x="259" y="307"/>
                  </a:lnTo>
                  <a:close/>
                </a:path>
              </a:pathLst>
            </a:custGeom>
            <a:solidFill>
              <a:srgbClr val="FEB80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sp>
          <p:nvSpPr>
            <p:cNvPr id="25" name="Google Shape;25;p58"/>
            <p:cNvSpPr/>
            <p:nvPr/>
          </p:nvSpPr>
          <p:spPr>
            <a:xfrm>
              <a:off x="2399" y="659"/>
              <a:ext cx="302" cy="581"/>
            </a:xfrm>
            <a:custGeom>
              <a:avLst/>
              <a:gdLst/>
              <a:ahLst/>
              <a:cxnLst/>
              <a:rect l="l" t="t" r="r" b="b"/>
              <a:pathLst>
                <a:path w="302" h="581" extrusionOk="0">
                  <a:moveTo>
                    <a:pt x="195" y="143"/>
                  </a:moveTo>
                  <a:lnTo>
                    <a:pt x="195" y="407"/>
                  </a:lnTo>
                  <a:lnTo>
                    <a:pt x="195" y="407"/>
                  </a:lnTo>
                  <a:lnTo>
                    <a:pt x="194" y="410"/>
                  </a:lnTo>
                  <a:lnTo>
                    <a:pt x="192" y="411"/>
                  </a:lnTo>
                  <a:lnTo>
                    <a:pt x="189" y="411"/>
                  </a:lnTo>
                  <a:lnTo>
                    <a:pt x="174" y="411"/>
                  </a:lnTo>
                  <a:lnTo>
                    <a:pt x="174" y="442"/>
                  </a:lnTo>
                  <a:lnTo>
                    <a:pt x="174" y="442"/>
                  </a:lnTo>
                  <a:lnTo>
                    <a:pt x="182" y="446"/>
                  </a:lnTo>
                  <a:lnTo>
                    <a:pt x="188" y="451"/>
                  </a:lnTo>
                  <a:lnTo>
                    <a:pt x="192" y="457"/>
                  </a:lnTo>
                  <a:lnTo>
                    <a:pt x="194" y="464"/>
                  </a:lnTo>
                  <a:lnTo>
                    <a:pt x="194" y="464"/>
                  </a:lnTo>
                  <a:lnTo>
                    <a:pt x="194" y="470"/>
                  </a:lnTo>
                  <a:lnTo>
                    <a:pt x="191" y="476"/>
                  </a:lnTo>
                  <a:lnTo>
                    <a:pt x="186" y="481"/>
                  </a:lnTo>
                  <a:lnTo>
                    <a:pt x="182" y="486"/>
                  </a:lnTo>
                  <a:lnTo>
                    <a:pt x="170" y="493"/>
                  </a:lnTo>
                  <a:lnTo>
                    <a:pt x="164" y="497"/>
                  </a:lnTo>
                  <a:lnTo>
                    <a:pt x="164" y="512"/>
                  </a:lnTo>
                  <a:lnTo>
                    <a:pt x="164" y="512"/>
                  </a:lnTo>
                  <a:lnTo>
                    <a:pt x="167" y="513"/>
                  </a:lnTo>
                  <a:lnTo>
                    <a:pt x="171" y="516"/>
                  </a:lnTo>
                  <a:lnTo>
                    <a:pt x="173" y="519"/>
                  </a:lnTo>
                  <a:lnTo>
                    <a:pt x="174" y="522"/>
                  </a:lnTo>
                  <a:lnTo>
                    <a:pt x="174" y="522"/>
                  </a:lnTo>
                  <a:lnTo>
                    <a:pt x="173" y="524"/>
                  </a:lnTo>
                  <a:lnTo>
                    <a:pt x="171" y="527"/>
                  </a:lnTo>
                  <a:lnTo>
                    <a:pt x="168" y="530"/>
                  </a:lnTo>
                  <a:lnTo>
                    <a:pt x="165" y="531"/>
                  </a:lnTo>
                  <a:lnTo>
                    <a:pt x="165" y="531"/>
                  </a:lnTo>
                  <a:lnTo>
                    <a:pt x="170" y="532"/>
                  </a:lnTo>
                  <a:lnTo>
                    <a:pt x="173" y="537"/>
                  </a:lnTo>
                  <a:lnTo>
                    <a:pt x="176" y="541"/>
                  </a:lnTo>
                  <a:lnTo>
                    <a:pt x="176" y="547"/>
                  </a:lnTo>
                  <a:lnTo>
                    <a:pt x="176" y="547"/>
                  </a:lnTo>
                  <a:lnTo>
                    <a:pt x="174" y="554"/>
                  </a:lnTo>
                  <a:lnTo>
                    <a:pt x="171" y="560"/>
                  </a:lnTo>
                  <a:lnTo>
                    <a:pt x="164" y="572"/>
                  </a:lnTo>
                  <a:lnTo>
                    <a:pt x="155" y="579"/>
                  </a:lnTo>
                  <a:lnTo>
                    <a:pt x="152" y="581"/>
                  </a:lnTo>
                  <a:lnTo>
                    <a:pt x="152" y="581"/>
                  </a:lnTo>
                  <a:lnTo>
                    <a:pt x="149" y="579"/>
                  </a:lnTo>
                  <a:lnTo>
                    <a:pt x="140" y="573"/>
                  </a:lnTo>
                  <a:lnTo>
                    <a:pt x="136" y="569"/>
                  </a:lnTo>
                  <a:lnTo>
                    <a:pt x="131" y="563"/>
                  </a:lnTo>
                  <a:lnTo>
                    <a:pt x="128" y="556"/>
                  </a:lnTo>
                  <a:lnTo>
                    <a:pt x="127" y="548"/>
                  </a:lnTo>
                  <a:lnTo>
                    <a:pt x="127" y="548"/>
                  </a:lnTo>
                  <a:lnTo>
                    <a:pt x="127" y="543"/>
                  </a:lnTo>
                  <a:lnTo>
                    <a:pt x="130" y="537"/>
                  </a:lnTo>
                  <a:lnTo>
                    <a:pt x="133" y="534"/>
                  </a:lnTo>
                  <a:lnTo>
                    <a:pt x="139" y="531"/>
                  </a:lnTo>
                  <a:lnTo>
                    <a:pt x="139" y="531"/>
                  </a:lnTo>
                  <a:lnTo>
                    <a:pt x="134" y="530"/>
                  </a:lnTo>
                  <a:lnTo>
                    <a:pt x="131" y="527"/>
                  </a:lnTo>
                  <a:lnTo>
                    <a:pt x="130" y="524"/>
                  </a:lnTo>
                  <a:lnTo>
                    <a:pt x="128" y="522"/>
                  </a:lnTo>
                  <a:lnTo>
                    <a:pt x="128" y="522"/>
                  </a:lnTo>
                  <a:lnTo>
                    <a:pt x="130" y="519"/>
                  </a:lnTo>
                  <a:lnTo>
                    <a:pt x="131" y="516"/>
                  </a:lnTo>
                  <a:lnTo>
                    <a:pt x="134" y="513"/>
                  </a:lnTo>
                  <a:lnTo>
                    <a:pt x="139" y="512"/>
                  </a:lnTo>
                  <a:lnTo>
                    <a:pt x="139" y="497"/>
                  </a:lnTo>
                  <a:lnTo>
                    <a:pt x="139" y="497"/>
                  </a:lnTo>
                  <a:lnTo>
                    <a:pt x="131" y="493"/>
                  </a:lnTo>
                  <a:lnTo>
                    <a:pt x="121" y="486"/>
                  </a:lnTo>
                  <a:lnTo>
                    <a:pt x="116" y="481"/>
                  </a:lnTo>
                  <a:lnTo>
                    <a:pt x="112" y="476"/>
                  </a:lnTo>
                  <a:lnTo>
                    <a:pt x="109" y="470"/>
                  </a:lnTo>
                  <a:lnTo>
                    <a:pt x="109" y="464"/>
                  </a:lnTo>
                  <a:lnTo>
                    <a:pt x="109" y="464"/>
                  </a:lnTo>
                  <a:lnTo>
                    <a:pt x="110" y="457"/>
                  </a:lnTo>
                  <a:lnTo>
                    <a:pt x="113" y="451"/>
                  </a:lnTo>
                  <a:lnTo>
                    <a:pt x="119" y="446"/>
                  </a:lnTo>
                  <a:lnTo>
                    <a:pt x="128" y="442"/>
                  </a:lnTo>
                  <a:lnTo>
                    <a:pt x="128" y="411"/>
                  </a:lnTo>
                  <a:lnTo>
                    <a:pt x="112" y="411"/>
                  </a:lnTo>
                  <a:lnTo>
                    <a:pt x="112" y="411"/>
                  </a:lnTo>
                  <a:lnTo>
                    <a:pt x="109" y="411"/>
                  </a:lnTo>
                  <a:lnTo>
                    <a:pt x="107" y="410"/>
                  </a:lnTo>
                  <a:lnTo>
                    <a:pt x="107" y="407"/>
                  </a:lnTo>
                  <a:lnTo>
                    <a:pt x="107" y="143"/>
                  </a:lnTo>
                  <a:lnTo>
                    <a:pt x="107" y="143"/>
                  </a:lnTo>
                  <a:lnTo>
                    <a:pt x="104" y="142"/>
                  </a:lnTo>
                  <a:lnTo>
                    <a:pt x="100" y="140"/>
                  </a:lnTo>
                  <a:lnTo>
                    <a:pt x="95" y="134"/>
                  </a:lnTo>
                  <a:lnTo>
                    <a:pt x="92" y="128"/>
                  </a:lnTo>
                  <a:lnTo>
                    <a:pt x="89" y="124"/>
                  </a:lnTo>
                  <a:lnTo>
                    <a:pt x="89" y="124"/>
                  </a:lnTo>
                  <a:lnTo>
                    <a:pt x="79" y="120"/>
                  </a:lnTo>
                  <a:lnTo>
                    <a:pt x="70" y="115"/>
                  </a:lnTo>
                  <a:lnTo>
                    <a:pt x="52" y="104"/>
                  </a:lnTo>
                  <a:lnTo>
                    <a:pt x="37" y="91"/>
                  </a:lnTo>
                  <a:lnTo>
                    <a:pt x="24" y="76"/>
                  </a:lnTo>
                  <a:lnTo>
                    <a:pt x="14" y="58"/>
                  </a:lnTo>
                  <a:lnTo>
                    <a:pt x="6" y="41"/>
                  </a:lnTo>
                  <a:lnTo>
                    <a:pt x="2" y="22"/>
                  </a:lnTo>
                  <a:lnTo>
                    <a:pt x="0" y="4"/>
                  </a:lnTo>
                  <a:lnTo>
                    <a:pt x="0" y="4"/>
                  </a:lnTo>
                  <a:lnTo>
                    <a:pt x="0" y="0"/>
                  </a:lnTo>
                  <a:lnTo>
                    <a:pt x="302" y="0"/>
                  </a:lnTo>
                  <a:lnTo>
                    <a:pt x="302" y="0"/>
                  </a:lnTo>
                  <a:lnTo>
                    <a:pt x="302" y="4"/>
                  </a:lnTo>
                  <a:lnTo>
                    <a:pt x="302" y="4"/>
                  </a:lnTo>
                  <a:lnTo>
                    <a:pt x="301" y="22"/>
                  </a:lnTo>
                  <a:lnTo>
                    <a:pt x="296" y="41"/>
                  </a:lnTo>
                  <a:lnTo>
                    <a:pt x="289" y="58"/>
                  </a:lnTo>
                  <a:lnTo>
                    <a:pt x="278" y="76"/>
                  </a:lnTo>
                  <a:lnTo>
                    <a:pt x="265" y="91"/>
                  </a:lnTo>
                  <a:lnTo>
                    <a:pt x="250" y="104"/>
                  </a:lnTo>
                  <a:lnTo>
                    <a:pt x="232" y="115"/>
                  </a:lnTo>
                  <a:lnTo>
                    <a:pt x="222" y="120"/>
                  </a:lnTo>
                  <a:lnTo>
                    <a:pt x="213" y="124"/>
                  </a:lnTo>
                  <a:lnTo>
                    <a:pt x="213" y="124"/>
                  </a:lnTo>
                  <a:lnTo>
                    <a:pt x="210" y="128"/>
                  </a:lnTo>
                  <a:lnTo>
                    <a:pt x="207" y="134"/>
                  </a:lnTo>
                  <a:lnTo>
                    <a:pt x="202" y="140"/>
                  </a:lnTo>
                  <a:lnTo>
                    <a:pt x="198" y="142"/>
                  </a:lnTo>
                  <a:lnTo>
                    <a:pt x="195" y="143"/>
                  </a:lnTo>
                  <a:lnTo>
                    <a:pt x="195" y="1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grpSp>
      <p:sp>
        <p:nvSpPr>
          <p:cNvPr id="26" name="Google Shape;26;p58"/>
          <p:cNvSpPr/>
          <p:nvPr/>
        </p:nvSpPr>
        <p:spPr>
          <a:xfrm>
            <a:off x="3603740" y="467692"/>
            <a:ext cx="3259023" cy="66077"/>
          </a:xfrm>
          <a:prstGeom prst="rect">
            <a:avLst/>
          </a:prstGeom>
          <a:solidFill>
            <a:schemeClr val="accent2">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eorgia"/>
              <a:ea typeface="Georgia"/>
              <a:cs typeface="Georgia"/>
              <a:sym typeface="Georgia"/>
            </a:endParaRPr>
          </a:p>
        </p:txBody>
      </p:sp>
      <p:sp>
        <p:nvSpPr>
          <p:cNvPr id="27" name="Google Shape;27;p58"/>
          <p:cNvSpPr txBox="1"/>
          <p:nvPr/>
        </p:nvSpPr>
        <p:spPr>
          <a:xfrm>
            <a:off x="11681788" y="6497753"/>
            <a:ext cx="504592" cy="359867"/>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55220B"/>
                </a:solidFill>
                <a:latin typeface="Georgia"/>
                <a:ea typeface="Georgia"/>
                <a:cs typeface="Georgia"/>
                <a:sym typeface="Georgia"/>
              </a:rPr>
              <a:t>‹#›</a:t>
            </a:fld>
            <a:endParaRPr sz="1400" b="0" i="0" u="none" strike="noStrike" cap="none">
              <a:solidFill>
                <a:srgbClr val="55220B"/>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4.png"/><Relationship Id="rId4" Type="http://schemas.openxmlformats.org/officeDocument/2006/relationships/image" Target="../media/image55.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0.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0.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29.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100.png"/><Relationship Id="rId21" Type="http://schemas.openxmlformats.org/officeDocument/2006/relationships/image" Target="../media/image131.png"/><Relationship Id="rId34" Type="http://schemas.openxmlformats.org/officeDocument/2006/relationships/image" Target="../media/image1330.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2" Type="http://schemas.openxmlformats.org/officeDocument/2006/relationships/notesSlide" Target="../notesSlides/notesSlide35.xml"/><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34.png"/><Relationship Id="rId5" Type="http://schemas.openxmlformats.org/officeDocument/2006/relationships/image" Target="../media/image115.png"/><Relationship Id="rId15" Type="http://schemas.openxmlformats.org/officeDocument/2006/relationships/image" Target="../media/image125.png"/><Relationship Id="rId23" Type="http://schemas.openxmlformats.org/officeDocument/2006/relationships/image" Target="../media/image133.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s>
</file>

<file path=ppt/slides/_rels/slide3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7.png"/><Relationship Id="rId7" Type="http://schemas.openxmlformats.org/officeDocument/2006/relationships/image" Target="../media/image137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351.png"/></Relationships>
</file>

<file path=ppt/slides/_rels/slide39.xml.rels><?xml version="1.0" encoding="UTF-8" standalone="yes"?>
<Relationships xmlns="http://schemas.openxmlformats.org/package/2006/relationships"><Relationship Id="rId8" Type="http://schemas.openxmlformats.org/officeDocument/2006/relationships/image" Target="../media/image118.png"/><Relationship Id="rId26" Type="http://schemas.openxmlformats.org/officeDocument/2006/relationships/image" Target="../media/image129.png"/><Relationship Id="rId3" Type="http://schemas.openxmlformats.org/officeDocument/2006/relationships/image" Target="../media/image1100.png"/><Relationship Id="rId21" Type="http://schemas.openxmlformats.org/officeDocument/2006/relationships/image" Target="../media/image124.png"/><Relationship Id="rId34" Type="http://schemas.openxmlformats.org/officeDocument/2006/relationships/image" Target="../media/image1330.png"/><Relationship Id="rId7" Type="http://schemas.openxmlformats.org/officeDocument/2006/relationships/image" Target="../media/image117.png"/><Relationship Id="rId25" Type="http://schemas.openxmlformats.org/officeDocument/2006/relationships/image" Target="../media/image128.png"/><Relationship Id="rId33" Type="http://schemas.openxmlformats.org/officeDocument/2006/relationships/image" Target="../media/image136.png"/><Relationship Id="rId2" Type="http://schemas.openxmlformats.org/officeDocument/2006/relationships/notesSlide" Target="../notesSlides/notesSlide37.xml"/><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27.png"/><Relationship Id="rId32" Type="http://schemas.openxmlformats.org/officeDocument/2006/relationships/image" Target="../media/image135.png"/><Relationship Id="rId5" Type="http://schemas.openxmlformats.org/officeDocument/2006/relationships/image" Target="../media/image115.png"/><Relationship Id="rId23" Type="http://schemas.openxmlformats.org/officeDocument/2006/relationships/image" Target="../media/image139.png"/><Relationship Id="rId28" Type="http://schemas.openxmlformats.org/officeDocument/2006/relationships/image" Target="../media/image131.png"/><Relationship Id="rId10" Type="http://schemas.openxmlformats.org/officeDocument/2006/relationships/image" Target="../media/image120.png"/><Relationship Id="rId19" Type="http://schemas.openxmlformats.org/officeDocument/2006/relationships/image" Target="../media/image139.png"/><Relationship Id="rId31" Type="http://schemas.openxmlformats.org/officeDocument/2006/relationships/image" Target="../media/image134.png"/><Relationship Id="rId4" Type="http://schemas.openxmlformats.org/officeDocument/2006/relationships/image" Target="../media/image114.png"/><Relationship Id="rId9" Type="http://schemas.openxmlformats.org/officeDocument/2006/relationships/image" Target="../media/image119.png"/><Relationship Id="rId22" Type="http://schemas.openxmlformats.org/officeDocument/2006/relationships/image" Target="../media/image125.png"/><Relationship Id="rId27" Type="http://schemas.openxmlformats.org/officeDocument/2006/relationships/image" Target="../media/image1180.png"/><Relationship Id="rId30" Type="http://schemas.openxmlformats.org/officeDocument/2006/relationships/image" Target="../media/image13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119.pn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image" Target="../media/image1350.png"/><Relationship Id="rId21" Type="http://schemas.openxmlformats.org/officeDocument/2006/relationships/image" Target="../media/image129.png"/><Relationship Id="rId12" Type="http://schemas.openxmlformats.org/officeDocument/2006/relationships/image" Target="../media/image118.png"/><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38.xml"/><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91.png"/><Relationship Id="rId1" Type="http://schemas.openxmlformats.org/officeDocument/2006/relationships/slideLayout" Target="../slideLayouts/slideLayout2.xml"/><Relationship Id="rId11" Type="http://schemas.openxmlformats.org/officeDocument/2006/relationships/image" Target="../media/image117.png"/><Relationship Id="rId24" Type="http://schemas.openxmlformats.org/officeDocument/2006/relationships/image" Target="../media/image132.png"/><Relationship Id="rId5" Type="http://schemas.openxmlformats.org/officeDocument/2006/relationships/image" Target="../media/image121.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10" Type="http://schemas.openxmlformats.org/officeDocument/2006/relationships/image" Target="../media/image116.png"/><Relationship Id="rId19" Type="http://schemas.openxmlformats.org/officeDocument/2006/relationships/image" Target="../media/image127.png"/><Relationship Id="rId4" Type="http://schemas.openxmlformats.org/officeDocument/2006/relationships/image" Target="../media/image114.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380.png"/><Relationship Id="rId27" Type="http://schemas.openxmlformats.org/officeDocument/2006/relationships/image" Target="../media/image1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90.png"/><Relationship Id="rId7" Type="http://schemas.openxmlformats.org/officeDocument/2006/relationships/image" Target="../media/image143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20.png"/><Relationship Id="rId5" Type="http://schemas.openxmlformats.org/officeDocument/2006/relationships/image" Target="../media/image151.png"/><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5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39" Type="http://schemas.openxmlformats.org/officeDocument/2006/relationships/image" Target="../media/image192.png"/><Relationship Id="rId21" Type="http://schemas.openxmlformats.org/officeDocument/2006/relationships/image" Target="../media/image174.png"/><Relationship Id="rId34" Type="http://schemas.openxmlformats.org/officeDocument/2006/relationships/image" Target="../media/image187.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2" Type="http://schemas.openxmlformats.org/officeDocument/2006/relationships/notesSlide" Target="../notesSlides/notesSlide51.xml"/><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0.png"/><Relationship Id="rId5" Type="http://schemas.openxmlformats.org/officeDocument/2006/relationships/image" Target="../media/image158.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10" Type="http://schemas.openxmlformats.org/officeDocument/2006/relationships/image" Target="../media/image163.png"/><Relationship Id="rId19" Type="http://schemas.openxmlformats.org/officeDocument/2006/relationships/image" Target="../media/image172.png"/><Relationship Id="rId31" Type="http://schemas.openxmlformats.org/officeDocument/2006/relationships/image" Target="../media/image18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8" Type="http://schemas.openxmlformats.org/officeDocument/2006/relationships/image" Target="../media/image161.png"/><Relationship Id="rId3" Type="http://schemas.openxmlformats.org/officeDocument/2006/relationships/image" Target="../media/image156.png"/></Relationships>
</file>

<file path=ppt/slides/_rels/slide58.xml.rels><?xml version="1.0" encoding="UTF-8" standalone="yes"?>
<Relationships xmlns="http://schemas.openxmlformats.org/package/2006/relationships"><Relationship Id="rId13" Type="http://schemas.openxmlformats.org/officeDocument/2006/relationships/image" Target="../media/image203.png"/><Relationship Id="rId18" Type="http://schemas.openxmlformats.org/officeDocument/2006/relationships/image" Target="../media/image208.png"/><Relationship Id="rId26" Type="http://schemas.openxmlformats.org/officeDocument/2006/relationships/image" Target="../media/image216.png"/><Relationship Id="rId39" Type="http://schemas.openxmlformats.org/officeDocument/2006/relationships/image" Target="../media/image229.png"/><Relationship Id="rId21" Type="http://schemas.openxmlformats.org/officeDocument/2006/relationships/image" Target="../media/image197.png"/><Relationship Id="rId34" Type="http://schemas.openxmlformats.org/officeDocument/2006/relationships/image" Target="../media/image224.png"/><Relationship Id="rId42" Type="http://schemas.openxmlformats.org/officeDocument/2006/relationships/image" Target="../media/image231.png"/><Relationship Id="rId47" Type="http://schemas.openxmlformats.org/officeDocument/2006/relationships/image" Target="../media/image237.png"/><Relationship Id="rId7" Type="http://schemas.openxmlformats.org/officeDocument/2006/relationships/image" Target="../media/image193.png"/><Relationship Id="rId2" Type="http://schemas.openxmlformats.org/officeDocument/2006/relationships/notesSlide" Target="../notesSlides/notesSlide52.xml"/><Relationship Id="rId16" Type="http://schemas.openxmlformats.org/officeDocument/2006/relationships/image" Target="../media/image206.png"/><Relationship Id="rId29" Type="http://schemas.openxmlformats.org/officeDocument/2006/relationships/image" Target="../media/image219.png"/><Relationship Id="rId11" Type="http://schemas.openxmlformats.org/officeDocument/2006/relationships/image" Target="../media/image201.png"/><Relationship Id="rId24" Type="http://schemas.openxmlformats.org/officeDocument/2006/relationships/image" Target="../media/image213.png"/><Relationship Id="rId32" Type="http://schemas.openxmlformats.org/officeDocument/2006/relationships/image" Target="../media/image222.png"/><Relationship Id="rId37" Type="http://schemas.openxmlformats.org/officeDocument/2006/relationships/image" Target="../media/image227.png"/><Relationship Id="rId40" Type="http://schemas.openxmlformats.org/officeDocument/2006/relationships/image" Target="../media/image230.png"/><Relationship Id="rId45" Type="http://schemas.openxmlformats.org/officeDocument/2006/relationships/image" Target="../media/image235.png"/><Relationship Id="rId5" Type="http://schemas.openxmlformats.org/officeDocument/2006/relationships/image" Target="../media/image195.png"/><Relationship Id="rId15" Type="http://schemas.openxmlformats.org/officeDocument/2006/relationships/image" Target="../media/image205.png"/><Relationship Id="rId23" Type="http://schemas.openxmlformats.org/officeDocument/2006/relationships/image" Target="../media/image212.png"/><Relationship Id="rId28" Type="http://schemas.openxmlformats.org/officeDocument/2006/relationships/image" Target="../media/image218.png"/><Relationship Id="rId36" Type="http://schemas.openxmlformats.org/officeDocument/2006/relationships/image" Target="../media/image226.png"/><Relationship Id="rId49" Type="http://schemas.openxmlformats.org/officeDocument/2006/relationships/image" Target="../media/image234.png"/><Relationship Id="rId10" Type="http://schemas.openxmlformats.org/officeDocument/2006/relationships/image" Target="../media/image200.png"/><Relationship Id="rId19" Type="http://schemas.openxmlformats.org/officeDocument/2006/relationships/image" Target="../media/image209.png"/><Relationship Id="rId31" Type="http://schemas.openxmlformats.org/officeDocument/2006/relationships/image" Target="../media/image221.png"/><Relationship Id="rId44" Type="http://schemas.openxmlformats.org/officeDocument/2006/relationships/image" Target="../media/image233.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1.png"/><Relationship Id="rId27" Type="http://schemas.openxmlformats.org/officeDocument/2006/relationships/image" Target="../media/image217.png"/><Relationship Id="rId30" Type="http://schemas.openxmlformats.org/officeDocument/2006/relationships/image" Target="../media/image214.png"/><Relationship Id="rId35" Type="http://schemas.openxmlformats.org/officeDocument/2006/relationships/image" Target="../media/image225.png"/><Relationship Id="rId43" Type="http://schemas.openxmlformats.org/officeDocument/2006/relationships/image" Target="../media/image232.png"/><Relationship Id="rId48" Type="http://schemas.openxmlformats.org/officeDocument/2006/relationships/image" Target="../media/image238.png"/><Relationship Id="rId8" Type="http://schemas.openxmlformats.org/officeDocument/2006/relationships/image" Target="../media/image198.png"/><Relationship Id="rId3" Type="http://schemas.openxmlformats.org/officeDocument/2006/relationships/image" Target="../media/image154.png"/><Relationship Id="rId12" Type="http://schemas.openxmlformats.org/officeDocument/2006/relationships/image" Target="../media/image202.png"/><Relationship Id="rId17" Type="http://schemas.openxmlformats.org/officeDocument/2006/relationships/image" Target="../media/image207.png"/><Relationship Id="rId25" Type="http://schemas.openxmlformats.org/officeDocument/2006/relationships/image" Target="../media/image215.png"/><Relationship Id="rId33" Type="http://schemas.openxmlformats.org/officeDocument/2006/relationships/image" Target="../media/image220.png"/><Relationship Id="rId38" Type="http://schemas.openxmlformats.org/officeDocument/2006/relationships/image" Target="../media/image228.png"/><Relationship Id="rId46" Type="http://schemas.openxmlformats.org/officeDocument/2006/relationships/image" Target="../media/image236.png"/><Relationship Id="rId20" Type="http://schemas.openxmlformats.org/officeDocument/2006/relationships/image" Target="../media/image210.png"/><Relationship Id="rId41"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196.png"/></Relationships>
</file>

<file path=ppt/slides/_rels/slide59.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39.png"/><Relationship Id="rId7" Type="http://schemas.openxmlformats.org/officeDocument/2006/relationships/image" Target="../media/image24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10.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246.png"/><Relationship Id="rId4" Type="http://schemas.openxmlformats.org/officeDocument/2006/relationships/image" Target="../media/image247.png"/></Relationships>
</file>

<file path=ppt/slides/_rels/slide61.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8.png"/></Relationships>
</file>

<file path=ppt/slides/_rels/slide6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3" Type="http://schemas.openxmlformats.org/officeDocument/2006/relationships/image" Target="../media/image264.png"/><Relationship Id="rId18" Type="http://schemas.openxmlformats.org/officeDocument/2006/relationships/image" Target="../media/image269.png"/><Relationship Id="rId26" Type="http://schemas.openxmlformats.org/officeDocument/2006/relationships/image" Target="../media/image277.png"/><Relationship Id="rId3" Type="http://schemas.openxmlformats.org/officeDocument/2006/relationships/image" Target="../media/image254.png"/><Relationship Id="rId21" Type="http://schemas.openxmlformats.org/officeDocument/2006/relationships/image" Target="../media/image272.png"/><Relationship Id="rId34" Type="http://schemas.openxmlformats.org/officeDocument/2006/relationships/image" Target="../media/image286.png"/><Relationship Id="rId7" Type="http://schemas.openxmlformats.org/officeDocument/2006/relationships/image" Target="../media/image258.png"/><Relationship Id="rId12" Type="http://schemas.openxmlformats.org/officeDocument/2006/relationships/image" Target="../media/image263.png"/><Relationship Id="rId17" Type="http://schemas.openxmlformats.org/officeDocument/2006/relationships/image" Target="../media/image268.png"/><Relationship Id="rId25" Type="http://schemas.openxmlformats.org/officeDocument/2006/relationships/image" Target="../media/image276.png"/><Relationship Id="rId33" Type="http://schemas.openxmlformats.org/officeDocument/2006/relationships/image" Target="../media/image285.png"/><Relationship Id="rId2" Type="http://schemas.openxmlformats.org/officeDocument/2006/relationships/notesSlide" Target="../notesSlides/notesSlide57.xml"/><Relationship Id="rId16" Type="http://schemas.openxmlformats.org/officeDocument/2006/relationships/image" Target="../media/image267.png"/><Relationship Id="rId20" Type="http://schemas.openxmlformats.org/officeDocument/2006/relationships/image" Target="../media/image271.png"/><Relationship Id="rId29" Type="http://schemas.openxmlformats.org/officeDocument/2006/relationships/image" Target="../media/image281.png"/><Relationship Id="rId1" Type="http://schemas.openxmlformats.org/officeDocument/2006/relationships/slideLayout" Target="../slideLayouts/slideLayout3.xml"/><Relationship Id="rId6" Type="http://schemas.openxmlformats.org/officeDocument/2006/relationships/image" Target="../media/image257.png"/><Relationship Id="rId11" Type="http://schemas.openxmlformats.org/officeDocument/2006/relationships/image" Target="../media/image262.png"/><Relationship Id="rId24" Type="http://schemas.openxmlformats.org/officeDocument/2006/relationships/image" Target="../media/image275.png"/><Relationship Id="rId32" Type="http://schemas.openxmlformats.org/officeDocument/2006/relationships/image" Target="../media/image284.png"/><Relationship Id="rId5" Type="http://schemas.openxmlformats.org/officeDocument/2006/relationships/image" Target="../media/image256.png"/><Relationship Id="rId15" Type="http://schemas.openxmlformats.org/officeDocument/2006/relationships/image" Target="../media/image266.png"/><Relationship Id="rId23" Type="http://schemas.openxmlformats.org/officeDocument/2006/relationships/image" Target="../media/image274.png"/><Relationship Id="rId28" Type="http://schemas.openxmlformats.org/officeDocument/2006/relationships/image" Target="../media/image280.png"/><Relationship Id="rId10" Type="http://schemas.openxmlformats.org/officeDocument/2006/relationships/image" Target="../media/image261.png"/><Relationship Id="rId19" Type="http://schemas.openxmlformats.org/officeDocument/2006/relationships/image" Target="../media/image270.png"/><Relationship Id="rId31" Type="http://schemas.openxmlformats.org/officeDocument/2006/relationships/image" Target="../media/image283.png"/><Relationship Id="rId4" Type="http://schemas.openxmlformats.org/officeDocument/2006/relationships/image" Target="../media/image255.png"/><Relationship Id="rId9" Type="http://schemas.openxmlformats.org/officeDocument/2006/relationships/image" Target="../media/image260.png"/><Relationship Id="rId14" Type="http://schemas.openxmlformats.org/officeDocument/2006/relationships/image" Target="../media/image265.png"/><Relationship Id="rId22" Type="http://schemas.openxmlformats.org/officeDocument/2006/relationships/image" Target="../media/image273.png"/><Relationship Id="rId27" Type="http://schemas.openxmlformats.org/officeDocument/2006/relationships/image" Target="../media/image279.png"/><Relationship Id="rId30" Type="http://schemas.openxmlformats.org/officeDocument/2006/relationships/image" Target="../media/image282.png"/><Relationship Id="rId35" Type="http://schemas.openxmlformats.org/officeDocument/2006/relationships/image" Target="../media/image287.png"/><Relationship Id="rId8" Type="http://schemas.openxmlformats.org/officeDocument/2006/relationships/image" Target="../media/image259.png"/></Relationships>
</file>

<file path=ppt/slides/_rels/slide64.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98.png"/><Relationship Id="rId3" Type="http://schemas.openxmlformats.org/officeDocument/2006/relationships/image" Target="../media/image288.png"/><Relationship Id="rId7" Type="http://schemas.openxmlformats.org/officeDocument/2006/relationships/image" Target="../media/image292.png"/><Relationship Id="rId12" Type="http://schemas.openxmlformats.org/officeDocument/2006/relationships/image" Target="../media/image297.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291.png"/><Relationship Id="rId11" Type="http://schemas.openxmlformats.org/officeDocument/2006/relationships/image" Target="../media/image296.png"/><Relationship Id="rId5" Type="http://schemas.openxmlformats.org/officeDocument/2006/relationships/image" Target="../media/image290.png"/><Relationship Id="rId15" Type="http://schemas.openxmlformats.org/officeDocument/2006/relationships/image" Target="../media/image300.png"/><Relationship Id="rId10" Type="http://schemas.openxmlformats.org/officeDocument/2006/relationships/image" Target="../media/image294.png"/><Relationship Id="rId4" Type="http://schemas.openxmlformats.org/officeDocument/2006/relationships/image" Target="../media/image289.png"/><Relationship Id="rId9" Type="http://schemas.openxmlformats.org/officeDocument/2006/relationships/image" Target="../media/image293.png"/><Relationship Id="rId14" Type="http://schemas.openxmlformats.org/officeDocument/2006/relationships/image" Target="../media/image299.png"/></Relationships>
</file>

<file path=ppt/slides/_rels/slide6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10.png"/><Relationship Id="rId3" Type="http://schemas.openxmlformats.org/officeDocument/2006/relationships/image" Target="../media/image9.png"/><Relationship Id="rId21" Type="http://schemas.openxmlformats.org/officeDocument/2006/relationships/image" Target="../media/image28.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6.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5.pn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9.png"/><Relationship Id="rId27" Type="http://schemas.openxmlformats.org/officeDocument/2006/relationships/image" Target="../media/image3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295.png"/><Relationship Id="rId7" Type="http://schemas.openxmlformats.org/officeDocument/2006/relationships/image" Target="../media/image30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72.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315.png"/><Relationship Id="rId18" Type="http://schemas.openxmlformats.org/officeDocument/2006/relationships/image" Target="../media/image321.png"/><Relationship Id="rId3" Type="http://schemas.openxmlformats.org/officeDocument/2006/relationships/image" Target="../media/image307.png"/><Relationship Id="rId7" Type="http://schemas.openxmlformats.org/officeDocument/2006/relationships/image" Target="../media/image309.png"/><Relationship Id="rId12" Type="http://schemas.openxmlformats.org/officeDocument/2006/relationships/image" Target="../media/image316.png"/><Relationship Id="rId17" Type="http://schemas.openxmlformats.org/officeDocument/2006/relationships/image" Target="../media/image320.png"/><Relationship Id="rId2" Type="http://schemas.openxmlformats.org/officeDocument/2006/relationships/notesSlide" Target="../notesSlides/notesSlide64.xml"/><Relationship Id="rId16"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13.png"/><Relationship Id="rId5" Type="http://schemas.openxmlformats.org/officeDocument/2006/relationships/image" Target="../media/image308.png"/><Relationship Id="rId15" Type="http://schemas.openxmlformats.org/officeDocument/2006/relationships/image" Target="../media/image317.png"/><Relationship Id="rId10" Type="http://schemas.openxmlformats.org/officeDocument/2006/relationships/image" Target="../media/image314.png"/><Relationship Id="rId4" Type="http://schemas.openxmlformats.org/officeDocument/2006/relationships/image" Target="../media/image304.png"/><Relationship Id="rId9" Type="http://schemas.openxmlformats.org/officeDocument/2006/relationships/image" Target="../media/image311.png"/><Relationship Id="rId14" Type="http://schemas.openxmlformats.org/officeDocument/2006/relationships/image" Target="../media/image318.png"/></Relationships>
</file>

<file path=ppt/slides/_rels/slide73.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28.png"/><Relationship Id="rId3" Type="http://schemas.openxmlformats.org/officeDocument/2006/relationships/image" Target="../media/image323.png"/><Relationship Id="rId7" Type="http://schemas.openxmlformats.org/officeDocument/2006/relationships/image" Target="../media/image325.png"/><Relationship Id="rId12" Type="http://schemas.openxmlformats.org/officeDocument/2006/relationships/image" Target="../media/image31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309.png"/><Relationship Id="rId11" Type="http://schemas.openxmlformats.org/officeDocument/2006/relationships/image" Target="../media/image327.png"/><Relationship Id="rId5" Type="http://schemas.openxmlformats.org/officeDocument/2006/relationships/image" Target="../media/image324.png"/><Relationship Id="rId10" Type="http://schemas.openxmlformats.org/officeDocument/2006/relationships/image" Target="../media/image313.png"/><Relationship Id="rId4" Type="http://schemas.openxmlformats.org/officeDocument/2006/relationships/image" Target="../media/image308.png"/><Relationship Id="rId9" Type="http://schemas.openxmlformats.org/officeDocument/2006/relationships/image" Target="../media/image326.png"/><Relationship Id="rId14" Type="http://schemas.openxmlformats.org/officeDocument/2006/relationships/image" Target="../media/image317.png"/></Relationships>
</file>

<file path=ppt/slides/_rels/slide74.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22.png"/></Relationships>
</file>

<file path=ppt/slides/_rels/slide7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s>
</file>

<file path=ppt/slides/_rels/slide76.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39.png"/><Relationship Id="rId4" Type="http://schemas.openxmlformats.org/officeDocument/2006/relationships/image" Target="../media/image338.png"/></Relationships>
</file>

<file path=ppt/slides/_rels/slide7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image" Target="../media/image303.png"/></Relationships>
</file>

<file path=ppt/slides/_rels/slide7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image" Target="../media/image295.png"/><Relationship Id="rId4" Type="http://schemas.openxmlformats.org/officeDocument/2006/relationships/image" Target="../media/image306.png"/></Relationships>
</file>

<file path=ppt/slides/_rels/slide7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41.png"/><Relationship Id="rId3" Type="http://schemas.openxmlformats.org/officeDocument/2006/relationships/image" Target="../media/image9.png"/><Relationship Id="rId21" Type="http://schemas.openxmlformats.org/officeDocument/2006/relationships/image" Target="../media/image28.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7.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9.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9.png"/><Relationship Id="rId27" Type="http://schemas.openxmlformats.org/officeDocument/2006/relationships/image" Target="../media/image42.png"/><Relationship Id="rId30" Type="http://schemas.openxmlformats.org/officeDocument/2006/relationships/image" Target="../media/image45.png"/></Relationships>
</file>

<file path=ppt/slides/_rels/slide8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37.png"/></Relationships>
</file>

<file path=ppt/slides/_rels/slide82.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83.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77.png"/><Relationship Id="rId7" Type="http://schemas.openxmlformats.org/officeDocument/2006/relationships/image" Target="../media/image15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79.png"/><Relationship Id="rId10" Type="http://schemas.openxmlformats.org/officeDocument/2006/relationships/image" Target="../media/image344.png"/><Relationship Id="rId4" Type="http://schemas.openxmlformats.org/officeDocument/2006/relationships/image" Target="../media/image347.png"/><Relationship Id="rId9" Type="http://schemas.openxmlformats.org/officeDocument/2006/relationships/image" Target="../media/image34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353.jpeg"/><Relationship Id="rId3" Type="http://schemas.openxmlformats.org/officeDocument/2006/relationships/image" Target="../media/image348.jpeg"/><Relationship Id="rId7" Type="http://schemas.openxmlformats.org/officeDocument/2006/relationships/image" Target="../media/image352.jpeg"/><Relationship Id="rId12" Type="http://schemas.openxmlformats.org/officeDocument/2006/relationships/image" Target="../media/image35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51.jpeg"/><Relationship Id="rId11" Type="http://schemas.openxmlformats.org/officeDocument/2006/relationships/image" Target="../media/image356.jpeg"/><Relationship Id="rId5" Type="http://schemas.openxmlformats.org/officeDocument/2006/relationships/image" Target="../media/image350.jpeg"/><Relationship Id="rId10" Type="http://schemas.openxmlformats.org/officeDocument/2006/relationships/image" Target="../media/image355.png"/><Relationship Id="rId4" Type="http://schemas.openxmlformats.org/officeDocument/2006/relationships/image" Target="../media/image349.jpeg"/><Relationship Id="rId9" Type="http://schemas.openxmlformats.org/officeDocument/2006/relationships/image" Target="../media/image354.png"/></Relationships>
</file>

<file path=ppt/slides/_rels/slide95.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hyperlink" Target="mailto:khanhi83@rowan.edu" TargetMode="External"/><Relationship Id="rId4" Type="http://schemas.openxmlformats.org/officeDocument/2006/relationships/image" Target="../media/image354.png"/></Relationships>
</file>

<file path=ppt/slides/_rels/slide96.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3132793" y="1115878"/>
            <a:ext cx="8779800" cy="192947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a:solidFill>
                  <a:srgbClr val="5F2A0F"/>
                </a:solidFill>
                <a:latin typeface="Calibri" panose="020F0502020204030204" pitchFamily="34" charset="0"/>
                <a:cs typeface="Calibri" panose="020F0502020204030204" pitchFamily="34" charset="0"/>
              </a:rPr>
              <a:t>Brain-Inspired Continual Learning: Rethinking the Role of Features in the Stability-Plasticity Dilemma</a:t>
            </a:r>
            <a:endParaRPr lang="en-US" b="1">
              <a:solidFill>
                <a:srgbClr val="3B0B00"/>
              </a:solidFill>
              <a:latin typeface="Calibri" panose="020F0502020204030204" pitchFamily="34" charset="0"/>
              <a:ea typeface="Arial"/>
              <a:cs typeface="Calibri" panose="020F0502020204030204" pitchFamily="34" charset="0"/>
              <a:sym typeface="Arial"/>
            </a:endParaRPr>
          </a:p>
        </p:txBody>
      </p:sp>
      <p:sp>
        <p:nvSpPr>
          <p:cNvPr id="2" name="Google Shape;153;p2">
            <a:extLst>
              <a:ext uri="{FF2B5EF4-FFF2-40B4-BE49-F238E27FC236}">
                <a16:creationId xmlns:a16="http://schemas.microsoft.com/office/drawing/2014/main" id="{00C0245F-E66A-53D2-45D3-E5226FB82D9D}"/>
              </a:ext>
            </a:extLst>
          </p:cNvPr>
          <p:cNvSpPr txBox="1">
            <a:spLocks/>
          </p:cNvSpPr>
          <p:nvPr/>
        </p:nvSpPr>
        <p:spPr>
          <a:xfrm>
            <a:off x="3132792" y="3428905"/>
            <a:ext cx="8779801" cy="122292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a:solidFill>
                  <a:srgbClr val="5F2A0F"/>
                </a:solidFill>
                <a:latin typeface="Calibri" panose="020F0502020204030204" pitchFamily="34" charset="0"/>
                <a:cs typeface="Calibri" panose="020F0502020204030204" pitchFamily="34" charset="0"/>
              </a:rPr>
              <a:t>Ph.D. Dissertation Defense</a:t>
            </a:r>
          </a:p>
          <a:p>
            <a:pPr algn="ctr">
              <a:buClr>
                <a:srgbClr val="3B0B00"/>
              </a:buClr>
              <a:buFont typeface="Arial"/>
              <a:buNone/>
            </a:pPr>
            <a:r>
              <a:rPr lang="en-US" sz="2400">
                <a:solidFill>
                  <a:srgbClr val="5F2A0F"/>
                </a:solidFill>
                <a:latin typeface="Calibri" panose="020F0502020204030204" pitchFamily="34" charset="0"/>
                <a:ea typeface="Arial"/>
                <a:cs typeface="Calibri" panose="020F0502020204030204" pitchFamily="34" charset="0"/>
                <a:sym typeface="Arial"/>
              </a:rPr>
              <a:t>Hikmat Khan</a:t>
            </a:r>
          </a:p>
          <a:p>
            <a:pPr algn="ctr">
              <a:buClr>
                <a:srgbClr val="3B0B00"/>
              </a:buClr>
              <a:buFont typeface="Arial"/>
              <a:buNone/>
            </a:pPr>
            <a:r>
              <a:rPr lang="en-US" sz="2400">
                <a:solidFill>
                  <a:srgbClr val="5F2A0F"/>
                </a:solidFill>
                <a:latin typeface="Calibri" panose="020F0502020204030204" pitchFamily="34" charset="0"/>
                <a:ea typeface="Arial"/>
                <a:cs typeface="Calibri" panose="020F0502020204030204" pitchFamily="34" charset="0"/>
                <a:sym typeface="Arial"/>
              </a:rPr>
              <a:t>April 15, 2024</a:t>
            </a:r>
            <a:endParaRPr lang="en-US" sz="2400">
              <a:solidFill>
                <a:srgbClr val="3B0B00"/>
              </a:solidFill>
              <a:latin typeface="Calibri" panose="020F0502020204030204" pitchFamily="34" charset="0"/>
              <a:ea typeface="Arial"/>
              <a:cs typeface="Calibri" panose="020F0502020204030204" pitchFamily="34" charset="0"/>
              <a:sym typeface="Arial"/>
            </a:endParaRPr>
          </a:p>
        </p:txBody>
      </p:sp>
      <p:sp>
        <p:nvSpPr>
          <p:cNvPr id="3" name="Google Shape;153;p2">
            <a:extLst>
              <a:ext uri="{FF2B5EF4-FFF2-40B4-BE49-F238E27FC236}">
                <a16:creationId xmlns:a16="http://schemas.microsoft.com/office/drawing/2014/main" id="{3CDAFF75-C31A-67CE-1F63-BF1096F8FD6B}"/>
              </a:ext>
            </a:extLst>
          </p:cNvPr>
          <p:cNvSpPr txBox="1">
            <a:spLocks/>
          </p:cNvSpPr>
          <p:nvPr/>
        </p:nvSpPr>
        <p:spPr>
          <a:xfrm>
            <a:off x="3132792" y="4822200"/>
            <a:ext cx="8779801" cy="226082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000">
                <a:solidFill>
                  <a:srgbClr val="5F2A0F"/>
                </a:solidFill>
                <a:latin typeface="Calibri" panose="020F0502020204030204" pitchFamily="34" charset="0"/>
                <a:cs typeface="Calibri" panose="020F0502020204030204" pitchFamily="34" charset="0"/>
              </a:rPr>
              <a:t>Committee:</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Nidhal</a:t>
            </a:r>
            <a:r>
              <a:rPr lang="en-US" sz="2000">
                <a:solidFill>
                  <a:srgbClr val="5F2A0F"/>
                </a:solidFill>
                <a:latin typeface="Calibri" panose="020F0502020204030204" pitchFamily="34" charset="0"/>
                <a:ea typeface="Arial"/>
                <a:cs typeface="Calibri" panose="020F0502020204030204" pitchFamily="34" charset="0"/>
                <a:sym typeface="Arial"/>
              </a:rPr>
              <a:t> C. </a:t>
            </a:r>
            <a:r>
              <a:rPr lang="en-US" sz="2000" err="1">
                <a:solidFill>
                  <a:srgbClr val="5F2A0F"/>
                </a:solidFill>
                <a:latin typeface="Calibri" panose="020F0502020204030204" pitchFamily="34" charset="0"/>
                <a:ea typeface="Arial"/>
                <a:cs typeface="Calibri" panose="020F0502020204030204" pitchFamily="34" charset="0"/>
                <a:sym typeface="Arial"/>
              </a:rPr>
              <a:t>Bouaynaya</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Ghulam Rasool,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Ravi P. Ramachandran,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Robi</a:t>
            </a:r>
            <a:r>
              <a:rPr lang="en-US" sz="2000">
                <a:solidFill>
                  <a:srgbClr val="5F2A0F"/>
                </a:solidFill>
                <a:latin typeface="Calibri" panose="020F0502020204030204" pitchFamily="34" charset="0"/>
                <a:ea typeface="Arial"/>
                <a:cs typeface="Calibri" panose="020F0502020204030204" pitchFamily="34" charset="0"/>
                <a:sym typeface="Arial"/>
              </a:rPr>
              <a:t> </a:t>
            </a:r>
            <a:r>
              <a:rPr lang="en-US" sz="2000" err="1">
                <a:solidFill>
                  <a:srgbClr val="5F2A0F"/>
                </a:solidFill>
                <a:latin typeface="Calibri" panose="020F0502020204030204" pitchFamily="34" charset="0"/>
                <a:ea typeface="Arial"/>
                <a:cs typeface="Calibri" panose="020F0502020204030204" pitchFamily="34" charset="0"/>
                <a:sym typeface="Arial"/>
              </a:rPr>
              <a:t>Polikar</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r>
              <a:rPr lang="en-US" sz="2000">
                <a:solidFill>
                  <a:srgbClr val="5F2A0F"/>
                </a:solidFill>
                <a:latin typeface="Calibri" panose="020F0502020204030204" pitchFamily="34" charset="0"/>
                <a:ea typeface="Arial"/>
                <a:cs typeface="Calibri" panose="020F0502020204030204" pitchFamily="34" charset="0"/>
                <a:sym typeface="Arial"/>
              </a:rPr>
              <a:t>Dr. </a:t>
            </a:r>
            <a:r>
              <a:rPr lang="en-US" sz="2000" err="1">
                <a:solidFill>
                  <a:srgbClr val="5F2A0F"/>
                </a:solidFill>
                <a:latin typeface="Calibri" panose="020F0502020204030204" pitchFamily="34" charset="0"/>
                <a:ea typeface="Arial"/>
                <a:cs typeface="Calibri" panose="020F0502020204030204" pitchFamily="34" charset="0"/>
                <a:sym typeface="Arial"/>
              </a:rPr>
              <a:t>Shlomo</a:t>
            </a:r>
            <a:r>
              <a:rPr lang="en-US" sz="2000">
                <a:solidFill>
                  <a:srgbClr val="5F2A0F"/>
                </a:solidFill>
                <a:latin typeface="Calibri" panose="020F0502020204030204" pitchFamily="34" charset="0"/>
                <a:ea typeface="Arial"/>
                <a:cs typeface="Calibri" panose="020F0502020204030204" pitchFamily="34" charset="0"/>
                <a:sym typeface="Arial"/>
              </a:rPr>
              <a:t> </a:t>
            </a:r>
            <a:r>
              <a:rPr lang="en-US" sz="2000" err="1">
                <a:solidFill>
                  <a:srgbClr val="5F2A0F"/>
                </a:solidFill>
                <a:latin typeface="Calibri" panose="020F0502020204030204" pitchFamily="34" charset="0"/>
                <a:ea typeface="Arial"/>
                <a:cs typeface="Calibri" panose="020F0502020204030204" pitchFamily="34" charset="0"/>
                <a:sym typeface="Arial"/>
              </a:rPr>
              <a:t>Engelberg</a:t>
            </a:r>
            <a:r>
              <a:rPr lang="en-US" sz="2000">
                <a:solidFill>
                  <a:srgbClr val="5F2A0F"/>
                </a:solidFill>
                <a:latin typeface="Calibri" panose="020F0502020204030204" pitchFamily="34" charset="0"/>
                <a:ea typeface="Arial"/>
                <a:cs typeface="Calibri" panose="020F0502020204030204" pitchFamily="34" charset="0"/>
                <a:sym typeface="Arial"/>
              </a:rPr>
              <a:t>, Ph.D.</a:t>
            </a:r>
          </a:p>
          <a:p>
            <a:pPr algn="ctr">
              <a:buClr>
                <a:srgbClr val="3B0B00"/>
              </a:buClr>
              <a:buFont typeface="Arial"/>
              <a:buNone/>
            </a:pPr>
            <a:endParaRPr lang="en-US" sz="2000">
              <a:solidFill>
                <a:srgbClr val="5F2A0F"/>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4869334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Challenges: What is Stopping CL</a:t>
            </a:r>
            <a:endParaRPr lang="en-US">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normAutofit/>
          </a:bodyPr>
          <a:lstStyle/>
          <a:p>
            <a:r>
              <a:rPr lang="en-US" dirty="0">
                <a:solidFill>
                  <a:srgbClr val="5F2A0F"/>
                </a:solidFill>
                <a:latin typeface="Calibri"/>
                <a:cs typeface="Calibri"/>
              </a:rPr>
              <a:t>The plasticity and 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a:cs typeface="Calibri"/>
              </a:rPr>
              <a:t>Catastrophic forgetting [4].</a:t>
            </a:r>
          </a:p>
          <a:p>
            <a:pPr lvl="1">
              <a:spcBef>
                <a:spcPts val="0"/>
              </a:spcBef>
            </a:pPr>
            <a:r>
              <a:rPr lang="en-US" dirty="0">
                <a:solidFill>
                  <a:srgbClr val="C58D01"/>
                </a:solidFill>
              </a:rPr>
              <a:t>If a system is too plastic, it risks overriding old knowledge (aka catastrophic forgetting)</a:t>
            </a:r>
          </a:p>
          <a:p>
            <a:pPr lvl="1">
              <a:spcBef>
                <a:spcPts val="0"/>
              </a:spcBef>
            </a:pPr>
            <a:r>
              <a:rPr lang="en-US" dirty="0">
                <a:solidFill>
                  <a:srgbClr val="C58D01"/>
                </a:solidFill>
              </a:rPr>
              <a:t>A phenomenon where a model forgets previously learned knowledge after acquiring new knowledge.</a:t>
            </a:r>
            <a:endParaRPr lang="en-US" dirty="0">
              <a:solidFill>
                <a:srgbClr val="C58D01"/>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3">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3">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4">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4">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4">
              <a:alphaModFix/>
            </a:blip>
            <a:srcRect l="9006" t="17954" r="12695" b="25861"/>
            <a:stretch/>
          </p:blipFill>
          <p:spPr>
            <a:xfrm>
              <a:off x="8154237" y="1786722"/>
              <a:ext cx="2481943" cy="989668"/>
            </a:xfrm>
            <a:prstGeom prst="rect">
              <a:avLst/>
            </a:prstGeom>
            <a:noFill/>
            <a:ln>
              <a:noFill/>
            </a:ln>
          </p:spPr>
        </p:pic>
      </p:grpSp>
      <p:sp>
        <p:nvSpPr>
          <p:cNvPr id="8" name="Text Placeholder 2">
            <a:extLst>
              <a:ext uri="{FF2B5EF4-FFF2-40B4-BE49-F238E27FC236}">
                <a16:creationId xmlns:a16="http://schemas.microsoft.com/office/drawing/2014/main" id="{7D130568-FE93-696D-BEB9-D351F772A91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1954644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dirty="0">
                <a:solidFill>
                  <a:srgbClr val="5F2A0F"/>
                </a:solidFill>
                <a:latin typeface="Calibri" panose="020F0502020204030204" pitchFamily="34" charset="0"/>
                <a:cs typeface="Calibri" panose="020F0502020204030204" pitchFamily="34" charset="0"/>
              </a:rPr>
              <a:t>Challenges Stopping CL</a:t>
            </a:r>
            <a:endParaRPr lang="en-US"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panose="020F0502020204030204" pitchFamily="34" charset="0"/>
                <a:cs typeface="Calibri" panose="020F0502020204030204" pitchFamily="34" charset="0"/>
              </a:rPr>
              <a:t>The plasticity and stability dilemma [3].</a:t>
            </a:r>
          </a:p>
          <a:p>
            <a:pPr lvl="1">
              <a:spcBef>
                <a:spcPts val="0"/>
              </a:spcBef>
            </a:pPr>
            <a:r>
              <a:rPr lang="en-US" dirty="0">
                <a:latin typeface="Calibri"/>
                <a:cs typeface="Calibri"/>
              </a:rPr>
              <a:t>Plasticity: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Easily learn and adapt to new experiences. </a:t>
            </a:r>
          </a:p>
          <a:p>
            <a:pPr lvl="2" indent="-381000">
              <a:spcBef>
                <a:spcPts val="0"/>
              </a:spcBef>
              <a:buSzPts val="2400"/>
              <a:buChar char="•"/>
            </a:pPr>
            <a:r>
              <a:rPr lang="en-US" dirty="0">
                <a:latin typeface="Calibri"/>
                <a:cs typeface="Calibri"/>
              </a:rPr>
              <a:t>Enables good adaptation.</a:t>
            </a:r>
          </a:p>
          <a:p>
            <a:pPr lvl="1">
              <a:spcBef>
                <a:spcPts val="0"/>
              </a:spcBef>
            </a:pPr>
            <a:r>
              <a:rPr lang="en-US" dirty="0">
                <a:latin typeface="Calibri"/>
                <a:cs typeface="Calibri"/>
              </a:rPr>
              <a:t>Stability: </a:t>
            </a:r>
            <a:endParaRPr lang="en-US" dirty="0">
              <a:latin typeface="Calibri" panose="020F0502020204030204" pitchFamily="34" charset="0"/>
              <a:cs typeface="Calibri" panose="020F0502020204030204" pitchFamily="34" charset="0"/>
            </a:endParaRPr>
          </a:p>
          <a:p>
            <a:pPr lvl="2" indent="-381000">
              <a:spcBef>
                <a:spcPts val="0"/>
              </a:spcBef>
              <a:buSzPts val="2400"/>
              <a:buChar char="•"/>
            </a:pPr>
            <a:r>
              <a:rPr lang="en-US" dirty="0">
                <a:latin typeface="Calibri"/>
                <a:cs typeface="Calibri"/>
              </a:rPr>
              <a:t>Ability to retain previously learned experiences. </a:t>
            </a:r>
          </a:p>
          <a:p>
            <a:pPr lvl="2" indent="-381000">
              <a:spcBef>
                <a:spcPts val="0"/>
              </a:spcBef>
              <a:buSzPts val="2400"/>
              <a:buChar char="•"/>
            </a:pPr>
            <a:r>
              <a:rPr lang="en-US" dirty="0">
                <a:latin typeface="Calibri"/>
                <a:cs typeface="Calibri"/>
              </a:rPr>
              <a:t>Ensures proficiency in solving old tasks.</a:t>
            </a:r>
          </a:p>
          <a:p>
            <a:pPr>
              <a:spcBef>
                <a:spcPts val="0"/>
              </a:spcBef>
            </a:pPr>
            <a:r>
              <a:rPr lang="en-US" dirty="0">
                <a:solidFill>
                  <a:srgbClr val="5F2A0F"/>
                </a:solidFill>
                <a:latin typeface="Calibri" panose="020F0502020204030204" pitchFamily="34" charset="0"/>
                <a:cs typeface="Calibri" panose="020F0502020204030204" pitchFamily="34" charset="0"/>
              </a:rPr>
              <a:t>Catastrophic forgetting [4].</a:t>
            </a: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8" name="Google Shape;369;g22b542f3695_0_197">
            <a:extLst>
              <a:ext uri="{FF2B5EF4-FFF2-40B4-BE49-F238E27FC236}">
                <a16:creationId xmlns:a16="http://schemas.microsoft.com/office/drawing/2014/main" id="{C4E84D01-1CC9-FE0E-2516-74BE09064A4D}"/>
              </a:ext>
            </a:extLst>
          </p:cNvPr>
          <p:cNvPicPr preferRelativeResize="0"/>
          <p:nvPr/>
        </p:nvPicPr>
        <p:blipFill rotWithShape="1">
          <a:blip r:embed="rId3">
            <a:alphaModFix/>
          </a:blip>
          <a:srcRect/>
          <a:stretch/>
        </p:blipFill>
        <p:spPr>
          <a:xfrm>
            <a:off x="6645328" y="4360252"/>
            <a:ext cx="4678387" cy="2599761"/>
          </a:xfrm>
          <a:prstGeom prst="rect">
            <a:avLst/>
          </a:prstGeom>
          <a:noFill/>
          <a:ln>
            <a:noFill/>
          </a:ln>
        </p:spPr>
      </p:pic>
      <p:pic>
        <p:nvPicPr>
          <p:cNvPr id="9" name="Google Shape;370;g22b542f3695_0_197">
            <a:extLst>
              <a:ext uri="{FF2B5EF4-FFF2-40B4-BE49-F238E27FC236}">
                <a16:creationId xmlns:a16="http://schemas.microsoft.com/office/drawing/2014/main" id="{51B7599A-F54B-0B0A-91B2-8FC93CFDCEBF}"/>
              </a:ext>
            </a:extLst>
          </p:cNvPr>
          <p:cNvPicPr preferRelativeResize="0"/>
          <p:nvPr/>
        </p:nvPicPr>
        <p:blipFill rotWithShape="1">
          <a:blip r:embed="rId4">
            <a:alphaModFix/>
          </a:blip>
          <a:srcRect/>
          <a:stretch/>
        </p:blipFill>
        <p:spPr>
          <a:xfrm>
            <a:off x="1372689" y="4360240"/>
            <a:ext cx="4678387" cy="2599761"/>
          </a:xfrm>
          <a:prstGeom prst="rect">
            <a:avLst/>
          </a:prstGeom>
          <a:noFill/>
          <a:ln>
            <a:noFill/>
          </a:ln>
        </p:spPr>
      </p:pic>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5">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5">
              <a:alphaModFix/>
            </a:blip>
            <a:srcRect b="85493"/>
            <a:stretch/>
          </p:blipFill>
          <p:spPr>
            <a:xfrm>
              <a:off x="10922924" y="1312272"/>
              <a:ext cx="4448050" cy="358585"/>
            </a:xfrm>
            <a:prstGeom prst="rect">
              <a:avLst/>
            </a:prstGeom>
            <a:noFill/>
            <a:ln>
              <a:noFill/>
            </a:ln>
          </p:spPr>
        </p:pic>
      </p:grpSp>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6">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6">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6">
              <a:alphaModFix/>
            </a:blip>
            <a:srcRect l="9006" t="17954" r="12695" b="25861"/>
            <a:stretch/>
          </p:blipFill>
          <p:spPr>
            <a:xfrm>
              <a:off x="8154237" y="1786722"/>
              <a:ext cx="2481943" cy="989668"/>
            </a:xfrm>
            <a:prstGeom prst="rect">
              <a:avLst/>
            </a:prstGeom>
            <a:noFill/>
            <a:ln>
              <a:noFill/>
            </a:ln>
          </p:spPr>
        </p:pic>
      </p:grpSp>
      <p:sp>
        <p:nvSpPr>
          <p:cNvPr id="10" name="Text Placeholder 2">
            <a:extLst>
              <a:ext uri="{FF2B5EF4-FFF2-40B4-BE49-F238E27FC236}">
                <a16:creationId xmlns:a16="http://schemas.microsoft.com/office/drawing/2014/main" id="{77B8FCD6-5C5D-B307-7DA1-2E3EE417C563}"/>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grpSp>
        <p:nvGrpSpPr>
          <p:cNvPr id="23" name="Group 22">
            <a:extLst>
              <a:ext uri="{FF2B5EF4-FFF2-40B4-BE49-F238E27FC236}">
                <a16:creationId xmlns:a16="http://schemas.microsoft.com/office/drawing/2014/main" id="{00241E24-C597-BC91-28A4-2749250220E3}"/>
              </a:ext>
            </a:extLst>
          </p:cNvPr>
          <p:cNvGrpSpPr/>
          <p:nvPr/>
        </p:nvGrpSpPr>
        <p:grpSpPr>
          <a:xfrm>
            <a:off x="2851308" y="1933721"/>
            <a:ext cx="7792577" cy="3833015"/>
            <a:chOff x="2851308" y="1933721"/>
            <a:chExt cx="7792577" cy="3833015"/>
          </a:xfrm>
        </p:grpSpPr>
        <p:grpSp>
          <p:nvGrpSpPr>
            <p:cNvPr id="11" name="Group 10">
              <a:extLst>
                <a:ext uri="{FF2B5EF4-FFF2-40B4-BE49-F238E27FC236}">
                  <a16:creationId xmlns:a16="http://schemas.microsoft.com/office/drawing/2014/main" id="{067522EB-6E80-3124-8AD2-D72A246434DF}"/>
                </a:ext>
              </a:extLst>
            </p:cNvPr>
            <p:cNvGrpSpPr/>
            <p:nvPr/>
          </p:nvGrpSpPr>
          <p:grpSpPr>
            <a:xfrm>
              <a:off x="8758432" y="1933721"/>
              <a:ext cx="1885453" cy="1908801"/>
              <a:chOff x="8758432" y="1933721"/>
              <a:chExt cx="1885453" cy="1908801"/>
            </a:xfrm>
          </p:grpSpPr>
          <p:sp>
            <p:nvSpPr>
              <p:cNvPr id="4" name="TextBox 3">
                <a:extLst>
                  <a:ext uri="{FF2B5EF4-FFF2-40B4-BE49-F238E27FC236}">
                    <a16:creationId xmlns:a16="http://schemas.microsoft.com/office/drawing/2014/main" id="{08E2E7F2-9F4F-F101-BD16-B27FEF34E813}"/>
                  </a:ext>
                </a:extLst>
              </p:cNvPr>
              <p:cNvSpPr txBox="1"/>
              <p:nvPr/>
            </p:nvSpPr>
            <p:spPr>
              <a:xfrm rot="20700000">
                <a:off x="8758432" y="2708447"/>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sp>
            <p:nvSpPr>
              <p:cNvPr id="5" name="TextBox 4">
                <a:extLst>
                  <a:ext uri="{FF2B5EF4-FFF2-40B4-BE49-F238E27FC236}">
                    <a16:creationId xmlns:a16="http://schemas.microsoft.com/office/drawing/2014/main" id="{D08FA7AA-DDF2-990B-AEAD-FAE3371AB6A6}"/>
                  </a:ext>
                </a:extLst>
              </p:cNvPr>
              <p:cNvSpPr txBox="1"/>
              <p:nvPr/>
            </p:nvSpPr>
            <p:spPr>
              <a:xfrm rot="20700000">
                <a:off x="8959280" y="1933721"/>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6" name="TextBox 5">
                <a:extLst>
                  <a:ext uri="{FF2B5EF4-FFF2-40B4-BE49-F238E27FC236}">
                    <a16:creationId xmlns:a16="http://schemas.microsoft.com/office/drawing/2014/main" id="{C05A6F07-5A52-9C16-ED4E-DDDA3F851BFC}"/>
                  </a:ext>
                </a:extLst>
              </p:cNvPr>
              <p:cNvSpPr txBox="1"/>
              <p:nvPr/>
            </p:nvSpPr>
            <p:spPr>
              <a:xfrm rot="20700000">
                <a:off x="9014011" y="3473190"/>
                <a:ext cx="1455848"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
          <p:nvSpPr>
            <p:cNvPr id="12" name="TextBox 11">
              <a:extLst>
                <a:ext uri="{FF2B5EF4-FFF2-40B4-BE49-F238E27FC236}">
                  <a16:creationId xmlns:a16="http://schemas.microsoft.com/office/drawing/2014/main" id="{CD4D04E5-300D-9455-A153-D178B7046AF8}"/>
                </a:ext>
              </a:extLst>
            </p:cNvPr>
            <p:cNvSpPr txBox="1"/>
            <p:nvPr/>
          </p:nvSpPr>
          <p:spPr>
            <a:xfrm rot="20700000">
              <a:off x="2851308" y="5397404"/>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sp>
          <p:nvSpPr>
            <p:cNvPr id="21" name="TextBox 20">
              <a:extLst>
                <a:ext uri="{FF2B5EF4-FFF2-40B4-BE49-F238E27FC236}">
                  <a16:creationId xmlns:a16="http://schemas.microsoft.com/office/drawing/2014/main" id="{891A436E-39D1-3D8C-10A0-6EF4B73ACBB0}"/>
                </a:ext>
              </a:extLst>
            </p:cNvPr>
            <p:cNvSpPr txBox="1"/>
            <p:nvPr/>
          </p:nvSpPr>
          <p:spPr>
            <a:xfrm rot="20700000">
              <a:off x="8610454" y="5397404"/>
              <a:ext cx="654346"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Ideal</a:t>
              </a:r>
            </a:p>
          </p:txBody>
        </p:sp>
        <p:sp>
          <p:nvSpPr>
            <p:cNvPr id="22" name="TextBox 21">
              <a:extLst>
                <a:ext uri="{FF2B5EF4-FFF2-40B4-BE49-F238E27FC236}">
                  <a16:creationId xmlns:a16="http://schemas.microsoft.com/office/drawing/2014/main" id="{EDB98702-0D54-94F6-080B-5FB0D02106C4}"/>
                </a:ext>
              </a:extLst>
            </p:cNvPr>
            <p:cNvSpPr txBox="1"/>
            <p:nvPr/>
          </p:nvSpPr>
          <p:spPr>
            <a:xfrm rot="20700000">
              <a:off x="5317810" y="5397404"/>
              <a:ext cx="1911101"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spTree>
    <p:extLst>
      <p:ext uri="{BB962C8B-B14F-4D97-AF65-F5344CB8AC3E}">
        <p14:creationId xmlns:p14="http://schemas.microsoft.com/office/powerpoint/2010/main" val="1235882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b="1" dirty="0">
                <a:solidFill>
                  <a:srgbClr val="5F2A0F"/>
                </a:solidFill>
                <a:latin typeface="Calibri"/>
                <a:cs typeface="Calibri"/>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10" name="Text Placeholder 2">
            <a:extLst>
              <a:ext uri="{FF2B5EF4-FFF2-40B4-BE49-F238E27FC236}">
                <a16:creationId xmlns:a16="http://schemas.microsoft.com/office/drawing/2014/main" id="{2E6EF060-F680-7583-DAD7-EFC18053CC49}"/>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Related Work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469640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r>
              <a:rPr lang="en-US" dirty="0">
                <a:solidFill>
                  <a:srgbClr val="5F2A0F"/>
                </a:solidFill>
                <a:latin typeface="Calibri"/>
                <a:cs typeface="Calibri"/>
              </a:rPr>
              <a:t>Related Work</a:t>
            </a:r>
            <a:endParaRPr dirty="0">
              <a:solidFill>
                <a:srgbClr val="5F2A0F"/>
              </a:solidFill>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139687"/>
            <a:ext cx="11150700" cy="5596388"/>
          </a:xfrm>
          <a:prstGeom prst="rect">
            <a:avLst/>
          </a:prstGeom>
          <a:noFill/>
          <a:ln>
            <a:noFill/>
          </a:ln>
        </p:spPr>
        <p:txBody>
          <a:bodyPr spcFirstLastPara="1" wrap="square" lIns="91425" tIns="45700" rIns="91425" bIns="45700" anchor="t" anchorCtr="0">
            <a:normAutofit fontScale="85000" lnSpcReduction="20000"/>
          </a:bodyPr>
          <a:lstStyle/>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Rehearsal-based Approaches [1, 5]</a:t>
            </a:r>
          </a:p>
          <a:p>
            <a:pPr marL="965200" lvl="1" indent="-457200">
              <a:buSzPts val="2800"/>
            </a:pPr>
            <a:r>
              <a:rPr lang="en-US" dirty="0">
                <a:solidFill>
                  <a:srgbClr val="C58D01"/>
                </a:solidFill>
                <a:latin typeface="Calibri"/>
                <a:cs typeface="Calibri"/>
              </a:rPr>
              <a:t>Store a subset of the old data and rehearse it during </a:t>
            </a:r>
          </a:p>
          <a:p>
            <a:pPr marL="508000" lvl="1" indent="0">
              <a:buSzPts val="2800"/>
              <a:buNone/>
            </a:pPr>
            <a:r>
              <a:rPr lang="en-US" dirty="0">
                <a:solidFill>
                  <a:srgbClr val="C58D01"/>
                </a:solidFill>
                <a:latin typeface="Calibri"/>
                <a:cs typeface="Calibri"/>
              </a:rPr>
              <a:t>        the learning of the subsequent tasks.</a:t>
            </a:r>
            <a:endParaRPr lang="en-US" dirty="0"/>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Regularization-based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Penalize (important) parameter updates.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Architectural-based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Increase the model capacity for every new task.</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Explicitly identify important parameters for each task.</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Knowledge Distillation-based Approaches [1, 5]</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Take inspiration from the Knowledge Distillation.</a:t>
            </a:r>
          </a:p>
          <a:p>
            <a:pPr marL="965200" lvl="1" indent="-457200">
              <a:buSzPts val="2800"/>
            </a:pPr>
            <a:r>
              <a:rPr lang="en-US" dirty="0">
                <a:solidFill>
                  <a:srgbClr val="C58D01"/>
                </a:solidFill>
                <a:latin typeface="Calibri" panose="020F0502020204030204" pitchFamily="34" charset="0"/>
                <a:cs typeface="Calibri" panose="020F0502020204030204" pitchFamily="34" charset="0"/>
              </a:rPr>
              <a:t>Use the previous task model as a teacher.</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Dataset Distillation-based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Create representative subsets that can be rehearsed during the learning of the subsequent tasks.</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Brain-inspired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Incorporate inspiration from neuroscience in designing the CL</a:t>
            </a:r>
          </a:p>
          <a:p>
            <a:pPr marL="565150" lvl="0" indent="-514350" algn="l" rtl="0">
              <a:lnSpc>
                <a:spcPct val="100000"/>
              </a:lnSpc>
              <a:spcBef>
                <a:spcPts val="300"/>
              </a:spcBef>
              <a:spcAft>
                <a:spcPts val="0"/>
              </a:spcAft>
              <a:buSzPts val="2800"/>
              <a:buFont typeface="+mj-lt"/>
              <a:buAutoNum type="arabicPeriod"/>
            </a:pPr>
            <a:r>
              <a:rPr lang="en-US" dirty="0">
                <a:solidFill>
                  <a:srgbClr val="5F2A0F"/>
                </a:solidFill>
                <a:latin typeface="Calibri" panose="020F0502020204030204" pitchFamily="34" charset="0"/>
                <a:cs typeface="Calibri" panose="020F0502020204030204" pitchFamily="34" charset="0"/>
              </a:rPr>
              <a:t>Hybrid Approaches  [1, 5]</a:t>
            </a:r>
          </a:p>
          <a:p>
            <a:pPr marL="1022350" lvl="1" indent="-514350">
              <a:buSzPts val="2800"/>
            </a:pPr>
            <a:r>
              <a:rPr lang="en-US" dirty="0">
                <a:solidFill>
                  <a:srgbClr val="C58D01"/>
                </a:solidFill>
                <a:latin typeface="Calibri" panose="020F0502020204030204" pitchFamily="34" charset="0"/>
                <a:cs typeface="Calibri" panose="020F0502020204030204" pitchFamily="34" charset="0"/>
              </a:rPr>
              <a:t>Combine multiple approaches to create more robust solutions against catastrophic forgetting.</a:t>
            </a:r>
          </a:p>
        </p:txBody>
      </p:sp>
      <p:pic>
        <p:nvPicPr>
          <p:cNvPr id="2" name="Google Shape;398;g22b5a1f32dd_1_1118">
            <a:extLst>
              <a:ext uri="{FF2B5EF4-FFF2-40B4-BE49-F238E27FC236}">
                <a16:creationId xmlns:a16="http://schemas.microsoft.com/office/drawing/2014/main" id="{CDA41C89-EF63-8CE4-D93B-CF73B7D710A5}"/>
              </a:ext>
            </a:extLst>
          </p:cNvPr>
          <p:cNvPicPr preferRelativeResize="0"/>
          <p:nvPr/>
        </p:nvPicPr>
        <p:blipFill rotWithShape="1">
          <a:blip r:embed="rId3">
            <a:alphaModFix/>
          </a:blip>
          <a:srcRect/>
          <a:stretch/>
        </p:blipFill>
        <p:spPr>
          <a:xfrm>
            <a:off x="6818284" y="1235871"/>
            <a:ext cx="5183317" cy="2010555"/>
          </a:xfrm>
          <a:prstGeom prst="rect">
            <a:avLst/>
          </a:prstGeom>
          <a:noFill/>
          <a:ln>
            <a:noFill/>
          </a:ln>
        </p:spPr>
      </p:pic>
      <p:sp>
        <p:nvSpPr>
          <p:cNvPr id="7" name="Text Placeholder 2">
            <a:extLst>
              <a:ext uri="{FF2B5EF4-FFF2-40B4-BE49-F238E27FC236}">
                <a16:creationId xmlns:a16="http://schemas.microsoft.com/office/drawing/2014/main" id="{8500EC9D-0A73-47EB-1C8B-E67BDC9EEE79}"/>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Related Work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25368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3">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a:cs typeface="Calibri"/>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endParaRPr lang="en-US" dirty="0">
              <a:solidFill>
                <a:srgbClr val="BB8605">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8" name="Text Placeholder 2">
            <a:extLst>
              <a:ext uri="{FF2B5EF4-FFF2-40B4-BE49-F238E27FC236}">
                <a16:creationId xmlns:a16="http://schemas.microsoft.com/office/drawing/2014/main" id="{8B2B6CF2-9C41-F2AD-618B-31E92B1DA98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a:t>
            </a:r>
            <a:r>
              <a:rPr lang="en-US" b="1" dirty="0">
                <a:solidFill>
                  <a:schemeClr val="tx2"/>
                </a:solidFill>
              </a:rPr>
              <a:t>Research Questions </a:t>
            </a:r>
            <a:r>
              <a:rPr lang="en-US" dirty="0">
                <a:solidFill>
                  <a:schemeClr val="accent5"/>
                </a:solidFill>
                <a:latin typeface="Calibri"/>
                <a:cs typeface="Calibri"/>
              </a:rPr>
              <a:t>|</a:t>
            </a:r>
            <a:r>
              <a:rPr lang="en-US" sz="1400" dirty="0">
                <a:solidFill>
                  <a:schemeClr val="accent5"/>
                </a:solidFill>
              </a:rPr>
              <a:t> Our Work: A Multidisciplinary Approach </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27374905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a:cs typeface="Calibri"/>
              </a:rPr>
              <a:t>Research Questions</a:t>
            </a:r>
            <a:endParaRPr lang="en-US">
              <a:solidFill>
                <a:srgbClr val="5F2A0F"/>
              </a:solidFill>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434175"/>
            <a:ext cx="11150700" cy="5301900"/>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What is the role of features (in the input dataset) in the robustness and mitigation of catastrophic forgetting in the CL? [6]</a:t>
            </a:r>
          </a:p>
          <a:p>
            <a:pPr marL="50800" lvl="0" indent="0" algn="l" rtl="0">
              <a:lnSpc>
                <a:spcPct val="100000"/>
              </a:lnSpc>
              <a:spcBef>
                <a:spcPts val="300"/>
              </a:spcBef>
              <a:spcAft>
                <a:spcPts val="0"/>
              </a:spcAft>
              <a:buSzPts val="2800"/>
              <a:buNone/>
            </a:pPr>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disentangled CL-robust features be used to train the CL model to mitigate catastrophic forgetting? [7]</a:t>
            </a:r>
          </a:p>
          <a:p>
            <a:pPr marL="457200" lvl="0" indent="-406400" algn="l" rtl="0">
              <a:lnSpc>
                <a:spcPct val="100000"/>
              </a:lnSpc>
              <a:spcBef>
                <a:spcPts val="300"/>
              </a:spcBef>
              <a:spcAft>
                <a:spcPts val="0"/>
              </a:spcAft>
              <a:buSzPts val="2800"/>
              <a:buChar char="•"/>
            </a:pPr>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neuroscience insights on memory consolidation, reconsolidation, and dataset distillation be integrated into CL approach design? [8]</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Can rehearsal memory be diversified to prevent rehearsal memory overfitting in CL models? [9]</a:t>
            </a:r>
          </a:p>
        </p:txBody>
      </p:sp>
      <p:sp>
        <p:nvSpPr>
          <p:cNvPr id="6" name="Text Placeholder 2">
            <a:extLst>
              <a:ext uri="{FF2B5EF4-FFF2-40B4-BE49-F238E27FC236}">
                <a16:creationId xmlns:a16="http://schemas.microsoft.com/office/drawing/2014/main" id="{5D155C7E-01F1-FB2B-6007-760693C957CF}"/>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b="1" dirty="0">
                <a:solidFill>
                  <a:schemeClr val="tx2"/>
                </a:solidFill>
              </a:rPr>
              <a:t>Research Questions </a:t>
            </a:r>
            <a:r>
              <a:rPr lang="en-US" dirty="0">
                <a:solidFill>
                  <a:schemeClr val="accent5"/>
                </a:solidFill>
                <a:latin typeface="Calibri"/>
                <a:cs typeface="Calibri"/>
              </a:rPr>
              <a:t>|</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3776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endParaRPr lang="en-US" dirty="0">
              <a:solidFill>
                <a:srgbClr val="BB8605">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8" name="Text Placeholder 2">
            <a:extLst>
              <a:ext uri="{FF2B5EF4-FFF2-40B4-BE49-F238E27FC236}">
                <a16:creationId xmlns:a16="http://schemas.microsoft.com/office/drawing/2014/main" id="{8B2B6CF2-9C41-F2AD-618B-31E92B1DA98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Research Questions | </a:t>
            </a:r>
            <a:r>
              <a:rPr lang="en-US" b="1" dirty="0">
                <a:solidFill>
                  <a:schemeClr val="tx2"/>
                </a:solidFill>
              </a:rPr>
              <a:t>Our Work: A Multidisciplinary </a:t>
            </a:r>
            <a:r>
              <a:rPr lang="en-US" sz="1400" b="1" dirty="0">
                <a:solidFill>
                  <a:schemeClr val="tx2"/>
                </a:solidFill>
              </a:rPr>
              <a:t>Approach</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14281000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Our Work: A Multidisciplinary Approach</a:t>
            </a:r>
          </a:p>
        </p:txBody>
      </p:sp>
      <p:sp>
        <p:nvSpPr>
          <p:cNvPr id="163" name="Google Shape;163;g22b542f3695_0_0"/>
          <p:cNvSpPr txBox="1">
            <a:spLocks noGrp="1"/>
          </p:cNvSpPr>
          <p:nvPr>
            <p:ph type="body" idx="1"/>
          </p:nvPr>
        </p:nvSpPr>
        <p:spPr>
          <a:xfrm>
            <a:off x="609600" y="1434174"/>
            <a:ext cx="11150700" cy="1066800"/>
          </a:xfrm>
          <a:prstGeom prst="rect">
            <a:avLst/>
          </a:prstGeom>
          <a:noFill/>
          <a:ln>
            <a:noFill/>
          </a:ln>
        </p:spPr>
        <p:txBody>
          <a:bodyPr spcFirstLastPara="1" wrap="square" lIns="91425" tIns="45700" rIns="91425" bIns="45700" anchor="t" anchorCtr="0">
            <a:normAutofit fontScale="85000" lnSpcReduction="20000"/>
          </a:bodyPr>
          <a:lstStyle/>
          <a:p>
            <a:pPr marL="457200" lvl="0" indent="-406400" algn="l" rtl="0">
              <a:lnSpc>
                <a:spcPct val="100000"/>
              </a:lnSpc>
              <a:spcBef>
                <a:spcPts val="300"/>
              </a:spcBef>
              <a:spcAft>
                <a:spcPts val="0"/>
              </a:spcAft>
              <a:buSzPts val="2800"/>
              <a:buChar char="•"/>
            </a:pPr>
            <a:r>
              <a:rPr lang="en-US">
                <a:solidFill>
                  <a:srgbClr val="5F2A0F"/>
                </a:solidFill>
                <a:latin typeface="Calibri" panose="020F0502020204030204" pitchFamily="34" charset="0"/>
                <a:cs typeface="Calibri" panose="020F0502020204030204" pitchFamily="34" charset="0"/>
              </a:rPr>
              <a:t>Our work is the first to integrate insights from Adversarial Machine Learning (AML), Dataset Distillation (or Condensation), Neuroscience, and CL to mitigate catastrophic forgetting.</a:t>
            </a:r>
          </a:p>
        </p:txBody>
      </p:sp>
      <p:grpSp>
        <p:nvGrpSpPr>
          <p:cNvPr id="24" name="Group 23">
            <a:extLst>
              <a:ext uri="{FF2B5EF4-FFF2-40B4-BE49-F238E27FC236}">
                <a16:creationId xmlns:a16="http://schemas.microsoft.com/office/drawing/2014/main" id="{516AB04C-5CFD-80B1-A97C-DA158F3DC3B1}"/>
              </a:ext>
            </a:extLst>
          </p:cNvPr>
          <p:cNvGrpSpPr/>
          <p:nvPr/>
        </p:nvGrpSpPr>
        <p:grpSpPr>
          <a:xfrm>
            <a:off x="4100555" y="2304785"/>
            <a:ext cx="4168789" cy="4296560"/>
            <a:chOff x="4100555" y="2446909"/>
            <a:chExt cx="4168789" cy="4296560"/>
          </a:xfrm>
        </p:grpSpPr>
        <p:grpSp>
          <p:nvGrpSpPr>
            <p:cNvPr id="20" name="Group 19">
              <a:extLst>
                <a:ext uri="{FF2B5EF4-FFF2-40B4-BE49-F238E27FC236}">
                  <a16:creationId xmlns:a16="http://schemas.microsoft.com/office/drawing/2014/main" id="{6D124EE1-B002-388D-5F02-71C24D9683E9}"/>
                </a:ext>
              </a:extLst>
            </p:cNvPr>
            <p:cNvGrpSpPr/>
            <p:nvPr/>
          </p:nvGrpSpPr>
          <p:grpSpPr>
            <a:xfrm>
              <a:off x="4100555" y="2446909"/>
              <a:ext cx="4168789" cy="4296560"/>
              <a:chOff x="3858362" y="2198025"/>
              <a:chExt cx="5133738" cy="5291084"/>
            </a:xfrm>
          </p:grpSpPr>
          <p:grpSp>
            <p:nvGrpSpPr>
              <p:cNvPr id="14" name="Group 13">
                <a:extLst>
                  <a:ext uri="{FF2B5EF4-FFF2-40B4-BE49-F238E27FC236}">
                    <a16:creationId xmlns:a16="http://schemas.microsoft.com/office/drawing/2014/main" id="{01DF4A06-4810-69B8-F49E-A0A0D91D1854}"/>
                  </a:ext>
                </a:extLst>
              </p:cNvPr>
              <p:cNvGrpSpPr/>
              <p:nvPr/>
            </p:nvGrpSpPr>
            <p:grpSpPr>
              <a:xfrm>
                <a:off x="3858362" y="2198025"/>
                <a:ext cx="5133738" cy="5291084"/>
                <a:chOff x="3858362" y="2198025"/>
                <a:chExt cx="5133738" cy="5291084"/>
              </a:xfrm>
            </p:grpSpPr>
            <p:sp>
              <p:nvSpPr>
                <p:cNvPr id="6" name="Oval 5">
                  <a:extLst>
                    <a:ext uri="{FF2B5EF4-FFF2-40B4-BE49-F238E27FC236}">
                      <a16:creationId xmlns:a16="http://schemas.microsoft.com/office/drawing/2014/main" id="{7100E72F-9E6E-262B-E057-97F46B754EAC}"/>
                    </a:ext>
                  </a:extLst>
                </p:cNvPr>
                <p:cNvSpPr/>
                <p:nvPr/>
              </p:nvSpPr>
              <p:spPr>
                <a:xfrm>
                  <a:off x="3858362" y="2198025"/>
                  <a:ext cx="3225800" cy="3225799"/>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Oval 6">
                  <a:extLst>
                    <a:ext uri="{FF2B5EF4-FFF2-40B4-BE49-F238E27FC236}">
                      <a16:creationId xmlns:a16="http://schemas.microsoft.com/office/drawing/2014/main" id="{57B4C1DD-04CF-9B69-3551-641994DA7476}"/>
                    </a:ext>
                  </a:extLst>
                </p:cNvPr>
                <p:cNvSpPr/>
                <p:nvPr/>
              </p:nvSpPr>
              <p:spPr>
                <a:xfrm>
                  <a:off x="5766300" y="2198025"/>
                  <a:ext cx="3225800" cy="3225799"/>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a:extLst>
                    <a:ext uri="{FF2B5EF4-FFF2-40B4-BE49-F238E27FC236}">
                      <a16:creationId xmlns:a16="http://schemas.microsoft.com/office/drawing/2014/main" id="{ADA972A2-4AA3-80C1-9134-2613619D4DD1}"/>
                    </a:ext>
                  </a:extLst>
                </p:cNvPr>
                <p:cNvSpPr/>
                <p:nvPr/>
              </p:nvSpPr>
              <p:spPr>
                <a:xfrm>
                  <a:off x="3858362" y="4263310"/>
                  <a:ext cx="3225800" cy="3225798"/>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Oval 10">
                  <a:extLst>
                    <a:ext uri="{FF2B5EF4-FFF2-40B4-BE49-F238E27FC236}">
                      <a16:creationId xmlns:a16="http://schemas.microsoft.com/office/drawing/2014/main" id="{88F9AB9A-82E4-429A-052C-DF50AA37C813}"/>
                    </a:ext>
                  </a:extLst>
                </p:cNvPr>
                <p:cNvSpPr/>
                <p:nvPr/>
              </p:nvSpPr>
              <p:spPr>
                <a:xfrm>
                  <a:off x="5766300" y="4263311"/>
                  <a:ext cx="3225800" cy="3225798"/>
                </a:xfrm>
                <a:prstGeom prst="ellipse">
                  <a:avLst/>
                </a:prstGeom>
                <a:solidFill>
                  <a:srgbClr val="FEB80A">
                    <a:alpha val="25000"/>
                  </a:srgbClr>
                </a:solidFill>
                <a:ln w="127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Box 2">
                  <a:extLst>
                    <a:ext uri="{FF2B5EF4-FFF2-40B4-BE49-F238E27FC236}">
                      <a16:creationId xmlns:a16="http://schemas.microsoft.com/office/drawing/2014/main" id="{36C4E3CC-2A9B-ED56-99DB-C3816CCCE192}"/>
                    </a:ext>
                  </a:extLst>
                </p:cNvPr>
                <p:cNvSpPr txBox="1"/>
                <p:nvPr/>
              </p:nvSpPr>
              <p:spPr>
                <a:xfrm>
                  <a:off x="4166790" y="2565134"/>
                  <a:ext cx="1835362" cy="1061249"/>
                </a:xfrm>
                <a:prstGeom prst="rect">
                  <a:avLst/>
                </a:prstGeom>
                <a:noFill/>
              </p:spPr>
              <p:txBody>
                <a:bodyPr wrap="square" rtlCol="0">
                  <a:spAutoFit/>
                </a:bodyPr>
                <a:lstStyle/>
                <a:p>
                  <a:pPr algn="ctr"/>
                  <a:r>
                    <a:rPr lang="en-US" b="1" dirty="0">
                      <a:solidFill>
                        <a:srgbClr val="5F2A0F"/>
                      </a:solidFill>
                    </a:rPr>
                    <a:t>AML</a:t>
                  </a:r>
                </a:p>
                <a:p>
                  <a:pPr marL="171450" indent="-171450" algn="ctr">
                    <a:buFont typeface="Arial" panose="020B0604020202020204" pitchFamily="34" charset="0"/>
                    <a:buChar char="•"/>
                  </a:pPr>
                  <a:r>
                    <a:rPr lang="en-US" sz="1200" dirty="0">
                      <a:solidFill>
                        <a:srgbClr val="5F2A0F"/>
                      </a:solidFill>
                    </a:rPr>
                    <a:t>Robust features</a:t>
                  </a:r>
                </a:p>
                <a:p>
                  <a:pPr marL="171450" indent="-171450" algn="ctr">
                    <a:buFont typeface="Arial" panose="020B0604020202020204" pitchFamily="34" charset="0"/>
                    <a:buChar char="•"/>
                  </a:pPr>
                  <a:r>
                    <a:rPr lang="en-US" sz="1200" dirty="0">
                      <a:solidFill>
                        <a:srgbClr val="5F2A0F"/>
                      </a:solidFill>
                    </a:rPr>
                    <a:t>Non-robust  features</a:t>
                  </a:r>
                </a:p>
              </p:txBody>
            </p:sp>
            <p:sp>
              <p:nvSpPr>
                <p:cNvPr id="9" name="TextBox 8">
                  <a:extLst>
                    <a:ext uri="{FF2B5EF4-FFF2-40B4-BE49-F238E27FC236}">
                      <a16:creationId xmlns:a16="http://schemas.microsoft.com/office/drawing/2014/main" id="{5262FECB-C79D-373B-7520-762921AF66E4}"/>
                    </a:ext>
                  </a:extLst>
                </p:cNvPr>
                <p:cNvSpPr txBox="1"/>
                <p:nvPr/>
              </p:nvSpPr>
              <p:spPr>
                <a:xfrm>
                  <a:off x="6877086" y="2565134"/>
                  <a:ext cx="2097857" cy="871740"/>
                </a:xfrm>
                <a:prstGeom prst="rect">
                  <a:avLst/>
                </a:prstGeom>
                <a:noFill/>
              </p:spPr>
              <p:txBody>
                <a:bodyPr wrap="square" rtlCol="0">
                  <a:spAutoFit/>
                </a:bodyPr>
                <a:lstStyle/>
                <a:p>
                  <a:pPr algn="ctr"/>
                  <a:r>
                    <a:rPr lang="en-US" b="1" dirty="0">
                      <a:solidFill>
                        <a:srgbClr val="5F2A0F"/>
                      </a:solidFill>
                    </a:rPr>
                    <a:t>Dataset Distillation</a:t>
                  </a:r>
                </a:p>
                <a:p>
                  <a:pPr marL="171450" indent="-171450" algn="ctr">
                    <a:buFont typeface="Arial" panose="020B0604020202020204" pitchFamily="34" charset="0"/>
                    <a:buChar char="•"/>
                  </a:pPr>
                  <a:r>
                    <a:rPr lang="en-US" sz="1200" dirty="0">
                      <a:solidFill>
                        <a:srgbClr val="5F2A0F"/>
                      </a:solidFill>
                    </a:rPr>
                    <a:t>Synthetic samples </a:t>
                  </a:r>
                </a:p>
              </p:txBody>
            </p:sp>
            <p:sp>
              <p:nvSpPr>
                <p:cNvPr id="10" name="TextBox 9">
                  <a:extLst>
                    <a:ext uri="{FF2B5EF4-FFF2-40B4-BE49-F238E27FC236}">
                      <a16:creationId xmlns:a16="http://schemas.microsoft.com/office/drawing/2014/main" id="{ABFAA4BA-CE8A-9F3F-E77B-ADAFD413F465}"/>
                    </a:ext>
                  </a:extLst>
                </p:cNvPr>
                <p:cNvSpPr txBox="1"/>
                <p:nvPr/>
              </p:nvSpPr>
              <p:spPr>
                <a:xfrm>
                  <a:off x="6960920" y="5917917"/>
                  <a:ext cx="1929041" cy="833838"/>
                </a:xfrm>
                <a:prstGeom prst="rect">
                  <a:avLst/>
                </a:prstGeom>
                <a:noFill/>
              </p:spPr>
              <p:txBody>
                <a:bodyPr wrap="none" rtlCol="0">
                  <a:spAutoFit/>
                </a:bodyPr>
                <a:lstStyle/>
                <a:p>
                  <a:pPr algn="ctr"/>
                  <a:r>
                    <a:rPr lang="en-US" b="1" dirty="0">
                      <a:solidFill>
                        <a:srgbClr val="5F2A0F"/>
                      </a:solidFill>
                    </a:rPr>
                    <a:t>CL</a:t>
                  </a:r>
                  <a:endParaRPr lang="en-US" sz="1600" b="1" dirty="0">
                    <a:solidFill>
                      <a:srgbClr val="5F2A0F"/>
                    </a:solidFill>
                  </a:endParaRPr>
                </a:p>
                <a:p>
                  <a:pPr marL="171450" indent="-171450" algn="ctr">
                    <a:buFont typeface="Arial" panose="020B0604020202020204" pitchFamily="34" charset="0"/>
                    <a:buChar char="•"/>
                  </a:pPr>
                  <a:r>
                    <a:rPr lang="en-US" sz="1200" dirty="0">
                      <a:solidFill>
                        <a:srgbClr val="5F2A0F"/>
                      </a:solidFill>
                    </a:rPr>
                    <a:t>Rehearsal-based </a:t>
                  </a:r>
                </a:p>
                <a:p>
                  <a:pPr marL="171450" indent="-171450" algn="ctr">
                    <a:buFont typeface="Arial" panose="020B0604020202020204" pitchFamily="34" charset="0"/>
                    <a:buChar char="•"/>
                  </a:pPr>
                  <a:r>
                    <a:rPr lang="en-US" sz="1200" dirty="0">
                      <a:solidFill>
                        <a:srgbClr val="5F2A0F"/>
                      </a:solidFill>
                    </a:rPr>
                    <a:t>approach</a:t>
                  </a:r>
                </a:p>
              </p:txBody>
            </p:sp>
          </p:grpSp>
          <p:sp>
            <p:nvSpPr>
              <p:cNvPr id="15" name="TextBox 14">
                <a:extLst>
                  <a:ext uri="{FF2B5EF4-FFF2-40B4-BE49-F238E27FC236}">
                    <a16:creationId xmlns:a16="http://schemas.microsoft.com/office/drawing/2014/main" id="{BD2B5E91-D73C-CCCD-1211-B599CEBAB135}"/>
                  </a:ext>
                </a:extLst>
              </p:cNvPr>
              <p:cNvSpPr txBox="1"/>
              <p:nvPr/>
            </p:nvSpPr>
            <p:spPr>
              <a:xfrm>
                <a:off x="4188272" y="5464128"/>
                <a:ext cx="2028093" cy="1743480"/>
              </a:xfrm>
              <a:prstGeom prst="rect">
                <a:avLst/>
              </a:prstGeom>
              <a:noFill/>
            </p:spPr>
            <p:txBody>
              <a:bodyPr wrap="square" rtlCol="0">
                <a:spAutoFit/>
              </a:bodyPr>
              <a:lstStyle/>
              <a:p>
                <a:r>
                  <a:rPr lang="en-US" b="1" dirty="0">
                    <a:solidFill>
                      <a:srgbClr val="5F2A0F"/>
                    </a:solidFill>
                  </a:rPr>
                  <a:t>Neuroscience</a:t>
                </a:r>
              </a:p>
              <a:p>
                <a:pPr marL="171450" indent="-171450">
                  <a:buFont typeface="Arial" panose="020B0604020202020204" pitchFamily="34" charset="0"/>
                  <a:buChar char="•"/>
                </a:pPr>
                <a:r>
                  <a:rPr lang="en-US" sz="1200" dirty="0">
                    <a:solidFill>
                      <a:srgbClr val="5F2A0F"/>
                    </a:solidFill>
                  </a:rPr>
                  <a:t>Distill episodic memory</a:t>
                </a:r>
              </a:p>
              <a:p>
                <a:pPr marL="171450" indent="-171450">
                  <a:buFont typeface="Arial" panose="020B0604020202020204" pitchFamily="34" charset="0"/>
                  <a:buChar char="•"/>
                </a:pPr>
                <a:r>
                  <a:rPr lang="en-US" sz="1200" dirty="0">
                    <a:solidFill>
                      <a:srgbClr val="5F2A0F"/>
                    </a:solidFill>
                  </a:rPr>
                  <a:t>Memory Consolidation</a:t>
                </a:r>
              </a:p>
              <a:p>
                <a:pPr marL="171450" indent="-171450">
                  <a:buFont typeface="Arial" panose="020B0604020202020204" pitchFamily="34" charset="0"/>
                  <a:buChar char="•"/>
                </a:pPr>
                <a:r>
                  <a:rPr lang="en-US" sz="1200" dirty="0">
                    <a:solidFill>
                      <a:srgbClr val="5F2A0F"/>
                    </a:solidFill>
                  </a:rPr>
                  <a:t>Memory re-consolidation</a:t>
                </a:r>
              </a:p>
            </p:txBody>
          </p:sp>
        </p:grpSp>
        <p:grpSp>
          <p:nvGrpSpPr>
            <p:cNvPr id="23" name="Group 22">
              <a:extLst>
                <a:ext uri="{FF2B5EF4-FFF2-40B4-BE49-F238E27FC236}">
                  <a16:creationId xmlns:a16="http://schemas.microsoft.com/office/drawing/2014/main" id="{A07D1780-A06D-FB30-5CE5-04BFF992CAAE}"/>
                </a:ext>
              </a:extLst>
            </p:cNvPr>
            <p:cNvGrpSpPr/>
            <p:nvPr/>
          </p:nvGrpSpPr>
          <p:grpSpPr>
            <a:xfrm>
              <a:off x="5879417" y="4331061"/>
              <a:ext cx="611065" cy="517180"/>
              <a:chOff x="8604130" y="3883520"/>
              <a:chExt cx="611065" cy="517180"/>
            </a:xfrm>
          </p:grpSpPr>
          <p:sp>
            <p:nvSpPr>
              <p:cNvPr id="21" name="Oval 20">
                <a:extLst>
                  <a:ext uri="{FF2B5EF4-FFF2-40B4-BE49-F238E27FC236}">
                    <a16:creationId xmlns:a16="http://schemas.microsoft.com/office/drawing/2014/main" id="{C3556855-F1B1-9BA4-765B-6B9309990566}"/>
                  </a:ext>
                </a:extLst>
              </p:cNvPr>
              <p:cNvSpPr/>
              <p:nvPr/>
            </p:nvSpPr>
            <p:spPr>
              <a:xfrm>
                <a:off x="8645783" y="3883520"/>
                <a:ext cx="517180" cy="517180"/>
              </a:xfrm>
              <a:prstGeom prst="ellipse">
                <a:avLst/>
              </a:prstGeom>
              <a:solidFill>
                <a:srgbClr val="FEB80A">
                  <a:alpha val="25000"/>
                </a:srgbClr>
              </a:solidFill>
              <a:ln w="25400">
                <a:solidFill>
                  <a:srgbClr val="5F2A0F">
                    <a:alpha val="7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Box 21">
                <a:extLst>
                  <a:ext uri="{FF2B5EF4-FFF2-40B4-BE49-F238E27FC236}">
                    <a16:creationId xmlns:a16="http://schemas.microsoft.com/office/drawing/2014/main" id="{23927A1B-C21F-B6D6-4F53-C7D4DCF8D363}"/>
                  </a:ext>
                </a:extLst>
              </p:cNvPr>
              <p:cNvSpPr txBox="1"/>
              <p:nvPr/>
            </p:nvSpPr>
            <p:spPr>
              <a:xfrm>
                <a:off x="8604130" y="3916248"/>
                <a:ext cx="611065" cy="415498"/>
              </a:xfrm>
              <a:prstGeom prst="rect">
                <a:avLst/>
              </a:prstGeom>
              <a:noFill/>
            </p:spPr>
            <p:txBody>
              <a:bodyPr wrap="square" rtlCol="0">
                <a:spAutoFit/>
              </a:bodyPr>
              <a:lstStyle/>
              <a:p>
                <a:pPr algn="ctr"/>
                <a:r>
                  <a:rPr lang="en-US" sz="1050" b="1">
                    <a:solidFill>
                      <a:srgbClr val="5F2A0F"/>
                    </a:solidFill>
                  </a:rPr>
                  <a:t>OUR </a:t>
                </a:r>
              </a:p>
              <a:p>
                <a:pPr algn="ctr"/>
                <a:r>
                  <a:rPr lang="en-US" sz="1050" b="1">
                    <a:solidFill>
                      <a:srgbClr val="5F2A0F"/>
                    </a:solidFill>
                  </a:rPr>
                  <a:t>WORK</a:t>
                </a:r>
                <a:endParaRPr lang="en-US" sz="1050">
                  <a:solidFill>
                    <a:srgbClr val="5F2A0F"/>
                  </a:solidFill>
                </a:endParaRPr>
              </a:p>
            </p:txBody>
          </p:sp>
        </p:grpSp>
      </p:grpSp>
      <p:sp>
        <p:nvSpPr>
          <p:cNvPr id="13" name="Text Placeholder 2">
            <a:extLst>
              <a:ext uri="{FF2B5EF4-FFF2-40B4-BE49-F238E27FC236}">
                <a16:creationId xmlns:a16="http://schemas.microsoft.com/office/drawing/2014/main" id="{E0A9CBE0-917F-787D-64F6-1AB2526012B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dirty="0">
                <a:solidFill>
                  <a:schemeClr val="accent5"/>
                </a:solidFill>
                <a:latin typeface="Calibri"/>
                <a:cs typeface="Calibri"/>
              </a:rPr>
              <a:t>Introduction</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 Research Questions | </a:t>
            </a:r>
            <a:r>
              <a:rPr lang="en-US" b="1" dirty="0">
                <a:solidFill>
                  <a:schemeClr val="tx2"/>
                </a:solidFill>
              </a:rPr>
              <a:t>Our Work: A Multidisciplinary </a:t>
            </a:r>
            <a:r>
              <a:rPr lang="en-US" sz="1400" b="1" dirty="0">
                <a:solidFill>
                  <a:schemeClr val="tx2"/>
                </a:solidFill>
              </a:rPr>
              <a:t>Approach</a:t>
            </a:r>
            <a:r>
              <a:rPr lang="en-US" b="1" dirty="0">
                <a:solidFill>
                  <a:schemeClr val="tx2"/>
                </a:solidFill>
              </a:rPr>
              <a:t> </a:t>
            </a:r>
            <a:r>
              <a:rPr lang="en-US" sz="1400" dirty="0">
                <a:solidFill>
                  <a:schemeClr val="accent5"/>
                </a:solidFill>
              </a:rPr>
              <a:t>|</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87116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b="1" dirty="0" err="1">
                <a:solidFill>
                  <a:srgbClr val="C58D01"/>
                </a:solidFill>
                <a:latin typeface="Calibri" panose="020F0502020204030204" pitchFamily="34" charset="0"/>
                <a:cs typeface="Calibri" panose="020F0502020204030204" pitchFamily="34" charset="0"/>
              </a:rPr>
              <a:t>Adversarially</a:t>
            </a:r>
            <a:r>
              <a:rPr lang="en-US" sz="2400" b="1" dirty="0">
                <a:solidFill>
                  <a:srgbClr val="C58D01"/>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E415D60D-524D-D6B0-52CC-15B861F1833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490608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err="1">
                <a:solidFill>
                  <a:srgbClr val="5F2A0F"/>
                </a:solidFill>
                <a:latin typeface="Times New Roman"/>
                <a:cs typeface="Times New Roman"/>
              </a:rPr>
              <a:t>Adversarially</a:t>
            </a:r>
            <a:r>
              <a:rPr lang="en-US" sz="3600" b="1" dirty="0">
                <a:solidFill>
                  <a:srgbClr val="5F2A0F"/>
                </a:solidFill>
                <a:latin typeface="Times New Roman"/>
                <a:cs typeface="Times New Roman"/>
              </a:rPr>
              <a:t> Robust Continual Learning</a:t>
            </a:r>
            <a:r>
              <a:rPr lang="en-US" sz="2800" dirty="0">
                <a:solidFill>
                  <a:srgbClr val="5F2A0F"/>
                </a:solidFill>
                <a:latin typeface="Times New Roman"/>
                <a:cs typeface="Times New Roman"/>
              </a:rPr>
              <a:t> </a:t>
            </a:r>
            <a:br>
              <a:rPr lang="en-US" sz="2800" dirty="0">
                <a:latin typeface="Times New Roman"/>
                <a:cs typeface="Times New Roman"/>
              </a:rPr>
            </a:br>
            <a:br>
              <a:rPr lang="en-US" sz="2800" dirty="0">
                <a:latin typeface="Times New Roman"/>
                <a:cs typeface="Times New Roman"/>
              </a:rPr>
            </a:br>
            <a:r>
              <a:rPr lang="en-US" sz="2400" dirty="0">
                <a:solidFill>
                  <a:srgbClr val="C58D01"/>
                </a:solidFill>
                <a:latin typeface="Times New Roman"/>
                <a:cs typeface="Times New Roman"/>
              </a:rPr>
              <a:t>What is the role of features (in the input dataset) in the robustness and mitigation of catastrophic forgetting in the CL?</a:t>
            </a: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a:t>
            </a:r>
            <a:r>
              <a:rPr lang="en-US" sz="120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6" name="Text Placeholder 2">
            <a:extLst>
              <a:ext uri="{FF2B5EF4-FFF2-40B4-BE49-F238E27FC236}">
                <a16:creationId xmlns:a16="http://schemas.microsoft.com/office/drawing/2014/main" id="{A0755E46-E132-050D-D2CC-4D75E897D1C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055849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5F2A0F"/>
                </a:solidFill>
                <a:latin typeface="Calibri"/>
                <a:cs typeface="Calibri"/>
              </a:rPr>
              <a:t>Introduction</a:t>
            </a:r>
          </a:p>
          <a:p>
            <a:pPr marL="1079500" lvl="1" indent="-571500">
              <a:buFont typeface="+mj-lt"/>
              <a:buAutoNum type="arabicPeriod"/>
            </a:pPr>
            <a:r>
              <a:rPr lang="en-US" dirty="0">
                <a:solidFill>
                  <a:srgbClr val="C58D01"/>
                </a:solidFill>
                <a:latin typeface="Calibri"/>
                <a:cs typeface="Calibri"/>
              </a:rPr>
              <a:t>Continual Learning</a:t>
            </a:r>
          </a:p>
          <a:p>
            <a:pPr marL="622300" indent="-571500">
              <a:buFont typeface="+mj-lt"/>
              <a:buAutoNum type="romanUcPeriod"/>
            </a:pPr>
            <a:r>
              <a:rPr lang="en-US" dirty="0">
                <a:solidFill>
                  <a:srgbClr val="5F2A0F"/>
                </a:solidFill>
                <a:latin typeface="Calibri"/>
                <a:cs typeface="Calibri"/>
              </a:rPr>
              <a:t>Related Work</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5F2A0F"/>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5F2A0F"/>
                </a:solidFill>
                <a:latin typeface="Calibri"/>
                <a:cs typeface="Calibri"/>
              </a:rPr>
              <a:t>Primary Contributions</a:t>
            </a:r>
          </a:p>
          <a:p>
            <a:pPr marL="1079500" lvl="1" indent="-571500">
              <a:buFont typeface="+mj-lt"/>
              <a:buAutoNum type="arabicPeriod"/>
            </a:pPr>
            <a:r>
              <a:rPr lang="en-US" sz="2400" dirty="0" err="1">
                <a:solidFill>
                  <a:srgbClr val="C58D01"/>
                </a:solidFill>
                <a:latin typeface="Calibri"/>
                <a:cs typeface="Calibri"/>
              </a:rPr>
              <a:t>Adversarially</a:t>
            </a:r>
            <a:r>
              <a:rPr lang="en-US" sz="2400" dirty="0">
                <a:solidFill>
                  <a:srgbClr val="C58D01"/>
                </a:solidFill>
                <a:latin typeface="Calibri"/>
                <a:cs typeface="Calibri"/>
              </a:rPr>
              <a:t> Robust Continual Learning</a:t>
            </a:r>
            <a:r>
              <a:rPr lang="en-US" dirty="0">
                <a:solidFill>
                  <a:srgbClr val="C58D01"/>
                </a:solidFill>
                <a:latin typeface="Calibri"/>
                <a:cs typeface="Calibri"/>
              </a:rPr>
              <a:t>  </a:t>
            </a:r>
          </a:p>
          <a:p>
            <a:pPr marL="1079500" lvl="1" indent="-571500">
              <a:buFont typeface="+mj-lt"/>
              <a:buAutoNum type="arabicPeriod"/>
            </a:pPr>
            <a:r>
              <a:rPr lang="en-US" sz="2400" dirty="0">
                <a:solidFill>
                  <a:srgbClr val="C58D01"/>
                </a:solidFill>
                <a:latin typeface="Calibri"/>
                <a:cs typeface="Calibri"/>
              </a:rPr>
              <a:t>The Importance of Robust Features in Mitigating Catastrophic Forgetting</a:t>
            </a:r>
          </a:p>
          <a:p>
            <a:pPr marL="1079500" lvl="1" indent="-571500">
              <a:buFont typeface="+mj-lt"/>
              <a:buAutoNum type="arabicPeriod"/>
            </a:pPr>
            <a:r>
              <a:rPr lang="en-US" sz="2400" dirty="0">
                <a:solidFill>
                  <a:srgbClr val="C58D01"/>
                </a:solidFill>
                <a:latin typeface="Calibri"/>
                <a:cs typeface="Calibri"/>
              </a:rPr>
              <a:t>Brain-Inspired Continual Learning Robust Feature Distillation and Re-consolidation for Class Incremental Learning</a:t>
            </a:r>
            <a:r>
              <a:rPr lang="en-US" dirty="0">
                <a:solidFill>
                  <a:srgbClr val="C58D01"/>
                </a:solidFill>
                <a:latin typeface="Calibri"/>
                <a:cs typeface="Calibri"/>
              </a:rPr>
              <a:t> </a:t>
            </a:r>
            <a:endParaRPr lang="en-US" sz="2400"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solidFill>
                <a:latin typeface="Calibri"/>
                <a:cs typeface="Calibri"/>
              </a:rPr>
              <a:t>Adversarially</a:t>
            </a:r>
            <a:r>
              <a:rPr lang="en-US" sz="2400" dirty="0">
                <a:solidFill>
                  <a:srgbClr val="C58D01"/>
                </a:solidFill>
                <a:latin typeface="Calibri"/>
                <a:cs typeface="Calibri"/>
              </a:rPr>
              <a:t> Diversified Rehearsal Memory (ADRM): Mitigating Memory Overfitting Challenge in Continual Learning</a:t>
            </a:r>
            <a:r>
              <a:rPr lang="en-US" dirty="0">
                <a:solidFill>
                  <a:srgbClr val="C58D01"/>
                </a:solidFill>
                <a:latin typeface="Calibri"/>
                <a:cs typeface="Calibri"/>
              </a:rPr>
              <a:t> </a:t>
            </a:r>
            <a:endParaRPr lang="en-US" sz="2400" dirty="0">
              <a:solidFill>
                <a:srgbClr val="C58D01"/>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5F2A0F"/>
                </a:solidFill>
                <a:latin typeface="Calibri"/>
                <a:cs typeface="Calibri"/>
              </a:rPr>
              <a:t>Conclusions</a:t>
            </a:r>
          </a:p>
          <a:p>
            <a:pPr marL="622300" indent="-571500">
              <a:buFont typeface="+mj-lt"/>
              <a:buAutoNum type="romanUcPeriod"/>
            </a:pPr>
            <a:r>
              <a:rPr lang="en-US" dirty="0">
                <a:solidFill>
                  <a:srgbClr val="5F2A0F"/>
                </a:solidFill>
                <a:latin typeface="Calibri"/>
                <a:cs typeface="Calibri"/>
              </a:rPr>
              <a:t>Future Work</a:t>
            </a:r>
          </a:p>
        </p:txBody>
      </p:sp>
    </p:spTree>
    <p:extLst>
      <p:ext uri="{BB962C8B-B14F-4D97-AF65-F5344CB8AC3E}">
        <p14:creationId xmlns:p14="http://schemas.microsoft.com/office/powerpoint/2010/main" val="38149296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What is the role of features (in the input dataset) in the robustness and mitigation of catastrophic forgetting in the CL?</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7F6E79B0-2F6D-17E7-C177-10D43FB8761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742625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Google Shape;435;g22b5a1f32dd_1_1345">
                <a:extLst>
                  <a:ext uri="{FF2B5EF4-FFF2-40B4-BE49-F238E27FC236}">
                    <a16:creationId xmlns:a16="http://schemas.microsoft.com/office/drawing/2014/main" id="{1B66CF25-F802-D265-CB7B-BA65BF459071}"/>
                  </a:ext>
                </a:extLst>
              </p:cNvPr>
              <p:cNvSpPr txBox="1">
                <a:spLocks/>
              </p:cNvSpPr>
              <p:nvPr/>
            </p:nvSpPr>
            <p:spPr>
              <a:xfrm>
                <a:off x="609600" y="1835732"/>
                <a:ext cx="11150700" cy="478372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a:solidFill>
                      <a:srgbClr val="5F2A0F"/>
                    </a:solidFill>
                    <a:latin typeface="Calibri" panose="020F0502020204030204" pitchFamily="34" charset="0"/>
                    <a:cs typeface="Calibri" panose="020F0502020204030204" pitchFamily="34" charset="0"/>
                  </a:rPr>
                  <a:t>Fast Gradient Sign Method (FGSM) [10]</a:t>
                </a:r>
              </a:p>
              <a:p>
                <a:endParaRPr lang="en-US">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𝑎𝑑𝑣</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𝑠𝑖𝑔𝑛</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Δ</m:t>
                          </m:r>
                        </m:e>
                        <m:sub>
                          <m:r>
                            <a:rPr lang="en-US" i="1">
                              <a:latin typeface="Cambria Math" panose="02040503050406030204" pitchFamily="18" charset="0"/>
                            </a:rPr>
                            <m:t>𝑥</m:t>
                          </m:r>
                        </m:sub>
                      </m:sSub>
                      <m:r>
                        <a:rPr lang="en-US">
                          <a:latin typeface="Cambria Math" panose="02040503050406030204" pitchFamily="18" charset="0"/>
                        </a:rPr>
                        <m:t> </m:t>
                      </m:r>
                      <m:r>
                        <m:rPr>
                          <m:sty m:val="p"/>
                        </m:rPr>
                        <a:rPr lang="en-US">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oMath>
                  </m:oMathPara>
                </a14:m>
                <a:endParaRPr lang="en-US">
                  <a:latin typeface="Calibri" panose="020F0502020204030204" pitchFamily="34" charset="0"/>
                  <a:cs typeface="Calibri" panose="020F0502020204030204" pitchFamily="34" charset="0"/>
                </a:endParaRPr>
              </a:p>
            </p:txBody>
          </p:sp>
        </mc:Choice>
        <mc:Fallback xmlns="">
          <p:sp>
            <p:nvSpPr>
              <p:cNvPr id="7" name="Google Shape;435;g22b5a1f32dd_1_1345">
                <a:extLst>
                  <a:ext uri="{FF2B5EF4-FFF2-40B4-BE49-F238E27FC236}">
                    <a16:creationId xmlns:a16="http://schemas.microsoft.com/office/drawing/2014/main" id="{1B66CF25-F802-D265-CB7B-BA65BF459071}"/>
                  </a:ext>
                </a:extLst>
              </p:cNvPr>
              <p:cNvSpPr txBox="1">
                <a:spLocks noRot="1" noChangeAspect="1" noMove="1" noResize="1" noEditPoints="1" noAdjustHandles="1" noChangeArrowheads="1" noChangeShapeType="1" noTextEdit="1"/>
              </p:cNvSpPr>
              <p:nvPr/>
            </p:nvSpPr>
            <p:spPr>
              <a:xfrm>
                <a:off x="609600" y="1835732"/>
                <a:ext cx="11150700" cy="4783729"/>
              </a:xfrm>
              <a:prstGeom prst="rect">
                <a:avLst/>
              </a:prstGeom>
              <a:blipFill>
                <a:blip r:embed="rId3"/>
                <a:stretch>
                  <a:fillRect l="-601" t="-382"/>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EED76F87-E20D-1BEC-2F50-673885BC3C7D}"/>
              </a:ext>
            </a:extLst>
          </p:cNvPr>
          <p:cNvPicPr>
            <a:picLocks noChangeAspect="1"/>
          </p:cNvPicPr>
          <p:nvPr/>
        </p:nvPicPr>
        <p:blipFill>
          <a:blip r:embed="rId4"/>
          <a:stretch>
            <a:fillRect/>
          </a:stretch>
        </p:blipFill>
        <p:spPr>
          <a:xfrm>
            <a:off x="2208788" y="3539045"/>
            <a:ext cx="7774424" cy="2975473"/>
          </a:xfrm>
          <a:prstGeom prst="rect">
            <a:avLst/>
          </a:prstGeom>
        </p:spPr>
      </p:pic>
      <p:sp>
        <p:nvSpPr>
          <p:cNvPr id="8" name="Google Shape;434;g22b5a1f32dd_1_1345">
            <a:extLst>
              <a:ext uri="{FF2B5EF4-FFF2-40B4-BE49-F238E27FC236}">
                <a16:creationId xmlns:a16="http://schemas.microsoft.com/office/drawing/2014/main" id="{36F05882-4C86-EA63-1D08-FF1BE0C433FB}"/>
              </a:ext>
            </a:extLst>
          </p:cNvPr>
          <p:cNvSpPr txBox="1">
            <a:spLocks/>
          </p:cNvSpPr>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a:solidFill>
                  <a:srgbClr val="5F2A0F"/>
                </a:solidFill>
                <a:latin typeface="Calibri"/>
                <a:cs typeface="Calibri"/>
              </a:rPr>
              <a:t>Adversarial Examples are not Bugs, They are Features </a:t>
            </a:r>
          </a:p>
          <a:p>
            <a:endParaRPr lang="en-US" sz="3600">
              <a:solidFill>
                <a:srgbClr val="5F2A0F"/>
              </a:solidFill>
              <a:latin typeface="Calibri"/>
              <a:cs typeface="Calibri"/>
            </a:endParaRPr>
          </a:p>
        </p:txBody>
      </p:sp>
      <p:sp>
        <p:nvSpPr>
          <p:cNvPr id="9" name="Text Placeholder 2">
            <a:extLst>
              <a:ext uri="{FF2B5EF4-FFF2-40B4-BE49-F238E27FC236}">
                <a16:creationId xmlns:a16="http://schemas.microsoft.com/office/drawing/2014/main" id="{0FC57C20-52A9-ADB7-7608-2931F03908D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7747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35" name="Google Shape;435;g22b5a1f32dd_1_1345"/>
          <p:cNvSpPr txBox="1">
            <a:spLocks noGrp="1"/>
          </p:cNvSpPr>
          <p:nvPr>
            <p:ph type="body" idx="1"/>
          </p:nvPr>
        </p:nvSpPr>
        <p:spPr>
          <a:xfrm>
            <a:off x="609600" y="1835732"/>
            <a:ext cx="11150700" cy="49782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Adversarial vulnerability is a direct result of models’ sensitivity to well-generalizing features in the dataset [11].</a:t>
            </a:r>
            <a:endParaRPr dirty="0">
              <a:latin typeface="Calibri" panose="020F0502020204030204" pitchFamily="34" charset="0"/>
              <a:cs typeface="Calibri" panose="020F0502020204030204" pitchFamily="34" charset="0"/>
            </a:endParaRPr>
          </a:p>
          <a:p>
            <a:pPr indent="-381000">
              <a:buSzPts val="2400"/>
            </a:pPr>
            <a:r>
              <a:rPr lang="en-US" dirty="0">
                <a:solidFill>
                  <a:srgbClr val="5F2A0F"/>
                </a:solidFill>
                <a:latin typeface="Calibri" panose="020F0502020204030204" pitchFamily="34" charset="0"/>
                <a:cs typeface="Calibri" panose="020F0502020204030204" pitchFamily="34" charset="0"/>
              </a:rPr>
              <a:t>It is possible to disentangle robust from non-robust features in standard datasets [11].</a:t>
            </a:r>
          </a:p>
        </p:txBody>
      </p:sp>
      <p:grpSp>
        <p:nvGrpSpPr>
          <p:cNvPr id="428" name="Group 427">
            <a:extLst>
              <a:ext uri="{FF2B5EF4-FFF2-40B4-BE49-F238E27FC236}">
                <a16:creationId xmlns:a16="http://schemas.microsoft.com/office/drawing/2014/main" id="{3C76D9BF-9236-906E-3CB4-D24DE2043A02}"/>
              </a:ext>
            </a:extLst>
          </p:cNvPr>
          <p:cNvGrpSpPr/>
          <p:nvPr/>
        </p:nvGrpSpPr>
        <p:grpSpPr>
          <a:xfrm>
            <a:off x="217244" y="3780328"/>
            <a:ext cx="3813730" cy="3033604"/>
            <a:chOff x="538344" y="3654575"/>
            <a:chExt cx="3813730" cy="3033604"/>
          </a:xfrm>
        </p:grpSpPr>
        <p:sp>
          <p:nvSpPr>
            <p:cNvPr id="4" name="Google Shape;467;g22b5a1f32dd_1_1326">
              <a:extLst>
                <a:ext uri="{FF2B5EF4-FFF2-40B4-BE49-F238E27FC236}">
                  <a16:creationId xmlns:a16="http://schemas.microsoft.com/office/drawing/2014/main" id="{17BA828D-C03B-20B3-3D7C-4B9C7C392652}"/>
                </a:ext>
              </a:extLst>
            </p:cNvPr>
            <p:cNvSpPr txBox="1"/>
            <p:nvPr/>
          </p:nvSpPr>
          <p:spPr>
            <a:xfrm>
              <a:off x="601429" y="6257332"/>
              <a:ext cx="3685784" cy="43084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Disentangle features into robust and non-robust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395" name="Group 394">
              <a:extLst>
                <a:ext uri="{FF2B5EF4-FFF2-40B4-BE49-F238E27FC236}">
                  <a16:creationId xmlns:a16="http://schemas.microsoft.com/office/drawing/2014/main" id="{DA3BA935-E07B-F2A6-79FB-134D32B744BE}"/>
                </a:ext>
              </a:extLst>
            </p:cNvPr>
            <p:cNvGrpSpPr/>
            <p:nvPr/>
          </p:nvGrpSpPr>
          <p:grpSpPr>
            <a:xfrm>
              <a:off x="538344" y="3654575"/>
              <a:ext cx="3813730" cy="2623719"/>
              <a:chOff x="423913" y="3658301"/>
              <a:chExt cx="3813730" cy="2623719"/>
            </a:xfrm>
          </p:grpSpPr>
          <p:sp>
            <p:nvSpPr>
              <p:cNvPr id="49" name="Right Arrow 48">
                <a:extLst>
                  <a:ext uri="{FF2B5EF4-FFF2-40B4-BE49-F238E27FC236}">
                    <a16:creationId xmlns:a16="http://schemas.microsoft.com/office/drawing/2014/main" id="{BB41D647-D327-66C6-8C5D-8DC2386626BC}"/>
                  </a:ext>
                </a:extLst>
              </p:cNvPr>
              <p:cNvSpPr/>
              <p:nvPr/>
            </p:nvSpPr>
            <p:spPr>
              <a:xfrm rot="19800000">
                <a:off x="1340818" y="4460443"/>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CCDD7F29-F87C-B6C9-1257-DDE902241C4C}"/>
                  </a:ext>
                </a:extLst>
              </p:cNvPr>
              <p:cNvSpPr/>
              <p:nvPr/>
            </p:nvSpPr>
            <p:spPr>
              <a:xfrm rot="1800000">
                <a:off x="1340818" y="5373958"/>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AB8EC96-299A-DD78-652A-487ED7CC02D0}"/>
                  </a:ext>
                </a:extLst>
              </p:cNvPr>
              <p:cNvSpPr/>
              <p:nvPr/>
            </p:nvSpPr>
            <p:spPr>
              <a:xfrm>
                <a:off x="2534961" y="4083028"/>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nvGrpSpPr>
              <p:cNvPr id="52" name="Group 51">
                <a:extLst>
                  <a:ext uri="{FF2B5EF4-FFF2-40B4-BE49-F238E27FC236}">
                    <a16:creationId xmlns:a16="http://schemas.microsoft.com/office/drawing/2014/main" id="{4394EEF0-1FE0-7E15-AA92-BC28B714F502}"/>
                  </a:ext>
                </a:extLst>
              </p:cNvPr>
              <p:cNvGrpSpPr/>
              <p:nvPr/>
            </p:nvGrpSpPr>
            <p:grpSpPr>
              <a:xfrm>
                <a:off x="2913241" y="4240243"/>
                <a:ext cx="1324402" cy="764286"/>
                <a:chOff x="6719050" y="2211957"/>
                <a:chExt cx="2671460" cy="1541646"/>
              </a:xfrm>
            </p:grpSpPr>
            <p:sp>
              <p:nvSpPr>
                <p:cNvPr id="53" name="Right Arrow 52">
                  <a:extLst>
                    <a:ext uri="{FF2B5EF4-FFF2-40B4-BE49-F238E27FC236}">
                      <a16:creationId xmlns:a16="http://schemas.microsoft.com/office/drawing/2014/main" id="{038D4632-6929-80E8-F896-D58BCA901430}"/>
                    </a:ext>
                  </a:extLst>
                </p:cNvPr>
                <p:cNvSpPr/>
                <p:nvPr/>
              </p:nvSpPr>
              <p:spPr>
                <a:xfrm rot="16200000">
                  <a:off x="7407868" y="290793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4" name="TextBox 53">
                  <a:extLst>
                    <a:ext uri="{FF2B5EF4-FFF2-40B4-BE49-F238E27FC236}">
                      <a16:creationId xmlns:a16="http://schemas.microsoft.com/office/drawing/2014/main" id="{C5460444-8CB9-3EA7-3CD4-C266E2A1C914}"/>
                    </a:ext>
                  </a:extLst>
                </p:cNvPr>
                <p:cNvSpPr txBox="1"/>
                <p:nvPr/>
              </p:nvSpPr>
              <p:spPr>
                <a:xfrm>
                  <a:off x="6719050" y="2211957"/>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5" name="TextBox 54">
                  <a:extLst>
                    <a:ext uri="{FF2B5EF4-FFF2-40B4-BE49-F238E27FC236}">
                      <a16:creationId xmlns:a16="http://schemas.microsoft.com/office/drawing/2014/main" id="{E7943B1F-2763-9C5B-90D2-7A199AC60FC6}"/>
                    </a:ext>
                  </a:extLst>
                </p:cNvPr>
                <p:cNvSpPr txBox="1"/>
                <p:nvPr/>
              </p:nvSpPr>
              <p:spPr>
                <a:xfrm>
                  <a:off x="6821027" y="2468117"/>
                  <a:ext cx="2438652"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robust accuracy</a:t>
                  </a:r>
                </a:p>
              </p:txBody>
            </p:sp>
          </p:grpSp>
          <p:grpSp>
            <p:nvGrpSpPr>
              <p:cNvPr id="56" name="Group 55">
                <a:extLst>
                  <a:ext uri="{FF2B5EF4-FFF2-40B4-BE49-F238E27FC236}">
                    <a16:creationId xmlns:a16="http://schemas.microsoft.com/office/drawing/2014/main" id="{1F01BFD3-A40D-49C8-4209-BD9FAFDB96E0}"/>
                  </a:ext>
                </a:extLst>
              </p:cNvPr>
              <p:cNvGrpSpPr/>
              <p:nvPr/>
            </p:nvGrpSpPr>
            <p:grpSpPr>
              <a:xfrm>
                <a:off x="2913241" y="5004529"/>
                <a:ext cx="1324402" cy="801528"/>
                <a:chOff x="5377930" y="4393683"/>
                <a:chExt cx="2671460" cy="1616767"/>
              </a:xfrm>
            </p:grpSpPr>
            <p:sp>
              <p:nvSpPr>
                <p:cNvPr id="57" name="Right Arrow 56">
                  <a:extLst>
                    <a:ext uri="{FF2B5EF4-FFF2-40B4-BE49-F238E27FC236}">
                      <a16:creationId xmlns:a16="http://schemas.microsoft.com/office/drawing/2014/main" id="{0F493E3E-C9CA-3CFD-1F58-489CCF3E32F1}"/>
                    </a:ext>
                  </a:extLst>
                </p:cNvPr>
                <p:cNvSpPr/>
                <p:nvPr/>
              </p:nvSpPr>
              <p:spPr>
                <a:xfrm rot="5400000">
                  <a:off x="6066748" y="441951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8" name="TextBox 57">
                  <a:extLst>
                    <a:ext uri="{FF2B5EF4-FFF2-40B4-BE49-F238E27FC236}">
                      <a16:creationId xmlns:a16="http://schemas.microsoft.com/office/drawing/2014/main" id="{31F3F4C8-57A6-3DDF-708E-B2A28F5A7367}"/>
                    </a:ext>
                  </a:extLst>
                </p:cNvPr>
                <p:cNvSpPr txBox="1"/>
                <p:nvPr/>
              </p:nvSpPr>
              <p:spPr>
                <a:xfrm>
                  <a:off x="5377930" y="5319714"/>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9" name="TextBox 58">
                  <a:extLst>
                    <a:ext uri="{FF2B5EF4-FFF2-40B4-BE49-F238E27FC236}">
                      <a16:creationId xmlns:a16="http://schemas.microsoft.com/office/drawing/2014/main" id="{121EB5E6-CA13-7121-99A9-74813EA19B60}"/>
                    </a:ext>
                  </a:extLst>
                </p:cNvPr>
                <p:cNvSpPr txBox="1"/>
                <p:nvPr/>
              </p:nvSpPr>
              <p:spPr>
                <a:xfrm>
                  <a:off x="5479832" y="5575877"/>
                  <a:ext cx="2267280" cy="434573"/>
                </a:xfrm>
                <a:prstGeom prst="rect">
                  <a:avLst/>
                </a:prstGeom>
                <a:noFill/>
              </p:spPr>
              <p:txBody>
                <a:bodyPr wrap="none" rtlCol="0">
                  <a:spAutoFit/>
                </a:bodyPr>
                <a:lstStyle/>
                <a:p>
                  <a:pPr algn="ctr"/>
                  <a:r>
                    <a:rPr lang="en-US" sz="800" b="1">
                      <a:solidFill>
                        <a:srgbClr val="C00000"/>
                      </a:solidFill>
                    </a:rPr>
                    <a:t>bad</a:t>
                  </a:r>
                  <a:r>
                    <a:rPr lang="en-US" sz="800">
                      <a:solidFill>
                        <a:srgbClr val="5F2A0F"/>
                      </a:solidFill>
                    </a:rPr>
                    <a:t> robust accuracy</a:t>
                  </a:r>
                </a:p>
              </p:txBody>
            </p:sp>
          </p:grpSp>
          <p:grpSp>
            <p:nvGrpSpPr>
              <p:cNvPr id="60" name="Group 59">
                <a:extLst>
                  <a:ext uri="{FF2B5EF4-FFF2-40B4-BE49-F238E27FC236}">
                    <a16:creationId xmlns:a16="http://schemas.microsoft.com/office/drawing/2014/main" id="{6E89D4D0-5FA4-25FD-B28A-0F430242AFB3}"/>
                  </a:ext>
                </a:extLst>
              </p:cNvPr>
              <p:cNvGrpSpPr/>
              <p:nvPr/>
            </p:nvGrpSpPr>
            <p:grpSpPr>
              <a:xfrm>
                <a:off x="1612344" y="3658301"/>
                <a:ext cx="913471" cy="903451"/>
                <a:chOff x="6710514" y="3658301"/>
                <a:chExt cx="913471" cy="903451"/>
              </a:xfrm>
            </p:grpSpPr>
            <p:pic>
              <p:nvPicPr>
                <p:cNvPr id="61" name="Picture 60">
                  <a:extLst>
                    <a:ext uri="{FF2B5EF4-FFF2-40B4-BE49-F238E27FC236}">
                      <a16:creationId xmlns:a16="http://schemas.microsoft.com/office/drawing/2014/main" id="{5456155E-E65D-B83D-6494-95AAF1BF2219}"/>
                    </a:ext>
                  </a:extLst>
                </p:cNvPr>
                <p:cNvPicPr>
                  <a:picLocks noChangeAspect="1"/>
                </p:cNvPicPr>
                <p:nvPr/>
              </p:nvPicPr>
              <p:blipFill>
                <a:blip r:embed="rId3"/>
                <a:stretch>
                  <a:fillRect/>
                </a:stretch>
              </p:blipFill>
              <p:spPr>
                <a:xfrm>
                  <a:off x="6815307" y="3850709"/>
                  <a:ext cx="711043" cy="711043"/>
                </a:xfrm>
                <a:prstGeom prst="rect">
                  <a:avLst/>
                </a:prstGeom>
              </p:spPr>
            </p:pic>
            <p:sp>
              <p:nvSpPr>
                <p:cNvPr id="62" name="Rectangle 61">
                  <a:extLst>
                    <a:ext uri="{FF2B5EF4-FFF2-40B4-BE49-F238E27FC236}">
                      <a16:creationId xmlns:a16="http://schemas.microsoft.com/office/drawing/2014/main" id="{FD7F2D15-E116-2554-6282-6AF69FCCDDC7}"/>
                    </a:ext>
                  </a:extLst>
                </p:cNvPr>
                <p:cNvSpPr/>
                <p:nvPr/>
              </p:nvSpPr>
              <p:spPr>
                <a:xfrm>
                  <a:off x="7170828" y="4422909"/>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sp>
              <p:nvSpPr>
                <p:cNvPr id="63" name="TextBox 62">
                  <a:extLst>
                    <a:ext uri="{FF2B5EF4-FFF2-40B4-BE49-F238E27FC236}">
                      <a16:creationId xmlns:a16="http://schemas.microsoft.com/office/drawing/2014/main" id="{6398F42B-E413-1F01-1826-770782D86FCC}"/>
                    </a:ext>
                  </a:extLst>
                </p:cNvPr>
                <p:cNvSpPr txBox="1"/>
                <p:nvPr/>
              </p:nvSpPr>
              <p:spPr>
                <a:xfrm>
                  <a:off x="6710514" y="3658301"/>
                  <a:ext cx="913471" cy="215444"/>
                </a:xfrm>
                <a:prstGeom prst="rect">
                  <a:avLst/>
                </a:prstGeom>
                <a:noFill/>
              </p:spPr>
              <p:txBody>
                <a:bodyPr wrap="square" rtlCol="0">
                  <a:spAutoFit/>
                </a:bodyPr>
                <a:lstStyle/>
                <a:p>
                  <a:pPr algn="ctr"/>
                  <a:r>
                    <a:rPr lang="en-US" sz="800">
                      <a:solidFill>
                        <a:srgbClr val="5F2A0F"/>
                      </a:solidFill>
                    </a:rPr>
                    <a:t>Robust dataset</a:t>
                  </a:r>
                </a:p>
              </p:txBody>
            </p:sp>
          </p:grpSp>
          <p:grpSp>
            <p:nvGrpSpPr>
              <p:cNvPr id="384" name="Group 383">
                <a:extLst>
                  <a:ext uri="{FF2B5EF4-FFF2-40B4-BE49-F238E27FC236}">
                    <a16:creationId xmlns:a16="http://schemas.microsoft.com/office/drawing/2014/main" id="{16D8AD20-9985-1E1D-4AC8-08C8D32397B5}"/>
                  </a:ext>
                </a:extLst>
              </p:cNvPr>
              <p:cNvGrpSpPr/>
              <p:nvPr/>
            </p:nvGrpSpPr>
            <p:grpSpPr>
              <a:xfrm>
                <a:off x="1577930" y="5363291"/>
                <a:ext cx="1055349" cy="918729"/>
                <a:chOff x="4025587" y="4477265"/>
                <a:chExt cx="2128751" cy="1853175"/>
              </a:xfrm>
            </p:grpSpPr>
            <p:grpSp>
              <p:nvGrpSpPr>
                <p:cNvPr id="385" name="Group 384">
                  <a:extLst>
                    <a:ext uri="{FF2B5EF4-FFF2-40B4-BE49-F238E27FC236}">
                      <a16:creationId xmlns:a16="http://schemas.microsoft.com/office/drawing/2014/main" id="{B298B810-890C-FCFB-81AB-8AEB3FE08862}"/>
                    </a:ext>
                  </a:extLst>
                </p:cNvPr>
                <p:cNvGrpSpPr/>
                <p:nvPr/>
              </p:nvGrpSpPr>
              <p:grpSpPr>
                <a:xfrm>
                  <a:off x="4306381" y="4477265"/>
                  <a:ext cx="1434249" cy="1434249"/>
                  <a:chOff x="2965261" y="5117345"/>
                  <a:chExt cx="1434249" cy="1434249"/>
                </a:xfrm>
              </p:grpSpPr>
              <p:pic>
                <p:nvPicPr>
                  <p:cNvPr id="387" name="Picture 386">
                    <a:extLst>
                      <a:ext uri="{FF2B5EF4-FFF2-40B4-BE49-F238E27FC236}">
                        <a16:creationId xmlns:a16="http://schemas.microsoft.com/office/drawing/2014/main" id="{2CF9EBEC-2889-A27C-E406-1212B9D6F7B9}"/>
                      </a:ext>
                    </a:extLst>
                  </p:cNvPr>
                  <p:cNvPicPr>
                    <a:picLocks noChangeAspect="1"/>
                  </p:cNvPicPr>
                  <p:nvPr/>
                </p:nvPicPr>
                <p:blipFill>
                  <a:blip r:embed="rId4"/>
                  <a:stretch>
                    <a:fillRect/>
                  </a:stretch>
                </p:blipFill>
                <p:spPr>
                  <a:xfrm>
                    <a:off x="2965261" y="5117345"/>
                    <a:ext cx="1434249" cy="1434249"/>
                  </a:xfrm>
                  <a:prstGeom prst="rect">
                    <a:avLst/>
                  </a:prstGeom>
                </p:spPr>
              </p:pic>
              <p:sp>
                <p:nvSpPr>
                  <p:cNvPr id="388" name="Rectangle 387">
                    <a:extLst>
                      <a:ext uri="{FF2B5EF4-FFF2-40B4-BE49-F238E27FC236}">
                        <a16:creationId xmlns:a16="http://schemas.microsoft.com/office/drawing/2014/main" id="{DF400E44-F9B3-15C8-1B9A-55BA909F3A5A}"/>
                      </a:ext>
                    </a:extLst>
                  </p:cNvPr>
                  <p:cNvSpPr/>
                  <p:nvPr/>
                </p:nvSpPr>
                <p:spPr>
                  <a:xfrm>
                    <a:off x="3682385" y="6271534"/>
                    <a:ext cx="709015" cy="280060"/>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grpSp>
            <p:sp>
              <p:nvSpPr>
                <p:cNvPr id="386" name="TextBox 385">
                  <a:extLst>
                    <a:ext uri="{FF2B5EF4-FFF2-40B4-BE49-F238E27FC236}">
                      <a16:creationId xmlns:a16="http://schemas.microsoft.com/office/drawing/2014/main" id="{8CF2AB24-9A81-22B7-0BDA-1F03F293E183}"/>
                    </a:ext>
                  </a:extLst>
                </p:cNvPr>
                <p:cNvSpPr txBox="1"/>
                <p:nvPr/>
              </p:nvSpPr>
              <p:spPr>
                <a:xfrm>
                  <a:off x="4025587" y="5895866"/>
                  <a:ext cx="2128751" cy="434574"/>
                </a:xfrm>
                <a:prstGeom prst="rect">
                  <a:avLst/>
                </a:prstGeom>
                <a:noFill/>
              </p:spPr>
              <p:txBody>
                <a:bodyPr wrap="square" rtlCol="0">
                  <a:spAutoFit/>
                </a:bodyPr>
                <a:lstStyle/>
                <a:p>
                  <a:pPr algn="ctr"/>
                  <a:r>
                    <a:rPr lang="en-US" sz="800">
                      <a:solidFill>
                        <a:srgbClr val="5F2A0F"/>
                      </a:solidFill>
                    </a:rPr>
                    <a:t>Non-robust dataset</a:t>
                  </a:r>
                </a:p>
              </p:txBody>
            </p:sp>
          </p:grpSp>
          <p:grpSp>
            <p:nvGrpSpPr>
              <p:cNvPr id="389" name="Group 388">
                <a:extLst>
                  <a:ext uri="{FF2B5EF4-FFF2-40B4-BE49-F238E27FC236}">
                    <a16:creationId xmlns:a16="http://schemas.microsoft.com/office/drawing/2014/main" id="{A16C27F0-A428-BBE4-C118-C08FF08BDC47}"/>
                  </a:ext>
                </a:extLst>
              </p:cNvPr>
              <p:cNvGrpSpPr/>
              <p:nvPr/>
            </p:nvGrpSpPr>
            <p:grpSpPr>
              <a:xfrm>
                <a:off x="423913" y="4639154"/>
                <a:ext cx="955242" cy="916655"/>
                <a:chOff x="5522083" y="4639154"/>
                <a:chExt cx="955242" cy="916655"/>
              </a:xfrm>
            </p:grpSpPr>
            <p:pic>
              <p:nvPicPr>
                <p:cNvPr id="390" name="Picture 389">
                  <a:extLst>
                    <a:ext uri="{FF2B5EF4-FFF2-40B4-BE49-F238E27FC236}">
                      <a16:creationId xmlns:a16="http://schemas.microsoft.com/office/drawing/2014/main" id="{8C6482A7-44F5-5BE1-DCC0-55738013E41A}"/>
                    </a:ext>
                  </a:extLst>
                </p:cNvPr>
                <p:cNvPicPr>
                  <a:picLocks noChangeAspect="1"/>
                </p:cNvPicPr>
                <p:nvPr/>
              </p:nvPicPr>
              <p:blipFill>
                <a:blip r:embed="rId5"/>
                <a:stretch>
                  <a:fillRect/>
                </a:stretch>
              </p:blipFill>
              <p:spPr>
                <a:xfrm>
                  <a:off x="5647093" y="4639154"/>
                  <a:ext cx="713696" cy="711044"/>
                </a:xfrm>
                <a:prstGeom prst="rect">
                  <a:avLst/>
                </a:prstGeom>
              </p:spPr>
            </p:pic>
            <p:sp>
              <p:nvSpPr>
                <p:cNvPr id="391" name="Rectangle 390">
                  <a:extLst>
                    <a:ext uri="{FF2B5EF4-FFF2-40B4-BE49-F238E27FC236}">
                      <a16:creationId xmlns:a16="http://schemas.microsoft.com/office/drawing/2014/main" id="{2425B9FB-07CD-7B0B-05C1-86A4EEDB4745}"/>
                    </a:ext>
                  </a:extLst>
                </p:cNvPr>
                <p:cNvSpPr/>
                <p:nvPr/>
              </p:nvSpPr>
              <p:spPr>
                <a:xfrm>
                  <a:off x="6002793" y="5211354"/>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endParaRPr lang="en-US" sz="600">
                    <a:solidFill>
                      <a:srgbClr val="5F2A0F"/>
                    </a:solidFill>
                  </a:endParaRPr>
                </a:p>
              </p:txBody>
            </p:sp>
            <p:sp>
              <p:nvSpPr>
                <p:cNvPr id="392" name="TextBox 391">
                  <a:extLst>
                    <a:ext uri="{FF2B5EF4-FFF2-40B4-BE49-F238E27FC236}">
                      <a16:creationId xmlns:a16="http://schemas.microsoft.com/office/drawing/2014/main" id="{A5C9BA4C-2923-D84E-9192-200268CAC4F9}"/>
                    </a:ext>
                  </a:extLst>
                </p:cNvPr>
                <p:cNvSpPr txBox="1"/>
                <p:nvPr/>
              </p:nvSpPr>
              <p:spPr>
                <a:xfrm>
                  <a:off x="5522083" y="5340365"/>
                  <a:ext cx="955242" cy="215444"/>
                </a:xfrm>
                <a:prstGeom prst="rect">
                  <a:avLst/>
                </a:prstGeom>
                <a:noFill/>
              </p:spPr>
              <p:txBody>
                <a:bodyPr wrap="square" rtlCol="0">
                  <a:spAutoFit/>
                </a:bodyPr>
                <a:lstStyle/>
                <a:p>
                  <a:pPr algn="ctr"/>
                  <a:r>
                    <a:rPr lang="en-US" sz="800">
                      <a:solidFill>
                        <a:srgbClr val="5F2A0F"/>
                      </a:solidFill>
                    </a:rPr>
                    <a:t>Training dataset</a:t>
                  </a:r>
                </a:p>
              </p:txBody>
            </p:sp>
          </p:grpSp>
          <p:sp>
            <p:nvSpPr>
              <p:cNvPr id="393" name="Rectangle 392">
                <a:extLst>
                  <a:ext uri="{FF2B5EF4-FFF2-40B4-BE49-F238E27FC236}">
                    <a16:creationId xmlns:a16="http://schemas.microsoft.com/office/drawing/2014/main" id="{750A6640-D637-30CE-0E12-B9A0D14B40AC}"/>
                  </a:ext>
                </a:extLst>
              </p:cNvPr>
              <p:cNvSpPr/>
              <p:nvPr/>
            </p:nvSpPr>
            <p:spPr>
              <a:xfrm>
                <a:off x="3105760" y="4850500"/>
                <a:ext cx="729992" cy="288347"/>
              </a:xfrm>
              <a:prstGeom prst="rect">
                <a:avLst/>
              </a:prstGeom>
              <a:solidFill>
                <a:srgbClr val="FAD783"/>
              </a:solid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Unmodified</a:t>
                </a:r>
              </a:p>
              <a:p>
                <a:pPr algn="ctr"/>
                <a:r>
                  <a:rPr lang="en-US" sz="800">
                    <a:solidFill>
                      <a:srgbClr val="5F2A0F"/>
                    </a:solidFill>
                  </a:rPr>
                  <a:t>Test set</a:t>
                </a:r>
                <a:endParaRPr lang="en-US" sz="1000">
                  <a:solidFill>
                    <a:srgbClr val="5F2A0F"/>
                  </a:solidFill>
                </a:endParaRPr>
              </a:p>
            </p:txBody>
          </p:sp>
          <p:sp>
            <p:nvSpPr>
              <p:cNvPr id="394" name="Right Arrow 393">
                <a:extLst>
                  <a:ext uri="{FF2B5EF4-FFF2-40B4-BE49-F238E27FC236}">
                    <a16:creationId xmlns:a16="http://schemas.microsoft.com/office/drawing/2014/main" id="{F99326CD-78C4-A93C-F5CA-87B368CF1AA3}"/>
                  </a:ext>
                </a:extLst>
              </p:cNvPr>
              <p:cNvSpPr/>
              <p:nvPr/>
            </p:nvSpPr>
            <p:spPr>
              <a:xfrm>
                <a:off x="2534960" y="5616202"/>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grpSp>
      <p:grpSp>
        <p:nvGrpSpPr>
          <p:cNvPr id="426" name="Group 425">
            <a:extLst>
              <a:ext uri="{FF2B5EF4-FFF2-40B4-BE49-F238E27FC236}">
                <a16:creationId xmlns:a16="http://schemas.microsoft.com/office/drawing/2014/main" id="{A9C45681-59AC-5853-F18B-2B175762C8FE}"/>
              </a:ext>
            </a:extLst>
          </p:cNvPr>
          <p:cNvGrpSpPr/>
          <p:nvPr/>
        </p:nvGrpSpPr>
        <p:grpSpPr>
          <a:xfrm>
            <a:off x="3879985" y="4619557"/>
            <a:ext cx="4710542" cy="2171819"/>
            <a:chOff x="4453786" y="4493804"/>
            <a:chExt cx="4710542" cy="2171819"/>
          </a:xfrm>
        </p:grpSpPr>
        <p:sp>
          <p:nvSpPr>
            <p:cNvPr id="5" name="Google Shape;470;g22b5a1f32dd_1_1326">
              <a:extLst>
                <a:ext uri="{FF2B5EF4-FFF2-40B4-BE49-F238E27FC236}">
                  <a16:creationId xmlns:a16="http://schemas.microsoft.com/office/drawing/2014/main" id="{6BCD193E-8C4B-5D28-0A11-690DFDF3B7C0}"/>
                </a:ext>
              </a:extLst>
            </p:cNvPr>
            <p:cNvSpPr txBox="1"/>
            <p:nvPr/>
          </p:nvSpPr>
          <p:spPr>
            <a:xfrm>
              <a:off x="4453786" y="5865444"/>
              <a:ext cx="4681348" cy="800179"/>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Constructed a dataset that appears mislabeled to humans (via adversarial examples) but results in good accuracy on the original test set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420" name="Group 419">
              <a:extLst>
                <a:ext uri="{FF2B5EF4-FFF2-40B4-BE49-F238E27FC236}">
                  <a16:creationId xmlns:a16="http://schemas.microsoft.com/office/drawing/2014/main" id="{E318778A-E6EF-DDD6-AEB9-6ECCA9088AD4}"/>
                </a:ext>
              </a:extLst>
            </p:cNvPr>
            <p:cNvGrpSpPr/>
            <p:nvPr/>
          </p:nvGrpSpPr>
          <p:grpSpPr>
            <a:xfrm>
              <a:off x="4453786" y="4493804"/>
              <a:ext cx="4710542" cy="1282634"/>
              <a:chOff x="4074312" y="3988448"/>
              <a:chExt cx="4710542" cy="1282634"/>
            </a:xfrm>
          </p:grpSpPr>
          <p:grpSp>
            <p:nvGrpSpPr>
              <p:cNvPr id="419" name="Group 418">
                <a:extLst>
                  <a:ext uri="{FF2B5EF4-FFF2-40B4-BE49-F238E27FC236}">
                    <a16:creationId xmlns:a16="http://schemas.microsoft.com/office/drawing/2014/main" id="{11D34B19-8FD3-E811-61B2-F298623EF087}"/>
                  </a:ext>
                </a:extLst>
              </p:cNvPr>
              <p:cNvGrpSpPr/>
              <p:nvPr/>
            </p:nvGrpSpPr>
            <p:grpSpPr>
              <a:xfrm>
                <a:off x="4074312" y="3988448"/>
                <a:ext cx="1444212" cy="1263048"/>
                <a:chOff x="4074312" y="3988448"/>
                <a:chExt cx="1444212" cy="1263048"/>
              </a:xfrm>
            </p:grpSpPr>
            <p:pic>
              <p:nvPicPr>
                <p:cNvPr id="397" name="Picture 396">
                  <a:extLst>
                    <a:ext uri="{FF2B5EF4-FFF2-40B4-BE49-F238E27FC236}">
                      <a16:creationId xmlns:a16="http://schemas.microsoft.com/office/drawing/2014/main" id="{37BE0CB9-B0C1-3C0F-C1A9-9B76C238185C}"/>
                    </a:ext>
                  </a:extLst>
                </p:cNvPr>
                <p:cNvPicPr>
                  <a:picLocks noChangeAspect="1"/>
                </p:cNvPicPr>
                <p:nvPr/>
              </p:nvPicPr>
              <p:blipFill>
                <a:blip r:embed="rId6"/>
                <a:stretch>
                  <a:fillRect/>
                </a:stretch>
              </p:blipFill>
              <p:spPr>
                <a:xfrm>
                  <a:off x="4439946" y="4178053"/>
                  <a:ext cx="761182" cy="761182"/>
                </a:xfrm>
                <a:prstGeom prst="rect">
                  <a:avLst/>
                </a:prstGeom>
              </p:spPr>
            </p:pic>
            <p:sp>
              <p:nvSpPr>
                <p:cNvPr id="398" name="Rectangle 397">
                  <a:extLst>
                    <a:ext uri="{FF2B5EF4-FFF2-40B4-BE49-F238E27FC236}">
                      <a16:creationId xmlns:a16="http://schemas.microsoft.com/office/drawing/2014/main" id="{182BAB22-CEB8-6D77-FB52-3EB1CAC664C7}"/>
                    </a:ext>
                  </a:extLst>
                </p:cNvPr>
                <p:cNvSpPr/>
                <p:nvPr/>
              </p:nvSpPr>
              <p:spPr>
                <a:xfrm>
                  <a:off x="4784505" y="4784642"/>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dog</a:t>
                  </a:r>
                  <a:endParaRPr lang="en-US" sz="1000">
                    <a:solidFill>
                      <a:srgbClr val="5F2A0F"/>
                    </a:solidFill>
                  </a:endParaRPr>
                </a:p>
              </p:txBody>
            </p:sp>
            <p:sp>
              <p:nvSpPr>
                <p:cNvPr id="399" name="TextBox 398">
                  <a:extLst>
                    <a:ext uri="{FF2B5EF4-FFF2-40B4-BE49-F238E27FC236}">
                      <a16:creationId xmlns:a16="http://schemas.microsoft.com/office/drawing/2014/main" id="{5976315B-CAA6-7DEC-1B58-413591F00C20}"/>
                    </a:ext>
                  </a:extLst>
                </p:cNvPr>
                <p:cNvSpPr txBox="1"/>
                <p:nvPr/>
              </p:nvSpPr>
              <p:spPr>
                <a:xfrm>
                  <a:off x="4360652" y="3988448"/>
                  <a:ext cx="916191" cy="215444"/>
                </a:xfrm>
                <a:prstGeom prst="rect">
                  <a:avLst/>
                </a:prstGeom>
                <a:noFill/>
              </p:spPr>
              <p:txBody>
                <a:bodyPr wrap="square" rtlCol="0">
                  <a:spAutoFit/>
                </a:bodyPr>
                <a:lstStyle/>
                <a:p>
                  <a:pPr algn="r"/>
                  <a:r>
                    <a:rPr lang="en-US" sz="800">
                      <a:solidFill>
                        <a:srgbClr val="5F2A0F"/>
                      </a:solidFill>
                    </a:rPr>
                    <a:t>Training image</a:t>
                  </a:r>
                </a:p>
              </p:txBody>
            </p:sp>
            <p:sp>
              <p:nvSpPr>
                <p:cNvPr id="400" name="TextBox 399">
                  <a:extLst>
                    <a:ext uri="{FF2B5EF4-FFF2-40B4-BE49-F238E27FC236}">
                      <a16:creationId xmlns:a16="http://schemas.microsoft.com/office/drawing/2014/main" id="{8316AB81-2F9E-0A00-B4F9-290FFAC0CD63}"/>
                    </a:ext>
                  </a:extLst>
                </p:cNvPr>
                <p:cNvSpPr txBox="1"/>
                <p:nvPr/>
              </p:nvSpPr>
              <p:spPr>
                <a:xfrm>
                  <a:off x="4166854" y="4916021"/>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1" name="TextBox 400">
                  <a:extLst>
                    <a:ext uri="{FF2B5EF4-FFF2-40B4-BE49-F238E27FC236}">
                      <a16:creationId xmlns:a16="http://schemas.microsoft.com/office/drawing/2014/main" id="{12019784-E69A-15E8-5D91-349D93A0413E}"/>
                    </a:ext>
                  </a:extLst>
                </p:cNvPr>
                <p:cNvSpPr txBox="1"/>
                <p:nvPr/>
              </p:nvSpPr>
              <p:spPr>
                <a:xfrm>
                  <a:off x="4074312" y="5055638"/>
                  <a:ext cx="1444212" cy="195858"/>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00B050"/>
                      </a:solidFill>
                    </a:rPr>
                    <a:t>dog</a:t>
                  </a:r>
                </a:p>
              </p:txBody>
            </p:sp>
          </p:grpSp>
          <p:grpSp>
            <p:nvGrpSpPr>
              <p:cNvPr id="402" name="Group 401">
                <a:extLst>
                  <a:ext uri="{FF2B5EF4-FFF2-40B4-BE49-F238E27FC236}">
                    <a16:creationId xmlns:a16="http://schemas.microsoft.com/office/drawing/2014/main" id="{35313A06-BF0D-6E5E-10A7-42CF528D635C}"/>
                  </a:ext>
                </a:extLst>
              </p:cNvPr>
              <p:cNvGrpSpPr/>
              <p:nvPr/>
            </p:nvGrpSpPr>
            <p:grpSpPr>
              <a:xfrm>
                <a:off x="5975936" y="3988448"/>
                <a:ext cx="1381914" cy="1282634"/>
                <a:chOff x="5114370" y="1104046"/>
                <a:chExt cx="1381914" cy="1282634"/>
              </a:xfrm>
            </p:grpSpPr>
            <p:grpSp>
              <p:nvGrpSpPr>
                <p:cNvPr id="403" name="Group 402">
                  <a:extLst>
                    <a:ext uri="{FF2B5EF4-FFF2-40B4-BE49-F238E27FC236}">
                      <a16:creationId xmlns:a16="http://schemas.microsoft.com/office/drawing/2014/main" id="{2FFC11C7-C839-F529-AC1F-B6646083D56A}"/>
                    </a:ext>
                  </a:extLst>
                </p:cNvPr>
                <p:cNvGrpSpPr/>
                <p:nvPr/>
              </p:nvGrpSpPr>
              <p:grpSpPr>
                <a:xfrm>
                  <a:off x="5456436" y="1293651"/>
                  <a:ext cx="764463" cy="761182"/>
                  <a:chOff x="6414631" y="1752842"/>
                  <a:chExt cx="1434862" cy="1428704"/>
                </a:xfrm>
              </p:grpSpPr>
              <p:pic>
                <p:nvPicPr>
                  <p:cNvPr id="407" name="Picture 406">
                    <a:extLst>
                      <a:ext uri="{FF2B5EF4-FFF2-40B4-BE49-F238E27FC236}">
                        <a16:creationId xmlns:a16="http://schemas.microsoft.com/office/drawing/2014/main" id="{A89904AC-1E35-8C27-71B0-D9EC0CC22A8B}"/>
                      </a:ext>
                    </a:extLst>
                  </p:cNvPr>
                  <p:cNvPicPr>
                    <a:picLocks noChangeAspect="1"/>
                  </p:cNvPicPr>
                  <p:nvPr/>
                </p:nvPicPr>
                <p:blipFill>
                  <a:blip r:embed="rId7"/>
                  <a:stretch>
                    <a:fillRect/>
                  </a:stretch>
                </p:blipFill>
                <p:spPr>
                  <a:xfrm>
                    <a:off x="6414631" y="1752842"/>
                    <a:ext cx="1434862" cy="1428704"/>
                  </a:xfrm>
                  <a:prstGeom prst="rect">
                    <a:avLst/>
                  </a:prstGeom>
                </p:spPr>
              </p:pic>
              <p:sp>
                <p:nvSpPr>
                  <p:cNvPr id="408" name="Rectangle 407">
                    <a:extLst>
                      <a:ext uri="{FF2B5EF4-FFF2-40B4-BE49-F238E27FC236}">
                        <a16:creationId xmlns:a16="http://schemas.microsoft.com/office/drawing/2014/main" id="{856474B6-62A4-F759-1A27-86DE2EF46432}"/>
                      </a:ext>
                    </a:extLst>
                  </p:cNvPr>
                  <p:cNvSpPr/>
                  <p:nvPr/>
                </p:nvSpPr>
                <p:spPr>
                  <a:xfrm>
                    <a:off x="7069484" y="2891382"/>
                    <a:ext cx="771593" cy="28006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sp>
              <p:nvSpPr>
                <p:cNvPr id="404" name="TextBox 403">
                  <a:extLst>
                    <a:ext uri="{FF2B5EF4-FFF2-40B4-BE49-F238E27FC236}">
                      <a16:creationId xmlns:a16="http://schemas.microsoft.com/office/drawing/2014/main" id="{B48E5C4D-B66C-C9BB-1A61-2CDC96EB3589}"/>
                    </a:ext>
                  </a:extLst>
                </p:cNvPr>
                <p:cNvSpPr txBox="1"/>
                <p:nvPr/>
              </p:nvSpPr>
              <p:spPr>
                <a:xfrm>
                  <a:off x="5406330" y="1104046"/>
                  <a:ext cx="848966" cy="215444"/>
                </a:xfrm>
                <a:prstGeom prst="rect">
                  <a:avLst/>
                </a:prstGeom>
                <a:noFill/>
              </p:spPr>
              <p:txBody>
                <a:bodyPr wrap="square" rtlCol="0">
                  <a:spAutoFit/>
                </a:bodyPr>
                <a:lstStyle/>
                <a:p>
                  <a:pPr algn="r"/>
                  <a:r>
                    <a:rPr lang="en-US" sz="800">
                      <a:solidFill>
                        <a:srgbClr val="5F2A0F"/>
                      </a:solidFill>
                    </a:rPr>
                    <a:t>Relabel as </a:t>
                  </a:r>
                  <a:r>
                    <a:rPr lang="en-US" sz="800" b="1">
                      <a:solidFill>
                        <a:srgbClr val="C00000"/>
                      </a:solidFill>
                    </a:rPr>
                    <a:t>cat</a:t>
                  </a:r>
                </a:p>
              </p:txBody>
            </p:sp>
            <p:sp>
              <p:nvSpPr>
                <p:cNvPr id="405" name="TextBox 404">
                  <a:extLst>
                    <a:ext uri="{FF2B5EF4-FFF2-40B4-BE49-F238E27FC236}">
                      <a16:creationId xmlns:a16="http://schemas.microsoft.com/office/drawing/2014/main" id="{610DDF6F-19F8-606E-5C89-56EF67980F78}"/>
                    </a:ext>
                  </a:extLst>
                </p:cNvPr>
                <p:cNvSpPr txBox="1"/>
                <p:nvPr/>
              </p:nvSpPr>
              <p:spPr>
                <a:xfrm>
                  <a:off x="5206912" y="2031619"/>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6" name="TextBox 405">
                  <a:extLst>
                    <a:ext uri="{FF2B5EF4-FFF2-40B4-BE49-F238E27FC236}">
                      <a16:creationId xmlns:a16="http://schemas.microsoft.com/office/drawing/2014/main" id="{5AF6782B-4273-8973-FB08-34D56FECB8F7}"/>
                    </a:ext>
                  </a:extLst>
                </p:cNvPr>
                <p:cNvSpPr txBox="1"/>
                <p:nvPr/>
              </p:nvSpPr>
              <p:spPr>
                <a:xfrm>
                  <a:off x="5114370" y="2171236"/>
                  <a:ext cx="1381914" cy="215444"/>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C00000"/>
                      </a:solidFill>
                    </a:rPr>
                    <a:t>cat</a:t>
                  </a:r>
                </a:p>
              </p:txBody>
            </p:sp>
          </p:grpSp>
          <p:grpSp>
            <p:nvGrpSpPr>
              <p:cNvPr id="409" name="Group 408">
                <a:extLst>
                  <a:ext uri="{FF2B5EF4-FFF2-40B4-BE49-F238E27FC236}">
                    <a16:creationId xmlns:a16="http://schemas.microsoft.com/office/drawing/2014/main" id="{0C49C0B0-5247-5961-BE88-7608DCA38974}"/>
                  </a:ext>
                </a:extLst>
              </p:cNvPr>
              <p:cNvGrpSpPr/>
              <p:nvPr/>
            </p:nvGrpSpPr>
            <p:grpSpPr>
              <a:xfrm>
                <a:off x="5183124" y="4096063"/>
                <a:ext cx="1117721" cy="648134"/>
                <a:chOff x="2862401" y="1211661"/>
                <a:chExt cx="1117721" cy="648134"/>
              </a:xfrm>
            </p:grpSpPr>
            <mc:AlternateContent xmlns:mc="http://schemas.openxmlformats.org/markup-compatibility/2006" xmlns:a14="http://schemas.microsoft.com/office/drawing/2010/main">
              <mc:Choice Requires="a14">
                <p:sp>
                  <p:nvSpPr>
                    <p:cNvPr id="410" name="Right Arrow 409">
                      <a:extLst>
                        <a:ext uri="{FF2B5EF4-FFF2-40B4-BE49-F238E27FC236}">
                          <a16:creationId xmlns:a16="http://schemas.microsoft.com/office/drawing/2014/main" id="{1764327E-C23E-4186-5049-A36157346986}"/>
                        </a:ext>
                      </a:extLst>
                    </p:cNvPr>
                    <p:cNvSpPr/>
                    <p:nvPr/>
                  </p:nvSpPr>
                  <p:spPr>
                    <a:xfrm>
                      <a:off x="3018210" y="1537863"/>
                      <a:ext cx="743580"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800" b="0" i="1" smtClean="0">
                                    <a:solidFill>
                                      <a:srgbClr val="5F2A0F"/>
                                    </a:solidFill>
                                    <a:latin typeface="Cambria Math" panose="02040503050406030204" pitchFamily="18" charset="0"/>
                                  </a:rPr>
                                </m:ctrlPr>
                              </m:funcPr>
                              <m:fName>
                                <m:r>
                                  <m:rPr>
                                    <m:sty m:val="p"/>
                                  </m:rPr>
                                  <a:rPr lang="en-US" sz="800" b="0" i="0" smtClean="0">
                                    <a:solidFill>
                                      <a:srgbClr val="5F2A0F"/>
                                    </a:solidFill>
                                    <a:latin typeface="Cambria Math" panose="02040503050406030204" pitchFamily="18" charset="0"/>
                                  </a:rPr>
                                  <m:t>max</m:t>
                                </m:r>
                                <m:r>
                                  <a:rPr lang="en-US" sz="800" b="0" i="1" smtClean="0">
                                    <a:solidFill>
                                      <a:srgbClr val="5F2A0F"/>
                                    </a:solidFill>
                                    <a:latin typeface="Cambria Math" panose="02040503050406030204" pitchFamily="18" charset="0"/>
                                  </a:rPr>
                                  <m:t> </m:t>
                                </m:r>
                              </m:fName>
                              <m:e>
                                <m:r>
                                  <a:rPr lang="en-US" sz="800" b="0" i="1" smtClean="0">
                                    <a:solidFill>
                                      <a:srgbClr val="5F2A0F"/>
                                    </a:solidFill>
                                    <a:latin typeface="Cambria Math" panose="02040503050406030204" pitchFamily="18" charset="0"/>
                                  </a:rPr>
                                  <m:t>𝑃</m:t>
                                </m:r>
                                <m:r>
                                  <a:rPr lang="en-US" sz="800" b="0" i="1" smtClean="0">
                                    <a:solidFill>
                                      <a:srgbClr val="5F2A0F"/>
                                    </a:solidFill>
                                    <a:latin typeface="Cambria Math" panose="02040503050406030204" pitchFamily="18" charset="0"/>
                                  </a:rPr>
                                  <m:t>(</m:t>
                                </m:r>
                                <m:r>
                                  <a:rPr lang="en-US" sz="800" b="0" i="1" smtClean="0">
                                    <a:solidFill>
                                      <a:srgbClr val="5F2A0F"/>
                                    </a:solidFill>
                                    <a:latin typeface="Cambria Math" panose="02040503050406030204" pitchFamily="18" charset="0"/>
                                  </a:rPr>
                                  <m:t>𝑐𝑎𝑡</m:t>
                                </m:r>
                                <m:r>
                                  <a:rPr lang="en-US" sz="800" b="0" i="1" smtClean="0">
                                    <a:solidFill>
                                      <a:srgbClr val="5F2A0F"/>
                                    </a:solidFill>
                                    <a:latin typeface="Cambria Math" panose="02040503050406030204" pitchFamily="18" charset="0"/>
                                  </a:rPr>
                                  <m:t>)</m:t>
                                </m:r>
                              </m:e>
                            </m:func>
                          </m:oMath>
                        </m:oMathPara>
                      </a14:m>
                      <a:endParaRPr lang="en-US" sz="800">
                        <a:solidFill>
                          <a:srgbClr val="5F2A0F"/>
                        </a:solidFill>
                      </a:endParaRPr>
                    </a:p>
                  </p:txBody>
                </p:sp>
              </mc:Choice>
              <mc:Fallback xmlns="">
                <p:sp>
                  <p:nvSpPr>
                    <p:cNvPr id="410" name="Right Arrow 409">
                      <a:extLst>
                        <a:ext uri="{FF2B5EF4-FFF2-40B4-BE49-F238E27FC236}">
                          <a16:creationId xmlns:a16="http://schemas.microsoft.com/office/drawing/2014/main" id="{1764327E-C23E-4186-5049-A36157346986}"/>
                        </a:ext>
                      </a:extLst>
                    </p:cNvPr>
                    <p:cNvSpPr>
                      <a:spLocks noRot="1" noChangeAspect="1" noMove="1" noResize="1" noEditPoints="1" noAdjustHandles="1" noChangeArrowheads="1" noChangeShapeType="1" noTextEdit="1"/>
                    </p:cNvSpPr>
                    <p:nvPr/>
                  </p:nvSpPr>
                  <p:spPr>
                    <a:xfrm>
                      <a:off x="3018210" y="1537863"/>
                      <a:ext cx="743580" cy="321932"/>
                    </a:xfrm>
                    <a:prstGeom prst="rightArrow">
                      <a:avLst/>
                    </a:prstGeom>
                    <a:blipFill>
                      <a:blip r:embed="rId8"/>
                      <a:stretch>
                        <a:fillRect/>
                      </a:stretch>
                    </a:blipFill>
                    <a:ln w="9525">
                      <a:solidFill>
                        <a:srgbClr val="5F2A0F"/>
                      </a:solidFill>
                    </a:ln>
                  </p:spPr>
                  <p:txBody>
                    <a:bodyPr/>
                    <a:lstStyle/>
                    <a:p>
                      <a:r>
                        <a:rPr lang="en-US">
                          <a:noFill/>
                        </a:rPr>
                        <a:t> </a:t>
                      </a:r>
                    </a:p>
                  </p:txBody>
                </p:sp>
              </mc:Fallback>
            </mc:AlternateContent>
            <p:sp>
              <p:nvSpPr>
                <p:cNvPr id="411" name="TextBox 410">
                  <a:extLst>
                    <a:ext uri="{FF2B5EF4-FFF2-40B4-BE49-F238E27FC236}">
                      <a16:creationId xmlns:a16="http://schemas.microsoft.com/office/drawing/2014/main" id="{06CA259F-5148-B78B-CB27-B4C6305692A7}"/>
                    </a:ext>
                  </a:extLst>
                </p:cNvPr>
                <p:cNvSpPr txBox="1"/>
                <p:nvPr/>
              </p:nvSpPr>
              <p:spPr>
                <a:xfrm>
                  <a:off x="2862401" y="1211661"/>
                  <a:ext cx="1117721" cy="338554"/>
                </a:xfrm>
                <a:prstGeom prst="rect">
                  <a:avLst/>
                </a:prstGeom>
                <a:noFill/>
              </p:spPr>
              <p:txBody>
                <a:bodyPr wrap="square" rtlCol="0">
                  <a:spAutoFit/>
                </a:bodyPr>
                <a:lstStyle/>
                <a:p>
                  <a:pPr algn="ctr"/>
                  <a:r>
                    <a:rPr lang="en-US" sz="800" dirty="0">
                      <a:solidFill>
                        <a:srgbClr val="5F2A0F"/>
                      </a:solidFill>
                    </a:rPr>
                    <a:t>Adversarial example towards “cat”</a:t>
                  </a:r>
                </a:p>
              </p:txBody>
            </p:sp>
          </p:grpSp>
          <p:sp>
            <p:nvSpPr>
              <p:cNvPr id="412" name="Right Arrow 411">
                <a:extLst>
                  <a:ext uri="{FF2B5EF4-FFF2-40B4-BE49-F238E27FC236}">
                    <a16:creationId xmlns:a16="http://schemas.microsoft.com/office/drawing/2014/main" id="{81C3D24F-6C62-BBFC-293C-992F6B3816D3}"/>
                  </a:ext>
                </a:extLst>
              </p:cNvPr>
              <p:cNvSpPr/>
              <p:nvPr/>
            </p:nvSpPr>
            <p:spPr>
              <a:xfrm>
                <a:off x="7199387" y="4404459"/>
                <a:ext cx="621422"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Train</a:t>
                </a:r>
              </a:p>
            </p:txBody>
          </p:sp>
          <p:grpSp>
            <p:nvGrpSpPr>
              <p:cNvPr id="413" name="Group 412">
                <a:extLst>
                  <a:ext uri="{FF2B5EF4-FFF2-40B4-BE49-F238E27FC236}">
                    <a16:creationId xmlns:a16="http://schemas.microsoft.com/office/drawing/2014/main" id="{3A3B6E84-FD70-CDA5-38D8-D631776C78AB}"/>
                  </a:ext>
                </a:extLst>
              </p:cNvPr>
              <p:cNvGrpSpPr/>
              <p:nvPr/>
            </p:nvGrpSpPr>
            <p:grpSpPr>
              <a:xfrm>
                <a:off x="7291897" y="3988448"/>
                <a:ext cx="1492957" cy="1266127"/>
                <a:chOff x="7521580" y="1104046"/>
                <a:chExt cx="1492957" cy="1266127"/>
              </a:xfrm>
            </p:grpSpPr>
            <p:pic>
              <p:nvPicPr>
                <p:cNvPr id="414" name="Picture 413">
                  <a:extLst>
                    <a:ext uri="{FF2B5EF4-FFF2-40B4-BE49-F238E27FC236}">
                      <a16:creationId xmlns:a16="http://schemas.microsoft.com/office/drawing/2014/main" id="{B96EECC3-A17C-E636-20E0-988F9C299380}"/>
                    </a:ext>
                  </a:extLst>
                </p:cNvPr>
                <p:cNvPicPr>
                  <a:picLocks noChangeAspect="1"/>
                </p:cNvPicPr>
                <p:nvPr/>
              </p:nvPicPr>
              <p:blipFill>
                <a:blip r:embed="rId9"/>
                <a:stretch>
                  <a:fillRect/>
                </a:stretch>
              </p:blipFill>
              <p:spPr>
                <a:xfrm>
                  <a:off x="8171705" y="1293651"/>
                  <a:ext cx="761182" cy="761182"/>
                </a:xfrm>
                <a:prstGeom prst="rect">
                  <a:avLst/>
                </a:prstGeom>
              </p:spPr>
            </p:pic>
            <p:sp>
              <p:nvSpPr>
                <p:cNvPr id="415" name="TextBox 414">
                  <a:extLst>
                    <a:ext uri="{FF2B5EF4-FFF2-40B4-BE49-F238E27FC236}">
                      <a16:creationId xmlns:a16="http://schemas.microsoft.com/office/drawing/2014/main" id="{2E0752E4-8ABA-C3BD-0051-4BE55DC3A36B}"/>
                    </a:ext>
                  </a:extLst>
                </p:cNvPr>
                <p:cNvSpPr txBox="1"/>
                <p:nvPr/>
              </p:nvSpPr>
              <p:spPr>
                <a:xfrm>
                  <a:off x="7521580" y="1104046"/>
                  <a:ext cx="1492957" cy="215444"/>
                </a:xfrm>
                <a:prstGeom prst="rect">
                  <a:avLst/>
                </a:prstGeom>
                <a:noFill/>
              </p:spPr>
              <p:txBody>
                <a:bodyPr wrap="square" rtlCol="0">
                  <a:spAutoFit/>
                </a:bodyPr>
                <a:lstStyle/>
                <a:p>
                  <a:pPr algn="r"/>
                  <a:r>
                    <a:rPr lang="en-US" sz="800">
                      <a:solidFill>
                        <a:srgbClr val="5F2A0F"/>
                      </a:solidFill>
                    </a:rPr>
                    <a:t>Evaluate on original test set</a:t>
                  </a:r>
                </a:p>
              </p:txBody>
            </p:sp>
            <p:sp>
              <p:nvSpPr>
                <p:cNvPr id="416" name="TextBox 415">
                  <a:extLst>
                    <a:ext uri="{FF2B5EF4-FFF2-40B4-BE49-F238E27FC236}">
                      <a16:creationId xmlns:a16="http://schemas.microsoft.com/office/drawing/2014/main" id="{D2C0ACCB-0E55-0F22-144B-81239C6745EC}"/>
                    </a:ext>
                  </a:extLst>
                </p:cNvPr>
                <p:cNvSpPr txBox="1"/>
                <p:nvPr/>
              </p:nvSpPr>
              <p:spPr>
                <a:xfrm>
                  <a:off x="8061930" y="2031619"/>
                  <a:ext cx="923413" cy="338554"/>
                </a:xfrm>
                <a:prstGeom prst="rect">
                  <a:avLst/>
                </a:prstGeom>
                <a:noFill/>
              </p:spPr>
              <p:txBody>
                <a:bodyPr wrap="square" rtlCol="0">
                  <a:spAutoFit/>
                </a:bodyPr>
                <a:lstStyle/>
                <a:p>
                  <a:pPr algn="ctr"/>
                  <a:r>
                    <a:rPr lang="en-US" sz="800" b="1">
                      <a:solidFill>
                        <a:srgbClr val="00B050"/>
                      </a:solidFill>
                    </a:rPr>
                    <a:t>Good</a:t>
                  </a:r>
                  <a:r>
                    <a:rPr lang="en-US" sz="800">
                      <a:solidFill>
                        <a:srgbClr val="5F2A0F"/>
                      </a:solidFill>
                    </a:rPr>
                    <a:t> standard accuracy</a:t>
                  </a:r>
                </a:p>
              </p:txBody>
            </p:sp>
            <p:sp>
              <p:nvSpPr>
                <p:cNvPr id="417" name="Rectangle 416">
                  <a:extLst>
                    <a:ext uri="{FF2B5EF4-FFF2-40B4-BE49-F238E27FC236}">
                      <a16:creationId xmlns:a16="http://schemas.microsoft.com/office/drawing/2014/main" id="{D9CA2E82-6A08-3802-3920-65A9DDB57080}"/>
                    </a:ext>
                  </a:extLst>
                </p:cNvPr>
                <p:cNvSpPr/>
                <p:nvPr/>
              </p:nvSpPr>
              <p:spPr>
                <a:xfrm>
                  <a:off x="8518955" y="1900240"/>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grpSp>
      </p:grpSp>
      <p:grpSp>
        <p:nvGrpSpPr>
          <p:cNvPr id="427" name="Group 426">
            <a:extLst>
              <a:ext uri="{FF2B5EF4-FFF2-40B4-BE49-F238E27FC236}">
                <a16:creationId xmlns:a16="http://schemas.microsoft.com/office/drawing/2014/main" id="{82DDAC5E-C3BB-7BA7-B60F-DFD6BCC2E812}"/>
              </a:ext>
            </a:extLst>
          </p:cNvPr>
          <p:cNvGrpSpPr/>
          <p:nvPr/>
        </p:nvGrpSpPr>
        <p:grpSpPr>
          <a:xfrm>
            <a:off x="8515721" y="3897315"/>
            <a:ext cx="3573850" cy="2984157"/>
            <a:chOff x="9256347" y="4085605"/>
            <a:chExt cx="2804700" cy="234191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32A90B-B3CA-AF59-A1C0-557380D00E2F}"/>
                    </a:ext>
                  </a:extLst>
                </p:cNvPr>
                <p:cNvSpPr txBox="1"/>
                <p:nvPr/>
              </p:nvSpPr>
              <p:spPr>
                <a:xfrm>
                  <a:off x="9256347" y="5865444"/>
                  <a:ext cx="2797545" cy="562080"/>
                </a:xfrm>
                <a:prstGeom prst="rect">
                  <a:avLst/>
                </a:prstGeom>
                <a:noFill/>
              </p:spPr>
              <p:txBody>
                <a:bodyPr wrap="square">
                  <a:spAutoFit/>
                </a:bodyPr>
                <a:lstStyle/>
                <a:p>
                  <a:pPr algn="just"/>
                  <a:r>
                    <a:rPr lang="en-US" sz="1000">
                      <a:latin typeface="Calibri" panose="020F0502020204030204" pitchFamily="34" charset="0"/>
                      <a:cs typeface="Calibri" panose="020F0502020204030204" pitchFamily="34" charset="0"/>
                    </a:rPr>
                    <a:t>Standard and robust accuracy on the CIFAR-10 test set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for models trained with: (</a:t>
                  </a:r>
                  <a:r>
                    <a:rPr lang="en-US" sz="1000" err="1">
                      <a:latin typeface="Calibri" panose="020F0502020204030204" pitchFamily="34" charset="0"/>
                      <a:cs typeface="Calibri" panose="020F0502020204030204" pitchFamily="34" charset="0"/>
                    </a:rPr>
                    <a:t>i</a:t>
                  </a:r>
                  <a:r>
                    <a:rPr lang="en-US" sz="1000">
                      <a:latin typeface="Calibri" panose="020F0502020204030204" pitchFamily="34" charset="0"/>
                      <a:cs typeface="Calibri" panose="020F0502020204030204" pitchFamily="34" charset="0"/>
                    </a:rPr>
                    <a:t>) standard training (on</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 (ii)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𝑁𝑅</m:t>
                              </m:r>
                            </m:sub>
                          </m:sSub>
                        </m:e>
                      </m:acc>
                    </m:oMath>
                  </a14:m>
                  <a:r>
                    <a:rPr lang="en-US" sz="1000">
                      <a:latin typeface="Calibri" panose="020F0502020204030204" pitchFamily="34" charset="0"/>
                      <a:cs typeface="Calibri" panose="020F0502020204030204" pitchFamily="34" charset="0"/>
                    </a:rPr>
                    <a:t>; (iii) adversarial training (on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and (iv)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𝑅</m:t>
                              </m:r>
                            </m:sub>
                          </m:sSub>
                        </m:e>
                      </m:acc>
                    </m:oMath>
                  </a14:m>
                  <a:r>
                    <a:rPr lang="en-US" sz="1000">
                      <a:latin typeface="Calibri" panose="020F0502020204030204" pitchFamily="34" charset="0"/>
                      <a:cs typeface="Calibri" panose="020F0502020204030204" pitchFamily="34" charset="0"/>
                    </a:rPr>
                    <a:t>.</a:t>
                  </a:r>
                </a:p>
              </p:txBody>
            </p:sp>
          </mc:Choice>
          <mc:Fallback xmlns="">
            <p:sp>
              <p:nvSpPr>
                <p:cNvPr id="11" name="TextBox 10">
                  <a:extLst>
                    <a:ext uri="{FF2B5EF4-FFF2-40B4-BE49-F238E27FC236}">
                      <a16:creationId xmlns:a16="http://schemas.microsoft.com/office/drawing/2014/main" id="{B632A90B-B3CA-AF59-A1C0-557380D00E2F}"/>
                    </a:ext>
                  </a:extLst>
                </p:cNvPr>
                <p:cNvSpPr txBox="1">
                  <a:spLocks noRot="1" noChangeAspect="1" noMove="1" noResize="1" noEditPoints="1" noAdjustHandles="1" noChangeArrowheads="1" noChangeShapeType="1" noTextEdit="1"/>
                </p:cNvSpPr>
                <p:nvPr/>
              </p:nvSpPr>
              <p:spPr>
                <a:xfrm>
                  <a:off x="9256347" y="5865444"/>
                  <a:ext cx="2797545" cy="562080"/>
                </a:xfrm>
                <a:prstGeom prst="rect">
                  <a:avLst/>
                </a:prstGeom>
                <a:blipFill>
                  <a:blip r:embed="rId10"/>
                  <a:stretch>
                    <a:fillRect b="-4237"/>
                  </a:stretch>
                </a:blipFill>
              </p:spPr>
              <p:txBody>
                <a:bodyPr/>
                <a:lstStyle/>
                <a:p>
                  <a:r>
                    <a:rPr lang="en-US">
                      <a:noFill/>
                    </a:rPr>
                    <a:t> </a:t>
                  </a:r>
                </a:p>
              </p:txBody>
            </p:sp>
          </mc:Fallback>
        </mc:AlternateContent>
        <p:pic>
          <p:nvPicPr>
            <p:cNvPr id="421" name="Picture 420">
              <a:extLst>
                <a:ext uri="{FF2B5EF4-FFF2-40B4-BE49-F238E27FC236}">
                  <a16:creationId xmlns:a16="http://schemas.microsoft.com/office/drawing/2014/main" id="{D5CB5BC8-1181-9EEC-D309-AE4027755931}"/>
                </a:ext>
              </a:extLst>
            </p:cNvPr>
            <p:cNvPicPr>
              <a:picLocks noChangeAspect="1"/>
            </p:cNvPicPr>
            <p:nvPr/>
          </p:nvPicPr>
          <p:blipFill>
            <a:blip r:embed="rId11"/>
            <a:stretch>
              <a:fillRect/>
            </a:stretch>
          </p:blipFill>
          <p:spPr>
            <a:xfrm>
              <a:off x="9256347" y="4085605"/>
              <a:ext cx="2804700" cy="1664123"/>
            </a:xfrm>
            <a:prstGeom prst="rect">
              <a:avLst/>
            </a:prstGeom>
          </p:spPr>
        </p:pic>
      </p:grpSp>
      <p:sp>
        <p:nvSpPr>
          <p:cNvPr id="3" name="Text Placeholder 2">
            <a:extLst>
              <a:ext uri="{FF2B5EF4-FFF2-40B4-BE49-F238E27FC236}">
                <a16:creationId xmlns:a16="http://schemas.microsoft.com/office/drawing/2014/main" id="{94D3C17D-A49A-D555-DAAB-8C3C4A1EE1B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28878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8" name="Group 7">
            <a:extLst>
              <a:ext uri="{FF2B5EF4-FFF2-40B4-BE49-F238E27FC236}">
                <a16:creationId xmlns:a16="http://schemas.microsoft.com/office/drawing/2014/main" id="{1733B49D-8A0D-173D-CFBB-BB113C496634}"/>
              </a:ext>
            </a:extLst>
          </p:cNvPr>
          <p:cNvGrpSpPr/>
          <p:nvPr/>
        </p:nvGrpSpPr>
        <p:grpSpPr>
          <a:xfrm>
            <a:off x="2328291" y="5126556"/>
            <a:ext cx="1702683" cy="886177"/>
            <a:chOff x="2328291" y="5126556"/>
            <a:chExt cx="1702683" cy="886177"/>
          </a:xfrm>
        </p:grpSpPr>
        <p:grpSp>
          <p:nvGrpSpPr>
            <p:cNvPr id="56" name="Group 55">
              <a:extLst>
                <a:ext uri="{FF2B5EF4-FFF2-40B4-BE49-F238E27FC236}">
                  <a16:creationId xmlns:a16="http://schemas.microsoft.com/office/drawing/2014/main" id="{1F01BFD3-A40D-49C8-4209-BD9FAFDB96E0}"/>
                </a:ext>
              </a:extLst>
            </p:cNvPr>
            <p:cNvGrpSpPr/>
            <p:nvPr/>
          </p:nvGrpSpPr>
          <p:grpSpPr>
            <a:xfrm>
              <a:off x="2706572" y="5126556"/>
              <a:ext cx="1324402" cy="801528"/>
              <a:chOff x="5377930" y="4393683"/>
              <a:chExt cx="2671460" cy="1616767"/>
            </a:xfrm>
          </p:grpSpPr>
          <p:sp>
            <p:nvSpPr>
              <p:cNvPr id="57" name="Right Arrow 56">
                <a:extLst>
                  <a:ext uri="{FF2B5EF4-FFF2-40B4-BE49-F238E27FC236}">
                    <a16:creationId xmlns:a16="http://schemas.microsoft.com/office/drawing/2014/main" id="{0F493E3E-C9CA-3CFD-1F58-489CCF3E32F1}"/>
                  </a:ext>
                </a:extLst>
              </p:cNvPr>
              <p:cNvSpPr/>
              <p:nvPr/>
            </p:nvSpPr>
            <p:spPr>
              <a:xfrm rot="5400000">
                <a:off x="6066748" y="441951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8" name="TextBox 57">
                <a:extLst>
                  <a:ext uri="{FF2B5EF4-FFF2-40B4-BE49-F238E27FC236}">
                    <a16:creationId xmlns:a16="http://schemas.microsoft.com/office/drawing/2014/main" id="{31F3F4C8-57A6-3DDF-708E-B2A28F5A7367}"/>
                  </a:ext>
                </a:extLst>
              </p:cNvPr>
              <p:cNvSpPr txBox="1"/>
              <p:nvPr/>
            </p:nvSpPr>
            <p:spPr>
              <a:xfrm>
                <a:off x="5377930" y="5319714"/>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9" name="TextBox 58">
                <a:extLst>
                  <a:ext uri="{FF2B5EF4-FFF2-40B4-BE49-F238E27FC236}">
                    <a16:creationId xmlns:a16="http://schemas.microsoft.com/office/drawing/2014/main" id="{121EB5E6-CA13-7121-99A9-74813EA19B60}"/>
                  </a:ext>
                </a:extLst>
              </p:cNvPr>
              <p:cNvSpPr txBox="1"/>
              <p:nvPr/>
            </p:nvSpPr>
            <p:spPr>
              <a:xfrm>
                <a:off x="5479832" y="5575877"/>
                <a:ext cx="2267280" cy="434573"/>
              </a:xfrm>
              <a:prstGeom prst="rect">
                <a:avLst/>
              </a:prstGeom>
              <a:noFill/>
            </p:spPr>
            <p:txBody>
              <a:bodyPr wrap="none" rtlCol="0">
                <a:spAutoFit/>
              </a:bodyPr>
              <a:lstStyle/>
              <a:p>
                <a:pPr algn="ctr"/>
                <a:r>
                  <a:rPr lang="en-US" sz="800" b="1" dirty="0">
                    <a:solidFill>
                      <a:srgbClr val="C00000"/>
                    </a:solidFill>
                  </a:rPr>
                  <a:t>bad</a:t>
                </a:r>
                <a:r>
                  <a:rPr lang="en-US" sz="800" dirty="0">
                    <a:solidFill>
                      <a:srgbClr val="5F2A0F"/>
                    </a:solidFill>
                  </a:rPr>
                  <a:t> robust accuracy</a:t>
                </a:r>
              </a:p>
            </p:txBody>
          </p:sp>
        </p:grpSp>
        <p:sp>
          <p:nvSpPr>
            <p:cNvPr id="394" name="Right Arrow 393">
              <a:extLst>
                <a:ext uri="{FF2B5EF4-FFF2-40B4-BE49-F238E27FC236}">
                  <a16:creationId xmlns:a16="http://schemas.microsoft.com/office/drawing/2014/main" id="{F99326CD-78C4-A93C-F5CA-87B368CF1AA3}"/>
                </a:ext>
              </a:extLst>
            </p:cNvPr>
            <p:cNvSpPr/>
            <p:nvPr/>
          </p:nvSpPr>
          <p:spPr>
            <a:xfrm>
              <a:off x="2328291" y="5738229"/>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rgbClr val="5F2A0F"/>
                  </a:solidFill>
                </a:rPr>
                <a:t>Train</a:t>
              </a:r>
            </a:p>
          </p:txBody>
        </p:sp>
      </p:grpSp>
      <p:sp>
        <p:nvSpPr>
          <p:cNvPr id="434" name="Google Shape;434;g22b5a1f32dd_1_1345"/>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35" name="Google Shape;435;g22b5a1f32dd_1_1345"/>
          <p:cNvSpPr txBox="1">
            <a:spLocks noGrp="1"/>
          </p:cNvSpPr>
          <p:nvPr>
            <p:ph type="body" idx="1"/>
          </p:nvPr>
        </p:nvSpPr>
        <p:spPr>
          <a:xfrm>
            <a:off x="609600" y="1835732"/>
            <a:ext cx="11150700" cy="49782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Adversarial vulnerability is a direct result of models’ sensitivity to well-generalizing features in the dataset [11].</a:t>
            </a:r>
            <a:endParaRPr dirty="0">
              <a:latin typeface="Calibri" panose="020F0502020204030204" pitchFamily="34" charset="0"/>
              <a:cs typeface="Calibri" panose="020F0502020204030204" pitchFamily="34" charset="0"/>
            </a:endParaRPr>
          </a:p>
          <a:p>
            <a:pPr indent="-381000">
              <a:buSzPts val="2400"/>
            </a:pPr>
            <a:r>
              <a:rPr lang="en-US" dirty="0">
                <a:solidFill>
                  <a:srgbClr val="5F2A0F"/>
                </a:solidFill>
                <a:latin typeface="Calibri" panose="020F0502020204030204" pitchFamily="34" charset="0"/>
                <a:cs typeface="Calibri" panose="020F0502020204030204" pitchFamily="34" charset="0"/>
              </a:rPr>
              <a:t>It is possible to disentangle robust from non-robust features in standard datasets [11].</a:t>
            </a:r>
          </a:p>
        </p:txBody>
      </p:sp>
      <p:sp>
        <p:nvSpPr>
          <p:cNvPr id="4" name="Google Shape;467;g22b5a1f32dd_1_1326">
            <a:extLst>
              <a:ext uri="{FF2B5EF4-FFF2-40B4-BE49-F238E27FC236}">
                <a16:creationId xmlns:a16="http://schemas.microsoft.com/office/drawing/2014/main" id="{17BA828D-C03B-20B3-3D7C-4B9C7C392652}"/>
              </a:ext>
            </a:extLst>
          </p:cNvPr>
          <p:cNvSpPr txBox="1"/>
          <p:nvPr/>
        </p:nvSpPr>
        <p:spPr>
          <a:xfrm>
            <a:off x="280329" y="6383085"/>
            <a:ext cx="3685784" cy="430847"/>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Calibri" panose="020F0502020204030204" pitchFamily="34" charset="0"/>
                <a:cs typeface="Calibri" panose="020F0502020204030204" pitchFamily="34" charset="0"/>
                <a:sym typeface="Arial"/>
              </a:rPr>
              <a:t>Disentangle features into robust and non-robust</a:t>
            </a:r>
            <a:endParaRPr sz="1200" b="0" i="0" u="none" strike="noStrike" cap="none" dirty="0">
              <a:solidFill>
                <a:srgbClr val="000000"/>
              </a:solidFill>
              <a:latin typeface="Calibri" panose="020F0502020204030204" pitchFamily="34" charset="0"/>
              <a:cs typeface="Calibri" panose="020F0502020204030204" pitchFamily="34" charset="0"/>
              <a:sym typeface="Arial"/>
            </a:endParaRPr>
          </a:p>
        </p:txBody>
      </p:sp>
      <p:grpSp>
        <p:nvGrpSpPr>
          <p:cNvPr id="2" name="Group 1">
            <a:extLst>
              <a:ext uri="{FF2B5EF4-FFF2-40B4-BE49-F238E27FC236}">
                <a16:creationId xmlns:a16="http://schemas.microsoft.com/office/drawing/2014/main" id="{A767D2E3-4AF0-ACD2-F1AF-3A5DA4BF9C04}"/>
              </a:ext>
            </a:extLst>
          </p:cNvPr>
          <p:cNvGrpSpPr/>
          <p:nvPr/>
        </p:nvGrpSpPr>
        <p:grpSpPr>
          <a:xfrm>
            <a:off x="1134149" y="3780328"/>
            <a:ext cx="1184997" cy="933813"/>
            <a:chOff x="1134149" y="3780328"/>
            <a:chExt cx="1184997" cy="933813"/>
          </a:xfrm>
        </p:grpSpPr>
        <p:sp>
          <p:nvSpPr>
            <p:cNvPr id="49" name="Right Arrow 48">
              <a:extLst>
                <a:ext uri="{FF2B5EF4-FFF2-40B4-BE49-F238E27FC236}">
                  <a16:creationId xmlns:a16="http://schemas.microsoft.com/office/drawing/2014/main" id="{BB41D647-D327-66C6-8C5D-8DC2386626BC}"/>
                </a:ext>
              </a:extLst>
            </p:cNvPr>
            <p:cNvSpPr/>
            <p:nvPr/>
          </p:nvSpPr>
          <p:spPr>
            <a:xfrm rot="19800000">
              <a:off x="1134149" y="4582470"/>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E89D4D0-5FA4-25FD-B28A-0F430242AFB3}"/>
                </a:ext>
              </a:extLst>
            </p:cNvPr>
            <p:cNvGrpSpPr/>
            <p:nvPr/>
          </p:nvGrpSpPr>
          <p:grpSpPr>
            <a:xfrm>
              <a:off x="1405675" y="3780328"/>
              <a:ext cx="913471" cy="903451"/>
              <a:chOff x="6710514" y="3658301"/>
              <a:chExt cx="913471" cy="903451"/>
            </a:xfrm>
          </p:grpSpPr>
          <p:pic>
            <p:nvPicPr>
              <p:cNvPr id="61" name="Picture 60">
                <a:extLst>
                  <a:ext uri="{FF2B5EF4-FFF2-40B4-BE49-F238E27FC236}">
                    <a16:creationId xmlns:a16="http://schemas.microsoft.com/office/drawing/2014/main" id="{5456155E-E65D-B83D-6494-95AAF1BF2219}"/>
                  </a:ext>
                </a:extLst>
              </p:cNvPr>
              <p:cNvPicPr>
                <a:picLocks noChangeAspect="1"/>
              </p:cNvPicPr>
              <p:nvPr/>
            </p:nvPicPr>
            <p:blipFill>
              <a:blip r:embed="rId3"/>
              <a:stretch>
                <a:fillRect/>
              </a:stretch>
            </p:blipFill>
            <p:spPr>
              <a:xfrm>
                <a:off x="6815307" y="3850709"/>
                <a:ext cx="711043" cy="711043"/>
              </a:xfrm>
              <a:prstGeom prst="rect">
                <a:avLst/>
              </a:prstGeom>
            </p:spPr>
          </p:pic>
          <p:sp>
            <p:nvSpPr>
              <p:cNvPr id="62" name="Rectangle 61">
                <a:extLst>
                  <a:ext uri="{FF2B5EF4-FFF2-40B4-BE49-F238E27FC236}">
                    <a16:creationId xmlns:a16="http://schemas.microsoft.com/office/drawing/2014/main" id="{FD7F2D15-E116-2554-6282-6AF69FCCDDC7}"/>
                  </a:ext>
                </a:extLst>
              </p:cNvPr>
              <p:cNvSpPr/>
              <p:nvPr/>
            </p:nvSpPr>
            <p:spPr>
              <a:xfrm>
                <a:off x="7170828" y="4422909"/>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sp>
            <p:nvSpPr>
              <p:cNvPr id="63" name="TextBox 62">
                <a:extLst>
                  <a:ext uri="{FF2B5EF4-FFF2-40B4-BE49-F238E27FC236}">
                    <a16:creationId xmlns:a16="http://schemas.microsoft.com/office/drawing/2014/main" id="{6398F42B-E413-1F01-1826-770782D86FCC}"/>
                  </a:ext>
                </a:extLst>
              </p:cNvPr>
              <p:cNvSpPr txBox="1"/>
              <p:nvPr/>
            </p:nvSpPr>
            <p:spPr>
              <a:xfrm>
                <a:off x="6710514" y="3658301"/>
                <a:ext cx="913471" cy="215444"/>
              </a:xfrm>
              <a:prstGeom prst="rect">
                <a:avLst/>
              </a:prstGeom>
              <a:noFill/>
            </p:spPr>
            <p:txBody>
              <a:bodyPr wrap="square" rtlCol="0">
                <a:spAutoFit/>
              </a:bodyPr>
              <a:lstStyle/>
              <a:p>
                <a:pPr algn="ctr"/>
                <a:r>
                  <a:rPr lang="en-US" sz="800">
                    <a:solidFill>
                      <a:srgbClr val="5F2A0F"/>
                    </a:solidFill>
                  </a:rPr>
                  <a:t>Robust dataset</a:t>
                </a:r>
              </a:p>
            </p:txBody>
          </p:sp>
        </p:grpSp>
      </p:grpSp>
      <p:grpSp>
        <p:nvGrpSpPr>
          <p:cNvPr id="6" name="Group 5">
            <a:extLst>
              <a:ext uri="{FF2B5EF4-FFF2-40B4-BE49-F238E27FC236}">
                <a16:creationId xmlns:a16="http://schemas.microsoft.com/office/drawing/2014/main" id="{86D9C417-1FEF-1F5F-4E20-1AD403D491ED}"/>
              </a:ext>
            </a:extLst>
          </p:cNvPr>
          <p:cNvGrpSpPr/>
          <p:nvPr/>
        </p:nvGrpSpPr>
        <p:grpSpPr>
          <a:xfrm>
            <a:off x="1134149" y="5485318"/>
            <a:ext cx="1292461" cy="918729"/>
            <a:chOff x="1134149" y="5485318"/>
            <a:chExt cx="1292461" cy="918729"/>
          </a:xfrm>
        </p:grpSpPr>
        <p:sp>
          <p:nvSpPr>
            <p:cNvPr id="50" name="Right Arrow 49">
              <a:extLst>
                <a:ext uri="{FF2B5EF4-FFF2-40B4-BE49-F238E27FC236}">
                  <a16:creationId xmlns:a16="http://schemas.microsoft.com/office/drawing/2014/main" id="{CCDD7F29-F87C-B6C9-1257-DDE902241C4C}"/>
                </a:ext>
              </a:extLst>
            </p:cNvPr>
            <p:cNvSpPr/>
            <p:nvPr/>
          </p:nvSpPr>
          <p:spPr>
            <a:xfrm rot="1800000">
              <a:off x="1134149" y="5495985"/>
              <a:ext cx="329857" cy="131671"/>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4" name="Group 383">
              <a:extLst>
                <a:ext uri="{FF2B5EF4-FFF2-40B4-BE49-F238E27FC236}">
                  <a16:creationId xmlns:a16="http://schemas.microsoft.com/office/drawing/2014/main" id="{16D8AD20-9985-1E1D-4AC8-08C8D32397B5}"/>
                </a:ext>
              </a:extLst>
            </p:cNvPr>
            <p:cNvGrpSpPr/>
            <p:nvPr/>
          </p:nvGrpSpPr>
          <p:grpSpPr>
            <a:xfrm>
              <a:off x="1371261" y="5485318"/>
              <a:ext cx="1055349" cy="918729"/>
              <a:chOff x="4025587" y="4477265"/>
              <a:chExt cx="2128751" cy="1853175"/>
            </a:xfrm>
          </p:grpSpPr>
          <p:grpSp>
            <p:nvGrpSpPr>
              <p:cNvPr id="385" name="Group 384">
                <a:extLst>
                  <a:ext uri="{FF2B5EF4-FFF2-40B4-BE49-F238E27FC236}">
                    <a16:creationId xmlns:a16="http://schemas.microsoft.com/office/drawing/2014/main" id="{B298B810-890C-FCFB-81AB-8AEB3FE08862}"/>
                  </a:ext>
                </a:extLst>
              </p:cNvPr>
              <p:cNvGrpSpPr/>
              <p:nvPr/>
            </p:nvGrpSpPr>
            <p:grpSpPr>
              <a:xfrm>
                <a:off x="4306381" y="4477265"/>
                <a:ext cx="1434249" cy="1434249"/>
                <a:chOff x="2965261" y="5117345"/>
                <a:chExt cx="1434249" cy="1434249"/>
              </a:xfrm>
            </p:grpSpPr>
            <p:pic>
              <p:nvPicPr>
                <p:cNvPr id="387" name="Picture 386">
                  <a:extLst>
                    <a:ext uri="{FF2B5EF4-FFF2-40B4-BE49-F238E27FC236}">
                      <a16:creationId xmlns:a16="http://schemas.microsoft.com/office/drawing/2014/main" id="{2CF9EBEC-2889-A27C-E406-1212B9D6F7B9}"/>
                    </a:ext>
                  </a:extLst>
                </p:cNvPr>
                <p:cNvPicPr>
                  <a:picLocks noChangeAspect="1"/>
                </p:cNvPicPr>
                <p:nvPr/>
              </p:nvPicPr>
              <p:blipFill>
                <a:blip r:embed="rId4"/>
                <a:stretch>
                  <a:fillRect/>
                </a:stretch>
              </p:blipFill>
              <p:spPr>
                <a:xfrm>
                  <a:off x="2965261" y="5117345"/>
                  <a:ext cx="1434249" cy="1434249"/>
                </a:xfrm>
                <a:prstGeom prst="rect">
                  <a:avLst/>
                </a:prstGeom>
              </p:spPr>
            </p:pic>
            <p:sp>
              <p:nvSpPr>
                <p:cNvPr id="388" name="Rectangle 387">
                  <a:extLst>
                    <a:ext uri="{FF2B5EF4-FFF2-40B4-BE49-F238E27FC236}">
                      <a16:creationId xmlns:a16="http://schemas.microsoft.com/office/drawing/2014/main" id="{DF400E44-F9B3-15C8-1B9A-55BA909F3A5A}"/>
                    </a:ext>
                  </a:extLst>
                </p:cNvPr>
                <p:cNvSpPr/>
                <p:nvPr/>
              </p:nvSpPr>
              <p:spPr>
                <a:xfrm>
                  <a:off x="3682385" y="6271534"/>
                  <a:ext cx="709015" cy="280060"/>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p>
              </p:txBody>
            </p:sp>
          </p:grpSp>
          <p:sp>
            <p:nvSpPr>
              <p:cNvPr id="386" name="TextBox 385">
                <a:extLst>
                  <a:ext uri="{FF2B5EF4-FFF2-40B4-BE49-F238E27FC236}">
                    <a16:creationId xmlns:a16="http://schemas.microsoft.com/office/drawing/2014/main" id="{8CF2AB24-9A81-22B7-0BDA-1F03F293E183}"/>
                  </a:ext>
                </a:extLst>
              </p:cNvPr>
              <p:cNvSpPr txBox="1"/>
              <p:nvPr/>
            </p:nvSpPr>
            <p:spPr>
              <a:xfrm>
                <a:off x="4025587" y="5895866"/>
                <a:ext cx="2128751" cy="434574"/>
              </a:xfrm>
              <a:prstGeom prst="rect">
                <a:avLst/>
              </a:prstGeom>
              <a:noFill/>
            </p:spPr>
            <p:txBody>
              <a:bodyPr wrap="square" rtlCol="0">
                <a:spAutoFit/>
              </a:bodyPr>
              <a:lstStyle/>
              <a:p>
                <a:pPr algn="ctr"/>
                <a:r>
                  <a:rPr lang="en-US" sz="800">
                    <a:solidFill>
                      <a:srgbClr val="5F2A0F"/>
                    </a:solidFill>
                  </a:rPr>
                  <a:t>Non-robust dataset</a:t>
                </a:r>
              </a:p>
            </p:txBody>
          </p:sp>
        </p:grpSp>
      </p:grpSp>
      <p:grpSp>
        <p:nvGrpSpPr>
          <p:cNvPr id="389" name="Group 388">
            <a:extLst>
              <a:ext uri="{FF2B5EF4-FFF2-40B4-BE49-F238E27FC236}">
                <a16:creationId xmlns:a16="http://schemas.microsoft.com/office/drawing/2014/main" id="{A16C27F0-A428-BBE4-C118-C08FF08BDC47}"/>
              </a:ext>
            </a:extLst>
          </p:cNvPr>
          <p:cNvGrpSpPr/>
          <p:nvPr/>
        </p:nvGrpSpPr>
        <p:grpSpPr>
          <a:xfrm>
            <a:off x="217244" y="4761181"/>
            <a:ext cx="955242" cy="916655"/>
            <a:chOff x="5522083" y="4639154"/>
            <a:chExt cx="955242" cy="916655"/>
          </a:xfrm>
        </p:grpSpPr>
        <p:pic>
          <p:nvPicPr>
            <p:cNvPr id="390" name="Picture 389">
              <a:extLst>
                <a:ext uri="{FF2B5EF4-FFF2-40B4-BE49-F238E27FC236}">
                  <a16:creationId xmlns:a16="http://schemas.microsoft.com/office/drawing/2014/main" id="{8C6482A7-44F5-5BE1-DCC0-55738013E41A}"/>
                </a:ext>
              </a:extLst>
            </p:cNvPr>
            <p:cNvPicPr>
              <a:picLocks noChangeAspect="1"/>
            </p:cNvPicPr>
            <p:nvPr/>
          </p:nvPicPr>
          <p:blipFill>
            <a:blip r:embed="rId5"/>
            <a:stretch>
              <a:fillRect/>
            </a:stretch>
          </p:blipFill>
          <p:spPr>
            <a:xfrm>
              <a:off x="5647093" y="4639154"/>
              <a:ext cx="713696" cy="711044"/>
            </a:xfrm>
            <a:prstGeom prst="rect">
              <a:avLst/>
            </a:prstGeom>
          </p:spPr>
        </p:pic>
        <p:sp>
          <p:nvSpPr>
            <p:cNvPr id="391" name="Rectangle 390">
              <a:extLst>
                <a:ext uri="{FF2B5EF4-FFF2-40B4-BE49-F238E27FC236}">
                  <a16:creationId xmlns:a16="http://schemas.microsoft.com/office/drawing/2014/main" id="{2425B9FB-07CD-7B0B-05C1-86A4EEDB4745}"/>
                </a:ext>
              </a:extLst>
            </p:cNvPr>
            <p:cNvSpPr/>
            <p:nvPr/>
          </p:nvSpPr>
          <p:spPr>
            <a:xfrm>
              <a:off x="6002793" y="5211354"/>
              <a:ext cx="351501" cy="138843"/>
            </a:xfrm>
            <a:prstGeom prst="rect">
              <a:avLst/>
            </a:prstGeom>
            <a:solidFill>
              <a:srgbClr val="FAD78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frog</a:t>
              </a:r>
              <a:endParaRPr lang="en-US" sz="600">
                <a:solidFill>
                  <a:srgbClr val="5F2A0F"/>
                </a:solidFill>
              </a:endParaRPr>
            </a:p>
          </p:txBody>
        </p:sp>
        <p:sp>
          <p:nvSpPr>
            <p:cNvPr id="392" name="TextBox 391">
              <a:extLst>
                <a:ext uri="{FF2B5EF4-FFF2-40B4-BE49-F238E27FC236}">
                  <a16:creationId xmlns:a16="http://schemas.microsoft.com/office/drawing/2014/main" id="{A5C9BA4C-2923-D84E-9192-200268CAC4F9}"/>
                </a:ext>
              </a:extLst>
            </p:cNvPr>
            <p:cNvSpPr txBox="1"/>
            <p:nvPr/>
          </p:nvSpPr>
          <p:spPr>
            <a:xfrm>
              <a:off x="5522083" y="5340365"/>
              <a:ext cx="955242" cy="215444"/>
            </a:xfrm>
            <a:prstGeom prst="rect">
              <a:avLst/>
            </a:prstGeom>
            <a:noFill/>
          </p:spPr>
          <p:txBody>
            <a:bodyPr wrap="square" rtlCol="0">
              <a:spAutoFit/>
            </a:bodyPr>
            <a:lstStyle/>
            <a:p>
              <a:pPr algn="ctr"/>
              <a:r>
                <a:rPr lang="en-US" sz="800">
                  <a:solidFill>
                    <a:srgbClr val="5F2A0F"/>
                  </a:solidFill>
                </a:rPr>
                <a:t>Training dataset</a:t>
              </a:r>
            </a:p>
          </p:txBody>
        </p:sp>
      </p:grpSp>
      <p:grpSp>
        <p:nvGrpSpPr>
          <p:cNvPr id="7" name="Group 6">
            <a:extLst>
              <a:ext uri="{FF2B5EF4-FFF2-40B4-BE49-F238E27FC236}">
                <a16:creationId xmlns:a16="http://schemas.microsoft.com/office/drawing/2014/main" id="{8125E036-043C-29D4-7BAC-9E8FED0700EA}"/>
              </a:ext>
            </a:extLst>
          </p:cNvPr>
          <p:cNvGrpSpPr/>
          <p:nvPr/>
        </p:nvGrpSpPr>
        <p:grpSpPr>
          <a:xfrm>
            <a:off x="2328292" y="4205055"/>
            <a:ext cx="1702682" cy="1055819"/>
            <a:chOff x="2328292" y="4205055"/>
            <a:chExt cx="1702682" cy="1055819"/>
          </a:xfrm>
        </p:grpSpPr>
        <p:sp>
          <p:nvSpPr>
            <p:cNvPr id="51" name="Right Arrow 50">
              <a:extLst>
                <a:ext uri="{FF2B5EF4-FFF2-40B4-BE49-F238E27FC236}">
                  <a16:creationId xmlns:a16="http://schemas.microsoft.com/office/drawing/2014/main" id="{EAB8EC96-299A-DD78-652A-487ED7CC02D0}"/>
                </a:ext>
              </a:extLst>
            </p:cNvPr>
            <p:cNvSpPr/>
            <p:nvPr/>
          </p:nvSpPr>
          <p:spPr>
            <a:xfrm>
              <a:off x="2328292" y="4205055"/>
              <a:ext cx="481327" cy="274504"/>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solidFill>
                    <a:srgbClr val="5F2A0F"/>
                  </a:solidFill>
                </a:rPr>
                <a:t>Train</a:t>
              </a:r>
            </a:p>
          </p:txBody>
        </p:sp>
        <p:grpSp>
          <p:nvGrpSpPr>
            <p:cNvPr id="52" name="Group 51">
              <a:extLst>
                <a:ext uri="{FF2B5EF4-FFF2-40B4-BE49-F238E27FC236}">
                  <a16:creationId xmlns:a16="http://schemas.microsoft.com/office/drawing/2014/main" id="{4394EEF0-1FE0-7E15-AA92-BC28B714F502}"/>
                </a:ext>
              </a:extLst>
            </p:cNvPr>
            <p:cNvGrpSpPr/>
            <p:nvPr/>
          </p:nvGrpSpPr>
          <p:grpSpPr>
            <a:xfrm>
              <a:off x="2706572" y="4362270"/>
              <a:ext cx="1324402" cy="764286"/>
              <a:chOff x="6719050" y="2211957"/>
              <a:chExt cx="2671460" cy="1541646"/>
            </a:xfrm>
          </p:grpSpPr>
          <p:sp>
            <p:nvSpPr>
              <p:cNvPr id="53" name="Right Arrow 52">
                <a:extLst>
                  <a:ext uri="{FF2B5EF4-FFF2-40B4-BE49-F238E27FC236}">
                    <a16:creationId xmlns:a16="http://schemas.microsoft.com/office/drawing/2014/main" id="{038D4632-6929-80E8-F896-D58BCA901430}"/>
                  </a:ext>
                </a:extLst>
              </p:cNvPr>
              <p:cNvSpPr/>
              <p:nvPr/>
            </p:nvSpPr>
            <p:spPr>
              <a:xfrm rot="16200000">
                <a:off x="7407868" y="2907938"/>
                <a:ext cx="871500" cy="819830"/>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sp>
            <p:nvSpPr>
              <p:cNvPr id="54" name="TextBox 53">
                <a:extLst>
                  <a:ext uri="{FF2B5EF4-FFF2-40B4-BE49-F238E27FC236}">
                    <a16:creationId xmlns:a16="http://schemas.microsoft.com/office/drawing/2014/main" id="{C5460444-8CB9-3EA7-3CD4-C266E2A1C914}"/>
                  </a:ext>
                </a:extLst>
              </p:cNvPr>
              <p:cNvSpPr txBox="1"/>
              <p:nvPr/>
            </p:nvSpPr>
            <p:spPr>
              <a:xfrm>
                <a:off x="6719050" y="2211957"/>
                <a:ext cx="2671460" cy="434573"/>
              </a:xfrm>
              <a:prstGeom prst="rect">
                <a:avLst/>
              </a:prstGeom>
              <a:noFill/>
            </p:spPr>
            <p:txBody>
              <a:bodyPr wrap="none" rtlCol="0">
                <a:spAutoFit/>
              </a:bodyPr>
              <a:lstStyle/>
              <a:p>
                <a:pPr algn="ctr"/>
                <a:r>
                  <a:rPr lang="en-US" sz="800" b="1">
                    <a:solidFill>
                      <a:srgbClr val="00B050"/>
                    </a:solidFill>
                  </a:rPr>
                  <a:t>Good</a:t>
                </a:r>
                <a:r>
                  <a:rPr lang="en-US" sz="800">
                    <a:solidFill>
                      <a:srgbClr val="5F2A0F"/>
                    </a:solidFill>
                  </a:rPr>
                  <a:t> standard accuracy</a:t>
                </a:r>
              </a:p>
            </p:txBody>
          </p:sp>
          <p:sp>
            <p:nvSpPr>
              <p:cNvPr id="55" name="TextBox 54">
                <a:extLst>
                  <a:ext uri="{FF2B5EF4-FFF2-40B4-BE49-F238E27FC236}">
                    <a16:creationId xmlns:a16="http://schemas.microsoft.com/office/drawing/2014/main" id="{E7943B1F-2763-9C5B-90D2-7A199AC60FC6}"/>
                  </a:ext>
                </a:extLst>
              </p:cNvPr>
              <p:cNvSpPr txBox="1"/>
              <p:nvPr/>
            </p:nvSpPr>
            <p:spPr>
              <a:xfrm>
                <a:off x="6821027" y="2468117"/>
                <a:ext cx="2438652" cy="434573"/>
              </a:xfrm>
              <a:prstGeom prst="rect">
                <a:avLst/>
              </a:prstGeom>
              <a:noFill/>
            </p:spPr>
            <p:txBody>
              <a:bodyPr wrap="none" rtlCol="0">
                <a:spAutoFit/>
              </a:bodyPr>
              <a:lstStyle/>
              <a:p>
                <a:pPr algn="ctr"/>
                <a:r>
                  <a:rPr lang="en-US" sz="800" b="1" dirty="0">
                    <a:solidFill>
                      <a:srgbClr val="00B050"/>
                    </a:solidFill>
                  </a:rPr>
                  <a:t>Good</a:t>
                </a:r>
                <a:r>
                  <a:rPr lang="en-US" sz="800" dirty="0">
                    <a:solidFill>
                      <a:srgbClr val="5F2A0F"/>
                    </a:solidFill>
                  </a:rPr>
                  <a:t> robust accuracy</a:t>
                </a:r>
              </a:p>
            </p:txBody>
          </p:sp>
        </p:grpSp>
        <p:sp>
          <p:nvSpPr>
            <p:cNvPr id="393" name="Rectangle 392">
              <a:extLst>
                <a:ext uri="{FF2B5EF4-FFF2-40B4-BE49-F238E27FC236}">
                  <a16:creationId xmlns:a16="http://schemas.microsoft.com/office/drawing/2014/main" id="{750A6640-D637-30CE-0E12-B9A0D14B40AC}"/>
                </a:ext>
              </a:extLst>
            </p:cNvPr>
            <p:cNvSpPr/>
            <p:nvPr/>
          </p:nvSpPr>
          <p:spPr>
            <a:xfrm>
              <a:off x="2899091" y="4972527"/>
              <a:ext cx="729992" cy="288347"/>
            </a:xfrm>
            <a:prstGeom prst="rect">
              <a:avLst/>
            </a:prstGeom>
            <a:solidFill>
              <a:srgbClr val="FAD783"/>
            </a:solid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5F2A0F"/>
                  </a:solidFill>
                </a:rPr>
                <a:t>Unmodified</a:t>
              </a:r>
            </a:p>
            <a:p>
              <a:pPr algn="ctr"/>
              <a:r>
                <a:rPr lang="en-US" sz="800" dirty="0">
                  <a:solidFill>
                    <a:srgbClr val="5F2A0F"/>
                  </a:solidFill>
                </a:rPr>
                <a:t>Test set</a:t>
              </a:r>
              <a:endParaRPr lang="en-US" sz="1000" dirty="0">
                <a:solidFill>
                  <a:srgbClr val="5F2A0F"/>
                </a:solidFill>
              </a:endParaRPr>
            </a:p>
          </p:txBody>
        </p:sp>
      </p:grpSp>
      <p:sp>
        <p:nvSpPr>
          <p:cNvPr id="5" name="Google Shape;470;g22b5a1f32dd_1_1326">
            <a:extLst>
              <a:ext uri="{FF2B5EF4-FFF2-40B4-BE49-F238E27FC236}">
                <a16:creationId xmlns:a16="http://schemas.microsoft.com/office/drawing/2014/main" id="{6BCD193E-8C4B-5D28-0A11-690DFDF3B7C0}"/>
              </a:ext>
            </a:extLst>
          </p:cNvPr>
          <p:cNvSpPr txBox="1"/>
          <p:nvPr/>
        </p:nvSpPr>
        <p:spPr>
          <a:xfrm>
            <a:off x="3879985" y="5991197"/>
            <a:ext cx="4681348" cy="800179"/>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alibri" panose="020F0502020204030204" pitchFamily="34" charset="0"/>
                <a:cs typeface="Calibri" panose="020F0502020204030204" pitchFamily="34" charset="0"/>
                <a:sym typeface="Arial"/>
              </a:rPr>
              <a:t>Constructed a dataset that appears mislabeled to humans (via adversarial examples) but results in good accuracy on the original test set</a:t>
            </a:r>
            <a:endParaRPr sz="1200" b="0" i="0" u="none" strike="noStrike" cap="none">
              <a:solidFill>
                <a:srgbClr val="000000"/>
              </a:solidFill>
              <a:latin typeface="Calibri" panose="020F0502020204030204" pitchFamily="34" charset="0"/>
              <a:cs typeface="Calibri" panose="020F0502020204030204" pitchFamily="34" charset="0"/>
              <a:sym typeface="Arial"/>
            </a:endParaRPr>
          </a:p>
        </p:txBody>
      </p:sp>
      <p:grpSp>
        <p:nvGrpSpPr>
          <p:cNvPr id="419" name="Group 418">
            <a:extLst>
              <a:ext uri="{FF2B5EF4-FFF2-40B4-BE49-F238E27FC236}">
                <a16:creationId xmlns:a16="http://schemas.microsoft.com/office/drawing/2014/main" id="{11D34B19-8FD3-E811-61B2-F298623EF087}"/>
              </a:ext>
            </a:extLst>
          </p:cNvPr>
          <p:cNvGrpSpPr/>
          <p:nvPr/>
        </p:nvGrpSpPr>
        <p:grpSpPr>
          <a:xfrm>
            <a:off x="3879985" y="4619557"/>
            <a:ext cx="1444212" cy="1263048"/>
            <a:chOff x="4074312" y="3988448"/>
            <a:chExt cx="1444212" cy="1263048"/>
          </a:xfrm>
        </p:grpSpPr>
        <p:pic>
          <p:nvPicPr>
            <p:cNvPr id="397" name="Picture 396">
              <a:extLst>
                <a:ext uri="{FF2B5EF4-FFF2-40B4-BE49-F238E27FC236}">
                  <a16:creationId xmlns:a16="http://schemas.microsoft.com/office/drawing/2014/main" id="{37BE0CB9-B0C1-3C0F-C1A9-9B76C238185C}"/>
                </a:ext>
              </a:extLst>
            </p:cNvPr>
            <p:cNvPicPr>
              <a:picLocks noChangeAspect="1"/>
            </p:cNvPicPr>
            <p:nvPr/>
          </p:nvPicPr>
          <p:blipFill>
            <a:blip r:embed="rId6"/>
            <a:stretch>
              <a:fillRect/>
            </a:stretch>
          </p:blipFill>
          <p:spPr>
            <a:xfrm>
              <a:off x="4439946" y="4178053"/>
              <a:ext cx="761182" cy="761182"/>
            </a:xfrm>
            <a:prstGeom prst="rect">
              <a:avLst/>
            </a:prstGeom>
          </p:spPr>
        </p:pic>
        <p:sp>
          <p:nvSpPr>
            <p:cNvPr id="398" name="Rectangle 397">
              <a:extLst>
                <a:ext uri="{FF2B5EF4-FFF2-40B4-BE49-F238E27FC236}">
                  <a16:creationId xmlns:a16="http://schemas.microsoft.com/office/drawing/2014/main" id="{182BAB22-CEB8-6D77-FB52-3EB1CAC664C7}"/>
                </a:ext>
              </a:extLst>
            </p:cNvPr>
            <p:cNvSpPr/>
            <p:nvPr/>
          </p:nvSpPr>
          <p:spPr>
            <a:xfrm>
              <a:off x="4784505" y="4784642"/>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dog</a:t>
              </a:r>
              <a:endParaRPr lang="en-US" sz="1000">
                <a:solidFill>
                  <a:srgbClr val="5F2A0F"/>
                </a:solidFill>
              </a:endParaRPr>
            </a:p>
          </p:txBody>
        </p:sp>
        <p:sp>
          <p:nvSpPr>
            <p:cNvPr id="399" name="TextBox 398">
              <a:extLst>
                <a:ext uri="{FF2B5EF4-FFF2-40B4-BE49-F238E27FC236}">
                  <a16:creationId xmlns:a16="http://schemas.microsoft.com/office/drawing/2014/main" id="{5976315B-CAA6-7DEC-1B58-413591F00C20}"/>
                </a:ext>
              </a:extLst>
            </p:cNvPr>
            <p:cNvSpPr txBox="1"/>
            <p:nvPr/>
          </p:nvSpPr>
          <p:spPr>
            <a:xfrm>
              <a:off x="4360652" y="3988448"/>
              <a:ext cx="916191" cy="215444"/>
            </a:xfrm>
            <a:prstGeom prst="rect">
              <a:avLst/>
            </a:prstGeom>
            <a:noFill/>
          </p:spPr>
          <p:txBody>
            <a:bodyPr wrap="square" rtlCol="0">
              <a:spAutoFit/>
            </a:bodyPr>
            <a:lstStyle/>
            <a:p>
              <a:pPr algn="r"/>
              <a:r>
                <a:rPr lang="en-US" sz="800">
                  <a:solidFill>
                    <a:srgbClr val="5F2A0F"/>
                  </a:solidFill>
                </a:rPr>
                <a:t>Training image</a:t>
              </a:r>
            </a:p>
          </p:txBody>
        </p:sp>
        <p:sp>
          <p:nvSpPr>
            <p:cNvPr id="400" name="TextBox 399">
              <a:extLst>
                <a:ext uri="{FF2B5EF4-FFF2-40B4-BE49-F238E27FC236}">
                  <a16:creationId xmlns:a16="http://schemas.microsoft.com/office/drawing/2014/main" id="{8316AB81-2F9E-0A00-B4F9-290FFAC0CD63}"/>
                </a:ext>
              </a:extLst>
            </p:cNvPr>
            <p:cNvSpPr txBox="1"/>
            <p:nvPr/>
          </p:nvSpPr>
          <p:spPr>
            <a:xfrm>
              <a:off x="4166854" y="4916021"/>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1" name="TextBox 400">
              <a:extLst>
                <a:ext uri="{FF2B5EF4-FFF2-40B4-BE49-F238E27FC236}">
                  <a16:creationId xmlns:a16="http://schemas.microsoft.com/office/drawing/2014/main" id="{12019784-E69A-15E8-5D91-349D93A0413E}"/>
                </a:ext>
              </a:extLst>
            </p:cNvPr>
            <p:cNvSpPr txBox="1"/>
            <p:nvPr/>
          </p:nvSpPr>
          <p:spPr>
            <a:xfrm>
              <a:off x="4074312" y="5055638"/>
              <a:ext cx="1444212" cy="195858"/>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00B050"/>
                  </a:solidFill>
                </a:rPr>
                <a:t>dog</a:t>
              </a:r>
            </a:p>
          </p:txBody>
        </p:sp>
      </p:grpSp>
      <p:grpSp>
        <p:nvGrpSpPr>
          <p:cNvPr id="402" name="Group 401">
            <a:extLst>
              <a:ext uri="{FF2B5EF4-FFF2-40B4-BE49-F238E27FC236}">
                <a16:creationId xmlns:a16="http://schemas.microsoft.com/office/drawing/2014/main" id="{35313A06-BF0D-6E5E-10A7-42CF528D635C}"/>
              </a:ext>
            </a:extLst>
          </p:cNvPr>
          <p:cNvGrpSpPr/>
          <p:nvPr/>
        </p:nvGrpSpPr>
        <p:grpSpPr>
          <a:xfrm>
            <a:off x="5781609" y="4619557"/>
            <a:ext cx="1381914" cy="1282634"/>
            <a:chOff x="5114370" y="1104046"/>
            <a:chExt cx="1381914" cy="1282634"/>
          </a:xfrm>
        </p:grpSpPr>
        <p:grpSp>
          <p:nvGrpSpPr>
            <p:cNvPr id="403" name="Group 402">
              <a:extLst>
                <a:ext uri="{FF2B5EF4-FFF2-40B4-BE49-F238E27FC236}">
                  <a16:creationId xmlns:a16="http://schemas.microsoft.com/office/drawing/2014/main" id="{2FFC11C7-C839-F529-AC1F-B6646083D56A}"/>
                </a:ext>
              </a:extLst>
            </p:cNvPr>
            <p:cNvGrpSpPr/>
            <p:nvPr/>
          </p:nvGrpSpPr>
          <p:grpSpPr>
            <a:xfrm>
              <a:off x="5456436" y="1293651"/>
              <a:ext cx="764463" cy="761182"/>
              <a:chOff x="6414631" y="1752842"/>
              <a:chExt cx="1434862" cy="1428704"/>
            </a:xfrm>
          </p:grpSpPr>
          <p:pic>
            <p:nvPicPr>
              <p:cNvPr id="407" name="Picture 406">
                <a:extLst>
                  <a:ext uri="{FF2B5EF4-FFF2-40B4-BE49-F238E27FC236}">
                    <a16:creationId xmlns:a16="http://schemas.microsoft.com/office/drawing/2014/main" id="{A89904AC-1E35-8C27-71B0-D9EC0CC22A8B}"/>
                  </a:ext>
                </a:extLst>
              </p:cNvPr>
              <p:cNvPicPr>
                <a:picLocks noChangeAspect="1"/>
              </p:cNvPicPr>
              <p:nvPr/>
            </p:nvPicPr>
            <p:blipFill>
              <a:blip r:embed="rId7"/>
              <a:stretch>
                <a:fillRect/>
              </a:stretch>
            </p:blipFill>
            <p:spPr>
              <a:xfrm>
                <a:off x="6414631" y="1752842"/>
                <a:ext cx="1434862" cy="1428704"/>
              </a:xfrm>
              <a:prstGeom prst="rect">
                <a:avLst/>
              </a:prstGeom>
            </p:spPr>
          </p:pic>
          <p:sp>
            <p:nvSpPr>
              <p:cNvPr id="408" name="Rectangle 407">
                <a:extLst>
                  <a:ext uri="{FF2B5EF4-FFF2-40B4-BE49-F238E27FC236}">
                    <a16:creationId xmlns:a16="http://schemas.microsoft.com/office/drawing/2014/main" id="{856474B6-62A4-F759-1A27-86DE2EF46432}"/>
                  </a:ext>
                </a:extLst>
              </p:cNvPr>
              <p:cNvSpPr/>
              <p:nvPr/>
            </p:nvSpPr>
            <p:spPr>
              <a:xfrm>
                <a:off x="7069484" y="2891382"/>
                <a:ext cx="771593" cy="28006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sp>
          <p:nvSpPr>
            <p:cNvPr id="404" name="TextBox 403">
              <a:extLst>
                <a:ext uri="{FF2B5EF4-FFF2-40B4-BE49-F238E27FC236}">
                  <a16:creationId xmlns:a16="http://schemas.microsoft.com/office/drawing/2014/main" id="{B48E5C4D-B66C-C9BB-1A61-2CDC96EB3589}"/>
                </a:ext>
              </a:extLst>
            </p:cNvPr>
            <p:cNvSpPr txBox="1"/>
            <p:nvPr/>
          </p:nvSpPr>
          <p:spPr>
            <a:xfrm>
              <a:off x="5406330" y="1104046"/>
              <a:ext cx="848966" cy="215444"/>
            </a:xfrm>
            <a:prstGeom prst="rect">
              <a:avLst/>
            </a:prstGeom>
            <a:noFill/>
          </p:spPr>
          <p:txBody>
            <a:bodyPr wrap="square" rtlCol="0">
              <a:spAutoFit/>
            </a:bodyPr>
            <a:lstStyle/>
            <a:p>
              <a:pPr algn="r"/>
              <a:r>
                <a:rPr lang="en-US" sz="800">
                  <a:solidFill>
                    <a:srgbClr val="5F2A0F"/>
                  </a:solidFill>
                </a:rPr>
                <a:t>Relabel as </a:t>
              </a:r>
              <a:r>
                <a:rPr lang="en-US" sz="800" b="1">
                  <a:solidFill>
                    <a:srgbClr val="C00000"/>
                  </a:solidFill>
                </a:rPr>
                <a:t>cat</a:t>
              </a:r>
            </a:p>
          </p:txBody>
        </p:sp>
        <p:sp>
          <p:nvSpPr>
            <p:cNvPr id="405" name="TextBox 404">
              <a:extLst>
                <a:ext uri="{FF2B5EF4-FFF2-40B4-BE49-F238E27FC236}">
                  <a16:creationId xmlns:a16="http://schemas.microsoft.com/office/drawing/2014/main" id="{610DDF6F-19F8-606E-5C89-56EF67980F78}"/>
                </a:ext>
              </a:extLst>
            </p:cNvPr>
            <p:cNvSpPr txBox="1"/>
            <p:nvPr/>
          </p:nvSpPr>
          <p:spPr>
            <a:xfrm>
              <a:off x="5206912" y="2031619"/>
              <a:ext cx="1235301" cy="215444"/>
            </a:xfrm>
            <a:prstGeom prst="rect">
              <a:avLst/>
            </a:prstGeom>
            <a:noFill/>
          </p:spPr>
          <p:txBody>
            <a:bodyPr wrap="square" rtlCol="0">
              <a:spAutoFit/>
            </a:bodyPr>
            <a:lstStyle/>
            <a:p>
              <a:pPr algn="ctr"/>
              <a:r>
                <a:rPr lang="en-US" sz="800">
                  <a:solidFill>
                    <a:srgbClr val="5F2A0F"/>
                  </a:solidFill>
                </a:rPr>
                <a:t>Robust Features: </a:t>
              </a:r>
              <a:r>
                <a:rPr lang="en-US" sz="800" b="1">
                  <a:solidFill>
                    <a:srgbClr val="00B050"/>
                  </a:solidFill>
                </a:rPr>
                <a:t>dog</a:t>
              </a:r>
            </a:p>
          </p:txBody>
        </p:sp>
        <p:sp>
          <p:nvSpPr>
            <p:cNvPr id="406" name="TextBox 405">
              <a:extLst>
                <a:ext uri="{FF2B5EF4-FFF2-40B4-BE49-F238E27FC236}">
                  <a16:creationId xmlns:a16="http://schemas.microsoft.com/office/drawing/2014/main" id="{5AF6782B-4273-8973-FB08-34D56FECB8F7}"/>
                </a:ext>
              </a:extLst>
            </p:cNvPr>
            <p:cNvSpPr txBox="1"/>
            <p:nvPr/>
          </p:nvSpPr>
          <p:spPr>
            <a:xfrm>
              <a:off x="5114370" y="2171236"/>
              <a:ext cx="1381914" cy="215444"/>
            </a:xfrm>
            <a:prstGeom prst="rect">
              <a:avLst/>
            </a:prstGeom>
            <a:noFill/>
          </p:spPr>
          <p:txBody>
            <a:bodyPr wrap="square" rtlCol="0">
              <a:spAutoFit/>
            </a:bodyPr>
            <a:lstStyle/>
            <a:p>
              <a:pPr algn="ctr"/>
              <a:r>
                <a:rPr lang="en-US" sz="800">
                  <a:solidFill>
                    <a:srgbClr val="5F2A0F"/>
                  </a:solidFill>
                </a:rPr>
                <a:t>Non-Robust Features: </a:t>
              </a:r>
              <a:r>
                <a:rPr lang="en-US" sz="800" b="1">
                  <a:solidFill>
                    <a:srgbClr val="C00000"/>
                  </a:solidFill>
                </a:rPr>
                <a:t>cat</a:t>
              </a:r>
            </a:p>
          </p:txBody>
        </p:sp>
      </p:grpSp>
      <p:grpSp>
        <p:nvGrpSpPr>
          <p:cNvPr id="409" name="Group 408">
            <a:extLst>
              <a:ext uri="{FF2B5EF4-FFF2-40B4-BE49-F238E27FC236}">
                <a16:creationId xmlns:a16="http://schemas.microsoft.com/office/drawing/2014/main" id="{0C49C0B0-5247-5961-BE88-7608DCA38974}"/>
              </a:ext>
            </a:extLst>
          </p:cNvPr>
          <p:cNvGrpSpPr/>
          <p:nvPr/>
        </p:nvGrpSpPr>
        <p:grpSpPr>
          <a:xfrm>
            <a:off x="4988797" y="4727172"/>
            <a:ext cx="1117721" cy="648134"/>
            <a:chOff x="2862401" y="1211661"/>
            <a:chExt cx="1117721" cy="648134"/>
          </a:xfrm>
        </p:grpSpPr>
        <mc:AlternateContent xmlns:mc="http://schemas.openxmlformats.org/markup-compatibility/2006" xmlns:a14="http://schemas.microsoft.com/office/drawing/2010/main">
          <mc:Choice Requires="a14">
            <p:sp>
              <p:nvSpPr>
                <p:cNvPr id="410" name="Right Arrow 409">
                  <a:extLst>
                    <a:ext uri="{FF2B5EF4-FFF2-40B4-BE49-F238E27FC236}">
                      <a16:creationId xmlns:a16="http://schemas.microsoft.com/office/drawing/2014/main" id="{1764327E-C23E-4186-5049-A36157346986}"/>
                    </a:ext>
                  </a:extLst>
                </p:cNvPr>
                <p:cNvSpPr/>
                <p:nvPr/>
              </p:nvSpPr>
              <p:spPr>
                <a:xfrm>
                  <a:off x="3018210" y="1537863"/>
                  <a:ext cx="743580"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800" b="0" i="1" smtClean="0">
                                <a:solidFill>
                                  <a:srgbClr val="5F2A0F"/>
                                </a:solidFill>
                                <a:latin typeface="Cambria Math" panose="02040503050406030204" pitchFamily="18" charset="0"/>
                              </a:rPr>
                            </m:ctrlPr>
                          </m:funcPr>
                          <m:fName>
                            <m:r>
                              <m:rPr>
                                <m:sty m:val="p"/>
                              </m:rPr>
                              <a:rPr lang="en-US" sz="800" b="0" i="0" smtClean="0">
                                <a:solidFill>
                                  <a:srgbClr val="5F2A0F"/>
                                </a:solidFill>
                                <a:latin typeface="Cambria Math" panose="02040503050406030204" pitchFamily="18" charset="0"/>
                              </a:rPr>
                              <m:t>max</m:t>
                            </m:r>
                            <m:r>
                              <a:rPr lang="en-US" sz="800" b="0" i="1" smtClean="0">
                                <a:solidFill>
                                  <a:srgbClr val="5F2A0F"/>
                                </a:solidFill>
                                <a:latin typeface="Cambria Math" panose="02040503050406030204" pitchFamily="18" charset="0"/>
                              </a:rPr>
                              <m:t> </m:t>
                            </m:r>
                          </m:fName>
                          <m:e>
                            <m:r>
                              <a:rPr lang="en-US" sz="800" b="0" i="1" smtClean="0">
                                <a:solidFill>
                                  <a:srgbClr val="5F2A0F"/>
                                </a:solidFill>
                                <a:latin typeface="Cambria Math" panose="02040503050406030204" pitchFamily="18" charset="0"/>
                              </a:rPr>
                              <m:t>𝑃</m:t>
                            </m:r>
                            <m:r>
                              <a:rPr lang="en-US" sz="800" b="0" i="1" smtClean="0">
                                <a:solidFill>
                                  <a:srgbClr val="5F2A0F"/>
                                </a:solidFill>
                                <a:latin typeface="Cambria Math" panose="02040503050406030204" pitchFamily="18" charset="0"/>
                              </a:rPr>
                              <m:t>(</m:t>
                            </m:r>
                            <m:r>
                              <a:rPr lang="en-US" sz="800" b="0" i="1" smtClean="0">
                                <a:solidFill>
                                  <a:srgbClr val="5F2A0F"/>
                                </a:solidFill>
                                <a:latin typeface="Cambria Math" panose="02040503050406030204" pitchFamily="18" charset="0"/>
                              </a:rPr>
                              <m:t>𝑐𝑎𝑡</m:t>
                            </m:r>
                            <m:r>
                              <a:rPr lang="en-US" sz="800" b="0" i="1" smtClean="0">
                                <a:solidFill>
                                  <a:srgbClr val="5F2A0F"/>
                                </a:solidFill>
                                <a:latin typeface="Cambria Math" panose="02040503050406030204" pitchFamily="18" charset="0"/>
                              </a:rPr>
                              <m:t>)</m:t>
                            </m:r>
                          </m:e>
                        </m:func>
                      </m:oMath>
                    </m:oMathPara>
                  </a14:m>
                  <a:endParaRPr lang="en-US" sz="800">
                    <a:solidFill>
                      <a:srgbClr val="5F2A0F"/>
                    </a:solidFill>
                  </a:endParaRPr>
                </a:p>
              </p:txBody>
            </p:sp>
          </mc:Choice>
          <mc:Fallback xmlns="">
            <p:sp>
              <p:nvSpPr>
                <p:cNvPr id="410" name="Right Arrow 409">
                  <a:extLst>
                    <a:ext uri="{FF2B5EF4-FFF2-40B4-BE49-F238E27FC236}">
                      <a16:creationId xmlns:a16="http://schemas.microsoft.com/office/drawing/2014/main" id="{1764327E-C23E-4186-5049-A36157346986}"/>
                    </a:ext>
                  </a:extLst>
                </p:cNvPr>
                <p:cNvSpPr>
                  <a:spLocks noRot="1" noChangeAspect="1" noMove="1" noResize="1" noEditPoints="1" noAdjustHandles="1" noChangeArrowheads="1" noChangeShapeType="1" noTextEdit="1"/>
                </p:cNvSpPr>
                <p:nvPr/>
              </p:nvSpPr>
              <p:spPr>
                <a:xfrm>
                  <a:off x="3018210" y="1537863"/>
                  <a:ext cx="743580" cy="321932"/>
                </a:xfrm>
                <a:prstGeom prst="rightArrow">
                  <a:avLst/>
                </a:prstGeom>
                <a:blipFill>
                  <a:blip r:embed="rId8"/>
                  <a:stretch>
                    <a:fillRect/>
                  </a:stretch>
                </a:blipFill>
                <a:ln w="9525">
                  <a:solidFill>
                    <a:srgbClr val="5F2A0F"/>
                  </a:solidFill>
                </a:ln>
              </p:spPr>
              <p:txBody>
                <a:bodyPr/>
                <a:lstStyle/>
                <a:p>
                  <a:r>
                    <a:rPr lang="en-US">
                      <a:noFill/>
                    </a:rPr>
                    <a:t> </a:t>
                  </a:r>
                </a:p>
              </p:txBody>
            </p:sp>
          </mc:Fallback>
        </mc:AlternateContent>
        <p:sp>
          <p:nvSpPr>
            <p:cNvPr id="411" name="TextBox 410">
              <a:extLst>
                <a:ext uri="{FF2B5EF4-FFF2-40B4-BE49-F238E27FC236}">
                  <a16:creationId xmlns:a16="http://schemas.microsoft.com/office/drawing/2014/main" id="{06CA259F-5148-B78B-CB27-B4C6305692A7}"/>
                </a:ext>
              </a:extLst>
            </p:cNvPr>
            <p:cNvSpPr txBox="1"/>
            <p:nvPr/>
          </p:nvSpPr>
          <p:spPr>
            <a:xfrm>
              <a:off x="2862401" y="1211661"/>
              <a:ext cx="1117721" cy="338554"/>
            </a:xfrm>
            <a:prstGeom prst="rect">
              <a:avLst/>
            </a:prstGeom>
            <a:noFill/>
          </p:spPr>
          <p:txBody>
            <a:bodyPr wrap="square" rtlCol="0">
              <a:spAutoFit/>
            </a:bodyPr>
            <a:lstStyle/>
            <a:p>
              <a:pPr algn="ctr"/>
              <a:r>
                <a:rPr lang="en-US" sz="800" dirty="0">
                  <a:solidFill>
                    <a:srgbClr val="5F2A0F"/>
                  </a:solidFill>
                </a:rPr>
                <a:t>Adversarial example towards “cat”</a:t>
              </a:r>
            </a:p>
          </p:txBody>
        </p:sp>
      </p:grpSp>
      <p:grpSp>
        <p:nvGrpSpPr>
          <p:cNvPr id="9" name="Group 8">
            <a:extLst>
              <a:ext uri="{FF2B5EF4-FFF2-40B4-BE49-F238E27FC236}">
                <a16:creationId xmlns:a16="http://schemas.microsoft.com/office/drawing/2014/main" id="{1CCCC1AD-ABB8-5BF8-F6F7-EBD9F16B4C5D}"/>
              </a:ext>
            </a:extLst>
          </p:cNvPr>
          <p:cNvGrpSpPr/>
          <p:nvPr/>
        </p:nvGrpSpPr>
        <p:grpSpPr>
          <a:xfrm>
            <a:off x="7005060" y="4619557"/>
            <a:ext cx="1585467" cy="1266127"/>
            <a:chOff x="7005060" y="4619557"/>
            <a:chExt cx="1585467" cy="1266127"/>
          </a:xfrm>
        </p:grpSpPr>
        <p:sp>
          <p:nvSpPr>
            <p:cNvPr id="412" name="Right Arrow 411">
              <a:extLst>
                <a:ext uri="{FF2B5EF4-FFF2-40B4-BE49-F238E27FC236}">
                  <a16:creationId xmlns:a16="http://schemas.microsoft.com/office/drawing/2014/main" id="{81C3D24F-6C62-BBFC-293C-992F6B3816D3}"/>
                </a:ext>
              </a:extLst>
            </p:cNvPr>
            <p:cNvSpPr/>
            <p:nvPr/>
          </p:nvSpPr>
          <p:spPr>
            <a:xfrm>
              <a:off x="7005060" y="5035568"/>
              <a:ext cx="621422" cy="321932"/>
            </a:xfrm>
            <a:prstGeom prst="rightArrow">
              <a:avLst/>
            </a:prstGeom>
            <a:solidFill>
              <a:schemeClr val="accent2"/>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rgbClr val="5F2A0F"/>
                  </a:solidFill>
                </a:rPr>
                <a:t>Train</a:t>
              </a:r>
            </a:p>
          </p:txBody>
        </p:sp>
        <p:grpSp>
          <p:nvGrpSpPr>
            <p:cNvPr id="413" name="Group 412">
              <a:extLst>
                <a:ext uri="{FF2B5EF4-FFF2-40B4-BE49-F238E27FC236}">
                  <a16:creationId xmlns:a16="http://schemas.microsoft.com/office/drawing/2014/main" id="{3A3B6E84-FD70-CDA5-38D8-D631776C78AB}"/>
                </a:ext>
              </a:extLst>
            </p:cNvPr>
            <p:cNvGrpSpPr/>
            <p:nvPr/>
          </p:nvGrpSpPr>
          <p:grpSpPr>
            <a:xfrm>
              <a:off x="7097570" y="4619557"/>
              <a:ext cx="1492957" cy="1266127"/>
              <a:chOff x="7521580" y="1104046"/>
              <a:chExt cx="1492957" cy="1266127"/>
            </a:xfrm>
          </p:grpSpPr>
          <p:pic>
            <p:nvPicPr>
              <p:cNvPr id="414" name="Picture 413">
                <a:extLst>
                  <a:ext uri="{FF2B5EF4-FFF2-40B4-BE49-F238E27FC236}">
                    <a16:creationId xmlns:a16="http://schemas.microsoft.com/office/drawing/2014/main" id="{B96EECC3-A17C-E636-20E0-988F9C299380}"/>
                  </a:ext>
                </a:extLst>
              </p:cNvPr>
              <p:cNvPicPr>
                <a:picLocks noChangeAspect="1"/>
              </p:cNvPicPr>
              <p:nvPr/>
            </p:nvPicPr>
            <p:blipFill>
              <a:blip r:embed="rId9"/>
              <a:stretch>
                <a:fillRect/>
              </a:stretch>
            </p:blipFill>
            <p:spPr>
              <a:xfrm>
                <a:off x="8171705" y="1293651"/>
                <a:ext cx="761182" cy="761182"/>
              </a:xfrm>
              <a:prstGeom prst="rect">
                <a:avLst/>
              </a:prstGeom>
            </p:spPr>
          </p:pic>
          <p:sp>
            <p:nvSpPr>
              <p:cNvPr id="415" name="TextBox 414">
                <a:extLst>
                  <a:ext uri="{FF2B5EF4-FFF2-40B4-BE49-F238E27FC236}">
                    <a16:creationId xmlns:a16="http://schemas.microsoft.com/office/drawing/2014/main" id="{2E0752E4-8ABA-C3BD-0051-4BE55DC3A36B}"/>
                  </a:ext>
                </a:extLst>
              </p:cNvPr>
              <p:cNvSpPr txBox="1"/>
              <p:nvPr/>
            </p:nvSpPr>
            <p:spPr>
              <a:xfrm>
                <a:off x="7521580" y="1104046"/>
                <a:ext cx="1492957" cy="215444"/>
              </a:xfrm>
              <a:prstGeom prst="rect">
                <a:avLst/>
              </a:prstGeom>
              <a:noFill/>
            </p:spPr>
            <p:txBody>
              <a:bodyPr wrap="square" rtlCol="0">
                <a:spAutoFit/>
              </a:bodyPr>
              <a:lstStyle/>
              <a:p>
                <a:pPr algn="r"/>
                <a:r>
                  <a:rPr lang="en-US" sz="800">
                    <a:solidFill>
                      <a:srgbClr val="5F2A0F"/>
                    </a:solidFill>
                  </a:rPr>
                  <a:t>Evaluate on original test set</a:t>
                </a:r>
              </a:p>
            </p:txBody>
          </p:sp>
          <p:sp>
            <p:nvSpPr>
              <p:cNvPr id="416" name="TextBox 415">
                <a:extLst>
                  <a:ext uri="{FF2B5EF4-FFF2-40B4-BE49-F238E27FC236}">
                    <a16:creationId xmlns:a16="http://schemas.microsoft.com/office/drawing/2014/main" id="{D2C0ACCB-0E55-0F22-144B-81239C6745EC}"/>
                  </a:ext>
                </a:extLst>
              </p:cNvPr>
              <p:cNvSpPr txBox="1"/>
              <p:nvPr/>
            </p:nvSpPr>
            <p:spPr>
              <a:xfrm>
                <a:off x="8061930" y="2031619"/>
                <a:ext cx="923413" cy="338554"/>
              </a:xfrm>
              <a:prstGeom prst="rect">
                <a:avLst/>
              </a:prstGeom>
              <a:noFill/>
            </p:spPr>
            <p:txBody>
              <a:bodyPr wrap="square" rtlCol="0">
                <a:spAutoFit/>
              </a:bodyPr>
              <a:lstStyle/>
              <a:p>
                <a:pPr algn="ctr"/>
                <a:r>
                  <a:rPr lang="en-US" sz="800" b="1">
                    <a:solidFill>
                      <a:srgbClr val="00B050"/>
                    </a:solidFill>
                  </a:rPr>
                  <a:t>Good</a:t>
                </a:r>
                <a:r>
                  <a:rPr lang="en-US" sz="800">
                    <a:solidFill>
                      <a:srgbClr val="5F2A0F"/>
                    </a:solidFill>
                  </a:rPr>
                  <a:t> standard accuracy</a:t>
                </a:r>
              </a:p>
            </p:txBody>
          </p:sp>
          <p:sp>
            <p:nvSpPr>
              <p:cNvPr id="417" name="Rectangle 416">
                <a:extLst>
                  <a:ext uri="{FF2B5EF4-FFF2-40B4-BE49-F238E27FC236}">
                    <a16:creationId xmlns:a16="http://schemas.microsoft.com/office/drawing/2014/main" id="{D9CA2E82-6A08-3802-3920-65A9DDB57080}"/>
                  </a:ext>
                </a:extLst>
              </p:cNvPr>
              <p:cNvSpPr/>
              <p:nvPr/>
            </p:nvSpPr>
            <p:spPr>
              <a:xfrm>
                <a:off x="8518955" y="1900240"/>
                <a:ext cx="411088" cy="149210"/>
              </a:xfrm>
              <a:prstGeom prst="rect">
                <a:avLst/>
              </a:prstGeom>
              <a:solidFill>
                <a:srgbClr val="FAD783"/>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5F2A0F"/>
                    </a:solidFill>
                  </a:rPr>
                  <a:t>cat</a:t>
                </a:r>
              </a:p>
            </p:txBody>
          </p:sp>
        </p:grpSp>
      </p:grpSp>
      <p:grpSp>
        <p:nvGrpSpPr>
          <p:cNvPr id="427" name="Group 426">
            <a:extLst>
              <a:ext uri="{FF2B5EF4-FFF2-40B4-BE49-F238E27FC236}">
                <a16:creationId xmlns:a16="http://schemas.microsoft.com/office/drawing/2014/main" id="{82DDAC5E-C3BB-7BA7-B60F-DFD6BCC2E812}"/>
              </a:ext>
            </a:extLst>
          </p:cNvPr>
          <p:cNvGrpSpPr/>
          <p:nvPr/>
        </p:nvGrpSpPr>
        <p:grpSpPr>
          <a:xfrm>
            <a:off x="8515721" y="3897315"/>
            <a:ext cx="3573850" cy="2984157"/>
            <a:chOff x="9256347" y="4085605"/>
            <a:chExt cx="2804700" cy="234191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32A90B-B3CA-AF59-A1C0-557380D00E2F}"/>
                    </a:ext>
                  </a:extLst>
                </p:cNvPr>
                <p:cNvSpPr txBox="1"/>
                <p:nvPr/>
              </p:nvSpPr>
              <p:spPr>
                <a:xfrm>
                  <a:off x="9256347" y="5865444"/>
                  <a:ext cx="2797545" cy="562080"/>
                </a:xfrm>
                <a:prstGeom prst="rect">
                  <a:avLst/>
                </a:prstGeom>
                <a:noFill/>
              </p:spPr>
              <p:txBody>
                <a:bodyPr wrap="square">
                  <a:spAutoFit/>
                </a:bodyPr>
                <a:lstStyle/>
                <a:p>
                  <a:pPr algn="just"/>
                  <a:r>
                    <a:rPr lang="en-US" sz="1000">
                      <a:latin typeface="Calibri" panose="020F0502020204030204" pitchFamily="34" charset="0"/>
                      <a:cs typeface="Calibri" panose="020F0502020204030204" pitchFamily="34" charset="0"/>
                    </a:rPr>
                    <a:t>Standard and robust accuracy on the CIFAR-10 test set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for models trained with: (</a:t>
                  </a:r>
                  <a:r>
                    <a:rPr lang="en-US" sz="1000" err="1">
                      <a:latin typeface="Calibri" panose="020F0502020204030204" pitchFamily="34" charset="0"/>
                      <a:cs typeface="Calibri" panose="020F0502020204030204" pitchFamily="34" charset="0"/>
                    </a:rPr>
                    <a:t>i</a:t>
                  </a:r>
                  <a:r>
                    <a:rPr lang="en-US" sz="1000">
                      <a:latin typeface="Calibri" panose="020F0502020204030204" pitchFamily="34" charset="0"/>
                      <a:cs typeface="Calibri" panose="020F0502020204030204" pitchFamily="34" charset="0"/>
                    </a:rPr>
                    <a:t>) standard training (on</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 (ii)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𝑁𝑅</m:t>
                              </m:r>
                            </m:sub>
                          </m:sSub>
                        </m:e>
                      </m:acc>
                    </m:oMath>
                  </a14:m>
                  <a:r>
                    <a:rPr lang="en-US" sz="1000">
                      <a:latin typeface="Calibri" panose="020F0502020204030204" pitchFamily="34" charset="0"/>
                      <a:cs typeface="Calibri" panose="020F0502020204030204" pitchFamily="34" charset="0"/>
                    </a:rPr>
                    <a:t>; (iii) adversarial training (on </a:t>
                  </a:r>
                  <a14:m>
                    <m:oMath xmlns:m="http://schemas.openxmlformats.org/officeDocument/2006/math">
                      <m:r>
                        <a:rPr lang="en-US" sz="1000" b="0" i="1" smtClean="0">
                          <a:latin typeface="Cambria Math" panose="02040503050406030204" pitchFamily="18" charset="0"/>
                        </a:rPr>
                        <m:t>𝒟</m:t>
                      </m:r>
                    </m:oMath>
                  </a14:m>
                  <a:r>
                    <a:rPr lang="en-US" sz="1000">
                      <a:latin typeface="Calibri" panose="020F0502020204030204" pitchFamily="34" charset="0"/>
                      <a:cs typeface="Calibri" panose="020F0502020204030204" pitchFamily="34" charset="0"/>
                    </a:rPr>
                    <a:t>); and (iv) standard training on </a:t>
                  </a:r>
                  <a14:m>
                    <m:oMath xmlns:m="http://schemas.openxmlformats.org/officeDocument/2006/math">
                      <m:acc>
                        <m:accPr>
                          <m:chr m:val="̂"/>
                          <m:ctrlPr>
                            <a:rPr lang="en-US" sz="1000" i="1">
                              <a:latin typeface="Cambria Math" panose="02040503050406030204" pitchFamily="18" charset="0"/>
                            </a:rPr>
                          </m:ctrlPr>
                        </m:accPr>
                        <m:e>
                          <m:sSub>
                            <m:sSubPr>
                              <m:ctrlPr>
                                <a:rPr lang="en-US" sz="1000" i="1">
                                  <a:latin typeface="Cambria Math" panose="02040503050406030204" pitchFamily="18" charset="0"/>
                                </a:rPr>
                              </m:ctrlPr>
                            </m:sSubPr>
                            <m:e>
                              <m:r>
                                <a:rPr lang="en-US" sz="1000" i="1">
                                  <a:latin typeface="Cambria Math" panose="02040503050406030204" pitchFamily="18" charset="0"/>
                                </a:rPr>
                                <m:t>𝒟</m:t>
                              </m:r>
                            </m:e>
                            <m:sub>
                              <m:r>
                                <a:rPr lang="en-US" sz="1000" i="1">
                                  <a:latin typeface="Cambria Math" panose="02040503050406030204" pitchFamily="18" charset="0"/>
                                </a:rPr>
                                <m:t>𝑅</m:t>
                              </m:r>
                            </m:sub>
                          </m:sSub>
                        </m:e>
                      </m:acc>
                    </m:oMath>
                  </a14:m>
                  <a:r>
                    <a:rPr lang="en-US" sz="1000">
                      <a:latin typeface="Calibri" panose="020F0502020204030204" pitchFamily="34" charset="0"/>
                      <a:cs typeface="Calibri" panose="020F0502020204030204" pitchFamily="34" charset="0"/>
                    </a:rPr>
                    <a:t>.</a:t>
                  </a:r>
                </a:p>
              </p:txBody>
            </p:sp>
          </mc:Choice>
          <mc:Fallback xmlns="">
            <p:sp>
              <p:nvSpPr>
                <p:cNvPr id="11" name="TextBox 10">
                  <a:extLst>
                    <a:ext uri="{FF2B5EF4-FFF2-40B4-BE49-F238E27FC236}">
                      <a16:creationId xmlns:a16="http://schemas.microsoft.com/office/drawing/2014/main" id="{B632A90B-B3CA-AF59-A1C0-557380D00E2F}"/>
                    </a:ext>
                  </a:extLst>
                </p:cNvPr>
                <p:cNvSpPr txBox="1">
                  <a:spLocks noRot="1" noChangeAspect="1" noMove="1" noResize="1" noEditPoints="1" noAdjustHandles="1" noChangeArrowheads="1" noChangeShapeType="1" noTextEdit="1"/>
                </p:cNvSpPr>
                <p:nvPr/>
              </p:nvSpPr>
              <p:spPr>
                <a:xfrm>
                  <a:off x="9256347" y="5865444"/>
                  <a:ext cx="2797545" cy="562080"/>
                </a:xfrm>
                <a:prstGeom prst="rect">
                  <a:avLst/>
                </a:prstGeom>
                <a:blipFill>
                  <a:blip r:embed="rId10"/>
                  <a:stretch>
                    <a:fillRect b="-5263"/>
                  </a:stretch>
                </a:blipFill>
              </p:spPr>
              <p:txBody>
                <a:bodyPr/>
                <a:lstStyle/>
                <a:p>
                  <a:r>
                    <a:rPr lang="en-US">
                      <a:noFill/>
                    </a:rPr>
                    <a:t> </a:t>
                  </a:r>
                </a:p>
              </p:txBody>
            </p:sp>
          </mc:Fallback>
        </mc:AlternateContent>
        <p:pic>
          <p:nvPicPr>
            <p:cNvPr id="421" name="Picture 420">
              <a:extLst>
                <a:ext uri="{FF2B5EF4-FFF2-40B4-BE49-F238E27FC236}">
                  <a16:creationId xmlns:a16="http://schemas.microsoft.com/office/drawing/2014/main" id="{D5CB5BC8-1181-9EEC-D309-AE4027755931}"/>
                </a:ext>
              </a:extLst>
            </p:cNvPr>
            <p:cNvPicPr>
              <a:picLocks noChangeAspect="1"/>
            </p:cNvPicPr>
            <p:nvPr/>
          </p:nvPicPr>
          <p:blipFill>
            <a:blip r:embed="rId11"/>
            <a:stretch>
              <a:fillRect/>
            </a:stretch>
          </p:blipFill>
          <p:spPr>
            <a:xfrm>
              <a:off x="9256347" y="4085605"/>
              <a:ext cx="2804700" cy="1664123"/>
            </a:xfrm>
            <a:prstGeom prst="rect">
              <a:avLst/>
            </a:prstGeom>
          </p:spPr>
        </p:pic>
      </p:grpSp>
      <p:sp>
        <p:nvSpPr>
          <p:cNvPr id="3" name="Text Placeholder 2">
            <a:extLst>
              <a:ext uri="{FF2B5EF4-FFF2-40B4-BE49-F238E27FC236}">
                <a16:creationId xmlns:a16="http://schemas.microsoft.com/office/drawing/2014/main" id="{94D3C17D-A49A-D555-DAAB-8C3C4A1EE1B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8867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56100"/>
                <a:ext cx="11150700" cy="5301900"/>
              </a:xfrm>
              <a:prstGeom prst="rect">
                <a:avLst/>
              </a:prstGeom>
              <a:noFill/>
              <a:ln>
                <a:noFill/>
              </a:ln>
            </p:spPr>
            <p:txBody>
              <a:bodyPr spcFirstLastPara="1" wrap="square" lIns="91425" tIns="45700" rIns="91425" bIns="45700" anchor="t" anchorCtr="0">
                <a:normAutofit fontScale="85000" lnSpcReduction="10000"/>
              </a:bodyPr>
              <a:lstStyle/>
              <a:p>
                <a:pPr lvl="0"/>
                <a:r>
                  <a:rPr lang="en-US" dirty="0">
                    <a:solidFill>
                      <a:srgbClr val="5F2A0F"/>
                    </a:solidFill>
                    <a:latin typeface="Calibri" panose="020F0502020204030204" pitchFamily="34" charset="0"/>
                    <a:cs typeface="Calibri" panose="020F0502020204030204" pitchFamily="34" charset="0"/>
                  </a:rPr>
                  <a:t>Dataset:</a:t>
                </a:r>
              </a:p>
              <a:p>
                <a:pPr lvl="1"/>
                <a:r>
                  <a:rPr lang="en-US" dirty="0">
                    <a:solidFill>
                      <a:srgbClr val="C58D01"/>
                    </a:solidFill>
                    <a:latin typeface="Calibri" panose="020F0502020204030204" pitchFamily="34" charset="0"/>
                    <a:cs typeface="Calibri" panose="020F0502020204030204" pitchFamily="34" charset="0"/>
                  </a:rPr>
                  <a:t>Let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𝒟</m:t>
                    </m:r>
                  </m:oMath>
                </a14:m>
                <a:r>
                  <a:rPr lang="en-US" dirty="0">
                    <a:solidFill>
                      <a:srgbClr val="C58D01"/>
                    </a:solidFill>
                    <a:latin typeface="Calibri" panose="020F0502020204030204" pitchFamily="34" charset="0"/>
                    <a:cs typeface="Calibri" panose="020F0502020204030204" pitchFamily="34" charset="0"/>
                  </a:rPr>
                  <a:t> be the dataset consisting of pairs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m:t>
                    </m:r>
                    <m:d>
                      <m:dPr>
                        <m:ctrlPr>
                          <a:rPr lang="en-US" b="0" i="1" smtClean="0">
                            <a:solidFill>
                              <a:srgbClr val="C58D01"/>
                            </a:solidFill>
                            <a:latin typeface="Cambria Math" panose="02040503050406030204" pitchFamily="18" charset="0"/>
                            <a:cs typeface="Calibri" panose="020F0502020204030204" pitchFamily="34" charset="0"/>
                          </a:rPr>
                        </m:ctrlPr>
                      </m:dPr>
                      <m:e>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𝑖</m:t>
                            </m:r>
                          </m:sub>
                        </m:sSub>
                        <m:r>
                          <a:rPr lang="en-US" b="0" i="1" smtClean="0">
                            <a:solidFill>
                              <a:srgbClr val="C58D01"/>
                            </a:solidFill>
                            <a:latin typeface="Cambria Math" panose="02040503050406030204" pitchFamily="18" charset="0"/>
                            <a:cs typeface="Calibri" panose="020F0502020204030204" pitchFamily="34" charset="0"/>
                          </a:rPr>
                          <m:t>, </m:t>
                        </m:r>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𝑦</m:t>
                            </m:r>
                          </m:e>
                          <m:sub>
                            <m:r>
                              <a:rPr lang="en-US" b="0" i="1" smtClean="0">
                                <a:solidFill>
                                  <a:srgbClr val="C58D01"/>
                                </a:solidFill>
                                <a:latin typeface="Cambria Math" panose="02040503050406030204" pitchFamily="18" charset="0"/>
                                <a:cs typeface="Calibri" panose="020F0502020204030204" pitchFamily="34" charset="0"/>
                              </a:rPr>
                              <m:t>𝑖</m:t>
                            </m:r>
                          </m:sub>
                        </m:sSub>
                      </m:e>
                    </m:d>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 for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𝑖</m:t>
                    </m:r>
                  </m:oMath>
                </a14:m>
                <a:r>
                  <a:rPr lang="en-US" dirty="0">
                    <a:solidFill>
                      <a:srgbClr val="C58D01"/>
                    </a:solidFill>
                    <a:latin typeface="Calibri" panose="020F0502020204030204" pitchFamily="34" charset="0"/>
                    <a:cs typeface="Calibri" panose="020F0502020204030204" pitchFamily="34" charset="0"/>
                  </a:rPr>
                  <a:t> ranging from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1</m:t>
                    </m:r>
                  </m:oMath>
                </a14:m>
                <a:r>
                  <a:rPr lang="en-US" dirty="0">
                    <a:solidFill>
                      <a:srgbClr val="C58D01"/>
                    </a:solidFill>
                    <a:latin typeface="Calibri" panose="020F0502020204030204" pitchFamily="34" charset="0"/>
                    <a:cs typeface="Calibri" panose="020F0502020204030204" pitchFamily="34" charset="0"/>
                  </a:rPr>
                  <a:t> to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𝑁</m:t>
                    </m:r>
                  </m:oMath>
                </a14:m>
                <a:r>
                  <a:rPr lang="en-US" dirty="0">
                    <a:solidFill>
                      <a:srgbClr val="C58D01"/>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Sup>
                        <m:sSubSupPr>
                          <m:ctrlPr>
                            <a:rPr lang="en-US" i="1" smtClean="0">
                              <a:solidFill>
                                <a:srgbClr val="5F2A0F"/>
                              </a:solidFill>
                              <a:latin typeface="Cambria Math" panose="02040503050406030204" pitchFamily="18" charset="0"/>
                            </a:rPr>
                          </m:ctrlPr>
                        </m:sSubSupPr>
                        <m:e>
                          <m:d>
                            <m:dPr>
                              <m:begChr m:val="{"/>
                              <m:endChr m:val="}"/>
                              <m:ctrlPr>
                                <a:rPr lang="en-US" i="1">
                                  <a:solidFill>
                                    <a:srgbClr val="5F2A0F"/>
                                  </a:solidFill>
                                  <a:latin typeface="Cambria Math" panose="02040503050406030204" pitchFamily="18" charset="0"/>
                                </a:rPr>
                              </m:ctrlPr>
                            </m:dPr>
                            <m:e>
                              <m:d>
                                <m:dPr>
                                  <m:ctrlPr>
                                    <a:rPr lang="en-US" i="1">
                                      <a:solidFill>
                                        <a:srgbClr val="5F2A0F"/>
                                      </a:solidFill>
                                      <a:latin typeface="Cambria Math" panose="02040503050406030204" pitchFamily="18" charset="0"/>
                                    </a:rPr>
                                  </m:ctrlPr>
                                </m:d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𝑥</m:t>
                                      </m:r>
                                    </m:e>
                                    <m:sub>
                                      <m:r>
                                        <a:rPr lang="en-US" i="1">
                                          <a:solidFill>
                                            <a:srgbClr val="5F2A0F"/>
                                          </a:solidFill>
                                          <a:latin typeface="Cambria Math" panose="02040503050406030204" pitchFamily="18" charset="0"/>
                                        </a:rPr>
                                        <m:t>𝑖</m:t>
                                      </m:r>
                                    </m:sub>
                                  </m:sSub>
                                  <m:r>
                                    <a:rPr lang="en-US" i="1">
                                      <a:solidFill>
                                        <a:srgbClr val="5F2A0F"/>
                                      </a:solidFill>
                                      <a:latin typeface="Cambria Math" panose="02040503050406030204" pitchFamily="18" charset="0"/>
                                    </a:rPr>
                                    <m:t>, </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𝑦</m:t>
                                      </m:r>
                                    </m:e>
                                    <m:sub>
                                      <m:r>
                                        <a:rPr lang="en-US" i="1">
                                          <a:solidFill>
                                            <a:srgbClr val="5F2A0F"/>
                                          </a:solidFill>
                                          <a:latin typeface="Cambria Math" panose="02040503050406030204" pitchFamily="18" charset="0"/>
                                        </a:rPr>
                                        <m:t>𝑖</m:t>
                                      </m:r>
                                    </m:sub>
                                  </m:sSub>
                                </m:e>
                              </m:d>
                            </m:e>
                          </m:d>
                        </m:e>
                        <m:sub>
                          <m:r>
                            <a:rPr lang="en-US" i="1">
                              <a:solidFill>
                                <a:srgbClr val="5F2A0F"/>
                              </a:solidFill>
                              <a:latin typeface="Cambria Math" panose="02040503050406030204" pitchFamily="18" charset="0"/>
                            </a:rPr>
                            <m:t>𝑖</m:t>
                          </m:r>
                          <m:r>
                            <a:rPr lang="en-US" i="1">
                              <a:solidFill>
                                <a:srgbClr val="5F2A0F"/>
                              </a:solidFill>
                              <a:latin typeface="Cambria Math" panose="02040503050406030204" pitchFamily="18" charset="0"/>
                            </a:rPr>
                            <m:t>=1</m:t>
                          </m:r>
                        </m:sub>
                        <m:sup>
                          <m:r>
                            <a:rPr lang="en-US" i="1">
                              <a:solidFill>
                                <a:srgbClr val="5F2A0F"/>
                              </a:solidFill>
                              <a:latin typeface="Cambria Math" panose="02040503050406030204" pitchFamily="18" charset="0"/>
                            </a:rPr>
                            <m:t>𝑁</m:t>
                          </m:r>
                        </m:sup>
                      </m:sSubSup>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oMath>
                  </m:oMathPara>
                </a14:m>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Binary classification:</a:t>
                </a:r>
              </a:p>
              <a:p>
                <a:pPr lvl="1"/>
                <a:r>
                  <a:rPr lang="en-US" dirty="0">
                    <a:solidFill>
                      <a:srgbClr val="C58D01"/>
                    </a:solidFill>
                    <a:latin typeface="Calibri" panose="020F0502020204030204" pitchFamily="34" charset="0"/>
                    <a:cs typeface="Calibri" panose="020F0502020204030204" pitchFamily="34" charset="0"/>
                  </a:rPr>
                  <a:t>The pairs </a:t>
                </a:r>
                <a14:m>
                  <m:oMath xmlns:m="http://schemas.openxmlformats.org/officeDocument/2006/math">
                    <m:d>
                      <m:dPr>
                        <m:ctrlPr>
                          <a:rPr lang="en-US" b="0" i="1" smtClean="0">
                            <a:solidFill>
                              <a:srgbClr val="C58D01"/>
                            </a:solidFill>
                            <a:latin typeface="Cambria Math" panose="02040503050406030204" pitchFamily="18" charset="0"/>
                          </a:rPr>
                        </m:ctrlPr>
                      </m:dPr>
                      <m:e>
                        <m:r>
                          <a:rPr lang="en-US" b="0" i="1" smtClean="0">
                            <a:solidFill>
                              <a:srgbClr val="C58D01"/>
                            </a:solidFill>
                            <a:latin typeface="Cambria Math" panose="02040503050406030204" pitchFamily="18" charset="0"/>
                          </a:rPr>
                          <m:t>𝑥</m:t>
                        </m:r>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𝑦</m:t>
                        </m:r>
                      </m:e>
                    </m:d>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𝒳</m:t>
                    </m:r>
                    <m:r>
                      <a:rPr lang="en-US" b="0" i="1" smtClean="0">
                        <a:solidFill>
                          <a:srgbClr val="C58D01"/>
                        </a:solidFill>
                        <a:latin typeface="Cambria Math" panose="02040503050406030204" pitchFamily="18" charset="0"/>
                      </a:rPr>
                      <m:t> × </m:t>
                    </m:r>
                    <m:d>
                      <m:dPr>
                        <m:begChr m:val="{"/>
                        <m:endChr m:val="}"/>
                        <m:ctrlPr>
                          <a:rPr lang="en-US" b="0" i="1" smtClean="0">
                            <a:solidFill>
                              <a:srgbClr val="C58D01"/>
                            </a:solidFill>
                            <a:latin typeface="Cambria Math" panose="02040503050406030204" pitchFamily="18" charset="0"/>
                          </a:rPr>
                        </m:ctrlPr>
                      </m:dPr>
                      <m:e>
                        <m:r>
                          <a:rPr lang="en-US" b="0" i="1" smtClean="0">
                            <a:solidFill>
                              <a:srgbClr val="C58D01"/>
                            </a:solidFill>
                            <a:latin typeface="Cambria Math" panose="02040503050406030204" pitchFamily="18" charset="0"/>
                          </a:rPr>
                          <m:t>±1</m:t>
                        </m:r>
                      </m:e>
                    </m:d>
                  </m:oMath>
                </a14:m>
                <a:r>
                  <a:rPr lang="en-US" dirty="0">
                    <a:solidFill>
                      <a:srgbClr val="C58D01"/>
                    </a:solidFill>
                    <a:latin typeface="Calibri" panose="020F0502020204030204" pitchFamily="34" charset="0"/>
                    <a:cs typeface="Calibri" panose="020F0502020204030204" pitchFamily="34" charset="0"/>
                  </a:rPr>
                  <a:t> are sampled from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𝒟</m:t>
                    </m:r>
                  </m:oMath>
                </a14:m>
                <a:r>
                  <a:rPr lang="en-US" dirty="0">
                    <a:solidFill>
                      <a:srgbClr val="C58D01"/>
                    </a:solidFill>
                    <a:latin typeface="Calibri" panose="020F0502020204030204" pitchFamily="34" charset="0"/>
                    <a:cs typeface="Calibri" panose="020F0502020204030204" pitchFamily="34" charset="0"/>
                  </a:rPr>
                  <a:t> and the label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𝑦</m:t>
                    </m:r>
                  </m:oMath>
                </a14:m>
                <a:r>
                  <a:rPr lang="en-US" dirty="0">
                    <a:solidFill>
                      <a:srgbClr val="C58D01"/>
                    </a:solidFill>
                    <a:latin typeface="Calibri" panose="020F0502020204030204" pitchFamily="34" charset="0"/>
                    <a:cs typeface="Calibri" panose="020F0502020204030204" pitchFamily="34" charset="0"/>
                  </a:rPr>
                  <a:t> is taking values in the set </a:t>
                </a:r>
                <a14:m>
                  <m:oMath xmlns:m="http://schemas.openxmlformats.org/officeDocument/2006/math">
                    <m:d>
                      <m:dPr>
                        <m:begChr m:val="{"/>
                        <m:endChr m:val="}"/>
                        <m:ctrlPr>
                          <a:rPr lang="en-US" i="1">
                            <a:solidFill>
                              <a:srgbClr val="C58D01"/>
                            </a:solidFill>
                            <a:latin typeface="Cambria Math" panose="02040503050406030204" pitchFamily="18" charset="0"/>
                            <a:cs typeface="Calibri" panose="020F0502020204030204" pitchFamily="34" charset="0"/>
                          </a:rPr>
                        </m:ctrlPr>
                      </m:dPr>
                      <m:e>
                        <m:r>
                          <a:rPr lang="en-US" i="1">
                            <a:solidFill>
                              <a:srgbClr val="C58D01"/>
                            </a:solidFill>
                            <a:latin typeface="Cambria Math" panose="02040503050406030204" pitchFamily="18" charset="0"/>
                            <a:cs typeface="Calibri" panose="020F0502020204030204" pitchFamily="34" charset="0"/>
                          </a:rPr>
                          <m:t>±1</m:t>
                        </m:r>
                      </m:e>
                    </m:d>
                    <m:r>
                      <a:rPr lang="en-US" b="0" i="0" smtClean="0">
                        <a:solidFill>
                          <a:srgbClr val="C58D01"/>
                        </a:solidFill>
                        <a:latin typeface="Cambria Math" panose="02040503050406030204" pitchFamily="18" charset="0"/>
                        <a:cs typeface="Calibri" panose="020F0502020204030204" pitchFamily="34" charset="0"/>
                      </a:rPr>
                      <m:t>.</m:t>
                    </m:r>
                  </m:oMath>
                </a14:m>
                <a:endParaRPr lang="en-US" dirty="0">
                  <a:solidFill>
                    <a:srgbClr val="C58D01"/>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Goal:</a:t>
                </a:r>
              </a:p>
              <a:p>
                <a:pPr lvl="1"/>
                <a:r>
                  <a:rPr lang="en-US" dirty="0">
                    <a:solidFill>
                      <a:srgbClr val="C58D01"/>
                    </a:solidFill>
                    <a:latin typeface="Calibri" panose="020F0502020204030204" pitchFamily="34" charset="0"/>
                    <a:cs typeface="Calibri" panose="020F0502020204030204" pitchFamily="34" charset="0"/>
                  </a:rPr>
                  <a:t>The goal is to learn a classifier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𝐶</m:t>
                    </m:r>
                  </m:oMath>
                </a14:m>
                <a:r>
                  <a:rPr lang="en-US" dirty="0">
                    <a:solidFill>
                      <a:srgbClr val="C58D01"/>
                    </a:solidFill>
                    <a:latin typeface="Calibri" panose="020F0502020204030204" pitchFamily="34" charset="0"/>
                    <a:cs typeface="Calibri" panose="020F0502020204030204" pitchFamily="34" charset="0"/>
                  </a:rPr>
                  <a:t> that accurately assigns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oMath>
                </a14:m>
                <a:r>
                  <a:rPr lang="en-US" dirty="0">
                    <a:solidFill>
                      <a:srgbClr val="C58D01"/>
                    </a:solidFill>
                    <a:latin typeface="Calibri" panose="020F0502020204030204" pitchFamily="34" charset="0"/>
                    <a:cs typeface="Calibri" panose="020F0502020204030204" pitchFamily="34" charset="0"/>
                  </a:rPr>
                  <a:t> the corresponding labels of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𝑦</m:t>
                    </m:r>
                  </m:oMath>
                </a14:m>
                <a:r>
                  <a:rPr lang="en-US" dirty="0">
                    <a:solidFill>
                      <a:srgbClr val="C58D01"/>
                    </a:solidFill>
                    <a:latin typeface="Calibri" panose="020F0502020204030204" pitchFamily="34" charset="0"/>
                    <a:cs typeface="Calibri" panose="020F0502020204030204" pitchFamily="34" charset="0"/>
                  </a:rPr>
                  <a:t>:</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rgbClr val="5F2A0F"/>
                          </a:solidFill>
                          <a:latin typeface="Cambria Math" panose="02040503050406030204" pitchFamily="18" charset="0"/>
                        </a:rPr>
                        <m:t>𝐶</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𝒳</m:t>
                      </m:r>
                      <m:r>
                        <a:rPr lang="en-US" b="0" i="1" smtClean="0">
                          <a:solidFill>
                            <a:srgbClr val="5F2A0F"/>
                          </a:solidFill>
                          <a:latin typeface="Cambria Math" panose="02040503050406030204" pitchFamily="18" charset="0"/>
                        </a:rPr>
                        <m:t>→{±1}</m:t>
                      </m:r>
                    </m:oMath>
                  </m:oMathPara>
                </a14:m>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Feature:</a:t>
                </a:r>
              </a:p>
              <a:p>
                <a:pPr lvl="1"/>
                <a:r>
                  <a:rPr lang="en-US" dirty="0">
                    <a:solidFill>
                      <a:srgbClr val="C58D01"/>
                    </a:solidFill>
                    <a:latin typeface="Calibri" panose="020F0502020204030204" pitchFamily="34" charset="0"/>
                    <a:cs typeface="Calibri" panose="020F0502020204030204" pitchFamily="34" charset="0"/>
                  </a:rPr>
                  <a:t>Let’s define a feature to be a function mapping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𝒳</m:t>
                    </m:r>
                  </m:oMath>
                </a14:m>
                <a:r>
                  <a:rPr lang="en-US" dirty="0">
                    <a:solidFill>
                      <a:srgbClr val="C58D01"/>
                    </a:solidFill>
                    <a:latin typeface="Calibri" panose="020F0502020204030204" pitchFamily="34" charset="0"/>
                    <a:cs typeface="Calibri" panose="020F0502020204030204" pitchFamily="34" charset="0"/>
                  </a:rPr>
                  <a:t> to the real numbers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ℝ</m:t>
                    </m:r>
                    <m:r>
                      <a:rPr lang="en-US" b="0" i="1" smtClean="0">
                        <a:solidFill>
                          <a:srgbClr val="C58D01"/>
                        </a:solidFill>
                        <a:latin typeface="Cambria Math" panose="02040503050406030204" pitchFamily="18" charset="0"/>
                        <a:cs typeface="Calibri" panose="020F0502020204030204" pitchFamily="34" charset="0"/>
                      </a:rPr>
                      <m:t>.</m:t>
                    </m:r>
                  </m:oMath>
                </a14:m>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i="1" smtClean="0">
                          <a:solidFill>
                            <a:srgbClr val="5F2A0F"/>
                          </a:solidFill>
                          <a:latin typeface="Cambria Math" panose="02040503050406030204" pitchFamily="18" charset="0"/>
                        </a:rPr>
                        <m:t>𝑓</m:t>
                      </m:r>
                      <m:r>
                        <a:rPr lang="en-US" i="1" smtClean="0">
                          <a:solidFill>
                            <a:srgbClr val="5F2A0F"/>
                          </a:solidFill>
                          <a:latin typeface="Cambria Math" panose="02040503050406030204" pitchFamily="18" charset="0"/>
                        </a:rPr>
                        <m:t> :</m:t>
                      </m:r>
                      <m:r>
                        <a:rPr lang="en-US" i="1" smtClean="0">
                          <a:solidFill>
                            <a:srgbClr val="5F2A0F"/>
                          </a:solidFill>
                          <a:latin typeface="Cambria Math" panose="02040503050406030204" pitchFamily="18" charset="0"/>
                        </a:rPr>
                        <m:t>𝒳</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ℝ</m:t>
                      </m:r>
                    </m:oMath>
                  </m:oMathPara>
                </a14:m>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Set of all features:</a:t>
                </a:r>
              </a:p>
              <a:p>
                <a:pPr lvl="1"/>
                <a:r>
                  <a:rPr lang="en-US" dirty="0">
                    <a:solidFill>
                      <a:srgbClr val="C58D01"/>
                    </a:solidFill>
                    <a:latin typeface="Calibri" panose="020F0502020204030204" pitchFamily="34" charset="0"/>
                    <a:cs typeface="Calibri" panose="020F0502020204030204" pitchFamily="34" charset="0"/>
                  </a:rPr>
                  <a:t>Let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be a set of all the features, with each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𝑓</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mapping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𝑥</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𝒳</m:t>
                    </m:r>
                  </m:oMath>
                </a14:m>
                <a:r>
                  <a:rPr lang="en-US" dirty="0">
                    <a:solidFill>
                      <a:srgbClr val="C58D01"/>
                    </a:solidFill>
                    <a:latin typeface="Calibri" panose="020F0502020204030204" pitchFamily="34" charset="0"/>
                    <a:cs typeface="Calibri" panose="020F0502020204030204" pitchFamily="34" charset="0"/>
                  </a:rPr>
                  <a:t> to the real numbers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ℝ</m:t>
                    </m:r>
                  </m:oMath>
                </a14:m>
                <a:r>
                  <a:rPr lang="en-US" dirty="0">
                    <a:solidFill>
                      <a:srgbClr val="C58D01"/>
                    </a:solidFill>
                    <a:latin typeface="Calibri" panose="020F0502020204030204" pitchFamily="34" charset="0"/>
                    <a:cs typeface="Calibri" panose="020F0502020204030204" pitchFamily="34" charset="0"/>
                  </a:rPr>
                  <a:t>: </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i="1" smtClean="0">
                          <a:solidFill>
                            <a:srgbClr val="5F2A0F"/>
                          </a:solidFill>
                          <a:latin typeface="Cambria Math" panose="02040503050406030204" pitchFamily="18" charset="0"/>
                        </a:rPr>
                        <m:t>ℱ</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𝑓</m:t>
                      </m:r>
                      <m:r>
                        <a:rPr lang="en-US" i="1" smtClean="0">
                          <a:solidFill>
                            <a:srgbClr val="5F2A0F"/>
                          </a:solidFill>
                          <a:latin typeface="Cambria Math" panose="02040503050406030204" pitchFamily="18" charset="0"/>
                        </a:rPr>
                        <m:t> :</m:t>
                      </m:r>
                      <m:r>
                        <a:rPr lang="en-US" i="1" smtClean="0">
                          <a:solidFill>
                            <a:srgbClr val="5F2A0F"/>
                          </a:solidFill>
                          <a:latin typeface="Cambria Math" panose="02040503050406030204" pitchFamily="18" charset="0"/>
                        </a:rPr>
                        <m:t>𝒳</m:t>
                      </m:r>
                      <m:r>
                        <a:rPr lang="en-US" i="1" smtClean="0">
                          <a:solidFill>
                            <a:srgbClr val="5F2A0F"/>
                          </a:solidFill>
                          <a:latin typeface="Cambria Math" panose="02040503050406030204" pitchFamily="18" charset="0"/>
                        </a:rPr>
                        <m:t>→</m:t>
                      </m:r>
                      <m:r>
                        <a:rPr lang="en-US" i="1" smtClean="0">
                          <a:solidFill>
                            <a:srgbClr val="5F2A0F"/>
                          </a:solidFill>
                          <a:latin typeface="Cambria Math" panose="02040503050406030204" pitchFamily="18" charset="0"/>
                        </a:rPr>
                        <m:t>ℝ</m:t>
                      </m:r>
                      <m:r>
                        <a:rPr lang="en-US" i="1" smtClean="0">
                          <a:solidFill>
                            <a:srgbClr val="5F2A0F"/>
                          </a:solidFill>
                          <a:latin typeface="Cambria Math" panose="02040503050406030204" pitchFamily="18" charset="0"/>
                        </a:rPr>
                        <m:t>}</m:t>
                      </m:r>
                    </m:oMath>
                  </m:oMathPara>
                </a14:m>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56100"/>
                <a:ext cx="11150700" cy="5301900"/>
              </a:xfrm>
              <a:prstGeom prst="rect">
                <a:avLst/>
              </a:prstGeom>
              <a:blipFill>
                <a:blip r:embed="rId3"/>
                <a:stretch>
                  <a:fillRect l="-683" t="-1914"/>
                </a:stretch>
              </a:blipFill>
              <a:ln>
                <a:noFill/>
              </a:ln>
            </p:spPr>
            <p:txBody>
              <a:bodyPr/>
              <a:lstStyle/>
              <a:p>
                <a:r>
                  <a:rPr lang="en-US">
                    <a:noFill/>
                  </a:rPr>
                  <a:t> </a:t>
                </a:r>
              </a:p>
            </p:txBody>
          </p:sp>
        </mc:Fallback>
      </mc:AlternateContent>
      <p:sp>
        <p:nvSpPr>
          <p:cNvPr id="8" name="Google Shape;434;g22b5a1f32dd_1_1345">
            <a:extLst>
              <a:ext uri="{FF2B5EF4-FFF2-40B4-BE49-F238E27FC236}">
                <a16:creationId xmlns:a16="http://schemas.microsoft.com/office/drawing/2014/main" id="{AB2A9F05-A75E-2D02-2A8B-31EA605F6086}"/>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4" name="Text Placeholder 2">
            <a:extLst>
              <a:ext uri="{FF2B5EF4-FFF2-40B4-BE49-F238E27FC236}">
                <a16:creationId xmlns:a16="http://schemas.microsoft.com/office/drawing/2014/main" id="{C729A603-F5AF-6E47-F47A-0B2613E3143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8415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44397"/>
                <a:ext cx="11150700" cy="5301900"/>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Assumptions:</a:t>
                </a:r>
              </a:p>
              <a:p>
                <a:pPr lvl="1"/>
                <a:r>
                  <a:rPr lang="en-US" dirty="0">
                    <a:solidFill>
                      <a:srgbClr val="C58D01"/>
                    </a:solidFill>
                    <a:latin typeface="Calibri" panose="020F0502020204030204" pitchFamily="34" charset="0"/>
                    <a:cs typeface="Calibri" panose="020F0502020204030204" pitchFamily="34" charset="0"/>
                  </a:rPr>
                  <a:t>Let’s assume the features in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ℱ</m:t>
                    </m:r>
                  </m:oMath>
                </a14:m>
                <a:r>
                  <a:rPr lang="en-US" dirty="0">
                    <a:solidFill>
                      <a:srgbClr val="C58D01"/>
                    </a:solidFill>
                    <a:latin typeface="Calibri" panose="020F0502020204030204" pitchFamily="34" charset="0"/>
                    <a:cs typeface="Calibri" panose="020F0502020204030204" pitchFamily="34" charset="0"/>
                  </a:rPr>
                  <a:t> are shifted/scaled to be mean-zero and unit-variance.</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ar-AE" i="1">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𝑓</m:t>
                          </m:r>
                          <m:d>
                            <m:dPr>
                              <m:ctrlPr>
                                <a:rPr lang="ar-AE"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e>
                      </m:d>
                      <m:r>
                        <a:rPr lang="ar-AE" i="1">
                          <a:solidFill>
                            <a:srgbClr val="5F2A0F"/>
                          </a:solidFill>
                          <a:latin typeface="Cambria Math" panose="02040503050406030204" pitchFamily="18" charset="0"/>
                        </a:rPr>
                        <m:t>=0</m:t>
                      </m:r>
                    </m:oMath>
                  </m:oMathPara>
                </a14:m>
                <a:endParaRPr lang="en-US" i="1" dirty="0">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𝔼</m:t>
                          </m:r>
                        </m:e>
                        <m:sub>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𝑦</m:t>
                              </m:r>
                            </m:e>
                          </m:d>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𝒟</m:t>
                          </m:r>
                        </m:sub>
                      </m:sSub>
                      <m:d>
                        <m:dPr>
                          <m:begChr m:val="["/>
                          <m:endChr m:val="]"/>
                          <m:ctrlPr>
                            <a:rPr lang="ar-AE" i="1">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𝑓</m:t>
                          </m:r>
                          <m:sSup>
                            <m:sSupPr>
                              <m:ctrlPr>
                                <a:rPr lang="ar-AE" i="1">
                                  <a:solidFill>
                                    <a:srgbClr val="5F2A0F"/>
                                  </a:solidFill>
                                  <a:latin typeface="Cambria Math" panose="02040503050406030204" pitchFamily="18" charset="0"/>
                                </a:rPr>
                              </m:ctrlPr>
                            </m:sSupPr>
                            <m:e>
                              <m:d>
                                <m:dPr>
                                  <m:ctrlPr>
                                    <a:rPr lang="ar-AE"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e>
                            <m:sup>
                              <m:r>
                                <a:rPr lang="ar-AE" i="1">
                                  <a:solidFill>
                                    <a:srgbClr val="5F2A0F"/>
                                  </a:solidFill>
                                  <a:latin typeface="Cambria Math" panose="02040503050406030204" pitchFamily="18" charset="0"/>
                                </a:rPr>
                                <m:t>2</m:t>
                              </m:r>
                            </m:sup>
                          </m:sSup>
                        </m:e>
                      </m:d>
                      <m:r>
                        <a:rPr lang="ar-AE" i="1">
                          <a:solidFill>
                            <a:srgbClr val="5F2A0F"/>
                          </a:solidFill>
                          <a:latin typeface="Cambria Math" panose="02040503050406030204" pitchFamily="18" charset="0"/>
                        </a:rPr>
                        <m:t>=1</m:t>
                      </m:r>
                    </m:oMath>
                  </m:oMathPara>
                </a14:m>
                <a:endParaRPr lang="en-US" dirty="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r>
                      <a:rPr lang="en-US" i="1" smtClean="0">
                        <a:solidFill>
                          <a:srgbClr val="5F2A0F"/>
                        </a:solidFill>
                        <a:latin typeface="Cambria Math" panose="02040503050406030204" pitchFamily="18" charset="0"/>
                      </a:rPr>
                      <m:t>𝜌</m:t>
                    </m:r>
                    <m:r>
                      <a:rPr lang="en-US" b="0" i="1" smtClean="0">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useful feature:</a:t>
                </a:r>
              </a:p>
              <a:p>
                <a:pPr lvl="1"/>
                <a:r>
                  <a:rPr lang="en-US"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r>
                      <a:rPr lang="en-US" b="0" i="1" smtClean="0">
                        <a:solidFill>
                          <a:srgbClr val="C58D01"/>
                        </a:solidFill>
                        <a:latin typeface="Cambria Math" panose="02040503050406030204" pitchFamily="18" charset="0"/>
                      </a:rPr>
                      <m:t>𝑓</m:t>
                    </m:r>
                  </m:oMath>
                </a14:m>
                <a:r>
                  <a:rPr lang="en-US" dirty="0">
                    <a:solidFill>
                      <a:srgbClr val="C58D01"/>
                    </a:solidFill>
                    <a:latin typeface="Calibri" panose="020F0502020204030204" pitchFamily="34" charset="0"/>
                    <a:cs typeface="Calibri" panose="020F0502020204030204" pitchFamily="34" charset="0"/>
                  </a:rPr>
                  <a:t> is </a:t>
                </a:r>
                <a14:m>
                  <m:oMath xmlns:m="http://schemas.openxmlformats.org/officeDocument/2006/math">
                    <m:r>
                      <a:rPr lang="en-US" i="1" smtClean="0">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a:t>
                </a:r>
                <a14:m>
                  <m:oMath xmlns:m="http://schemas.openxmlformats.org/officeDocument/2006/math">
                    <m:r>
                      <a:rPr lang="en-US" b="0" i="0"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𝜌</m:t>
                    </m:r>
                    <m:r>
                      <a:rPr lang="en-US" b="0" i="1" smtClean="0">
                        <a:solidFill>
                          <a:srgbClr val="C58D01"/>
                        </a:solidFill>
                        <a:latin typeface="Cambria Math" panose="02040503050406030204" pitchFamily="18" charset="0"/>
                      </a:rPr>
                      <m:t>&gt;0)</m:t>
                    </m:r>
                  </m:oMath>
                </a14:m>
                <a:r>
                  <a:rPr lang="en-US" dirty="0">
                    <a:solidFill>
                      <a:srgbClr val="C58D01"/>
                    </a:solidFill>
                    <a:latin typeface="Calibri" panose="020F0502020204030204" pitchFamily="34" charset="0"/>
                    <a:cs typeface="Calibri" panose="020F0502020204030204" pitchFamily="34" charset="0"/>
                  </a:rPr>
                  <a:t> if it is correlated with the true label in expectation: </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𝐷</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dirty="0">
                  <a:solidFill>
                    <a:srgbClr val="5F2A0F"/>
                  </a:solidFill>
                  <a:latin typeface="Calibri" panose="020F0502020204030204" pitchFamily="34" charset="0"/>
                  <a:cs typeface="Calibri" panose="020F0502020204030204" pitchFamily="34" charset="0"/>
                </a:endParaRPr>
              </a:p>
              <a:p>
                <a14:m>
                  <m:oMath xmlns:m="http://schemas.openxmlformats.org/officeDocument/2006/math">
                    <m:r>
                      <a:rPr lang="en-US" b="0" i="1" smtClean="0">
                        <a:solidFill>
                          <a:srgbClr val="5F2A0F"/>
                        </a:solidFill>
                        <a:latin typeface="Cambria Math" panose="02040503050406030204" pitchFamily="18" charset="0"/>
                      </a:rPr>
                      <m:t>𝛾</m:t>
                    </m:r>
                    <m:r>
                      <a:rPr lang="en-US" i="1">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robust feature:</a:t>
                </a:r>
              </a:p>
              <a:p>
                <a:pPr lvl="1"/>
                <a:r>
                  <a:rPr lang="en-US" b="0"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r>
                      <a:rPr lang="en-US" b="0" i="1" smtClean="0">
                        <a:solidFill>
                          <a:srgbClr val="C58D01"/>
                        </a:solidFill>
                        <a:latin typeface="Cambria Math" panose="02040503050406030204" pitchFamily="18" charset="0"/>
                      </a:rPr>
                      <m:t>𝑓</m:t>
                    </m:r>
                  </m:oMath>
                </a14:m>
                <a:r>
                  <a:rPr lang="en-US" b="0" dirty="0">
                    <a:solidFill>
                      <a:srgbClr val="C58D01"/>
                    </a:solidFill>
                    <a:latin typeface="Calibri" panose="020F0502020204030204" pitchFamily="34" charset="0"/>
                    <a:cs typeface="Calibri" panose="020F0502020204030204" pitchFamily="34" charset="0"/>
                  </a:rPr>
                  <a:t> is  </a:t>
                </a:r>
                <a14:m>
                  <m:oMath xmlns:m="http://schemas.openxmlformats.org/officeDocument/2006/math">
                    <m:r>
                      <a:rPr lang="en-US" b="0" i="1" smtClean="0">
                        <a:solidFill>
                          <a:srgbClr val="C58D01"/>
                        </a:solidFill>
                        <a:latin typeface="Cambria Math" panose="02040503050406030204" pitchFamily="18" charset="0"/>
                      </a:rPr>
                      <m:t>𝛾</m:t>
                    </m:r>
                  </m:oMath>
                </a14:m>
                <a:r>
                  <a:rPr lang="en-US" dirty="0">
                    <a:solidFill>
                      <a:srgbClr val="C58D01"/>
                    </a:solidFill>
                    <a:latin typeface="Calibri" panose="020F0502020204030204" pitchFamily="34" charset="0"/>
                    <a:cs typeface="Calibri" panose="020F0502020204030204" pitchFamily="34" charset="0"/>
                  </a:rPr>
                  <a:t>-robust </a:t>
                </a:r>
                <a14:m>
                  <m:oMath xmlns:m="http://schemas.openxmlformats.org/officeDocument/2006/math">
                    <m:r>
                      <a:rPr lang="en-US">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𝛾</m:t>
                    </m:r>
                    <m:r>
                      <a:rPr lang="en-US" i="1">
                        <a:solidFill>
                          <a:srgbClr val="C58D01"/>
                        </a:solidFill>
                        <a:latin typeface="Cambria Math" panose="02040503050406030204" pitchFamily="18" charset="0"/>
                      </a:rPr>
                      <m:t>&gt;0)</m:t>
                    </m:r>
                  </m:oMath>
                </a14:m>
                <a:r>
                  <a:rPr lang="en-US" dirty="0">
                    <a:solidFill>
                      <a:srgbClr val="C58D01"/>
                    </a:solidFill>
                    <a:latin typeface="Calibri" panose="020F0502020204030204" pitchFamily="34" charset="0"/>
                    <a:cs typeface="Calibri" panose="020F0502020204030204" pitchFamily="34" charset="0"/>
                  </a:rPr>
                  <a:t> feature, if under perturbation, </a:t>
                </a:r>
                <a14:m>
                  <m:oMath xmlns:m="http://schemas.openxmlformats.org/officeDocument/2006/math">
                    <m:r>
                      <a:rPr lang="en-US" b="0" i="1" smtClean="0">
                        <a:solidFill>
                          <a:srgbClr val="C58D01"/>
                        </a:solidFill>
                        <a:latin typeface="Cambria Math" panose="02040503050406030204" pitchFamily="18" charset="0"/>
                      </a:rPr>
                      <m:t>𝑓</m:t>
                    </m:r>
                  </m:oMath>
                </a14:m>
                <a:r>
                  <a:rPr lang="en-US" dirty="0">
                    <a:solidFill>
                      <a:srgbClr val="C58D01"/>
                    </a:solidFill>
                    <a:latin typeface="Calibri" panose="020F0502020204030204" pitchFamily="34" charset="0"/>
                    <a:cs typeface="Calibri" panose="020F0502020204030204" pitchFamily="34" charset="0"/>
                  </a:rPr>
                  <a:t> remains </a:t>
                </a:r>
                <a14:m>
                  <m:oMath xmlns:m="http://schemas.openxmlformats.org/officeDocument/2006/math">
                    <m:r>
                      <a:rPr lang="en-US" b="0" i="1" smtClean="0">
                        <a:solidFill>
                          <a:srgbClr val="C58D01"/>
                        </a:solidFill>
                        <a:latin typeface="Cambria Math" panose="02040503050406030204" pitchFamily="18" charset="0"/>
                      </a:rPr>
                      <m:t>𝛾</m:t>
                    </m:r>
                    <m:r>
                      <a:rPr lang="en-US" b="0" i="1"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useful:</a:t>
                </a:r>
              </a:p>
              <a:p>
                <a:pPr marL="1016000" lvl="2"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𝒟</m:t>
                          </m:r>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𝜎</m:t>
                                  </m:r>
                                  <m:r>
                                    <a:rPr lang="en-US" i="1">
                                      <a:latin typeface="Cambria Math" panose="02040503050406030204" pitchFamily="18" charset="0"/>
                                    </a:rPr>
                                    <m:t>∈</m:t>
                                  </m:r>
                                  <m:r>
                                    <m:rPr>
                                      <m:sty m:val="p"/>
                                    </m:rPr>
                                    <a:rPr lang="en-US">
                                      <a:latin typeface="Cambria Math" panose="02040503050406030204" pitchFamily="18" charset="0"/>
                                    </a:rPr>
                                    <m:t>Δ</m:t>
                                  </m:r>
                                  <m:d>
                                    <m:dPr>
                                      <m:ctrlPr>
                                        <a:rPr lang="en-US" i="1">
                                          <a:latin typeface="Cambria Math" panose="02040503050406030204" pitchFamily="18" charset="0"/>
                                        </a:rPr>
                                      </m:ctrlPr>
                                    </m:dPr>
                                    <m:e>
                                      <m:r>
                                        <a:rPr lang="en-US" i="1">
                                          <a:latin typeface="Cambria Math" panose="02040503050406030204" pitchFamily="18" charset="0"/>
                                        </a:rPr>
                                        <m:t>𝑥</m:t>
                                      </m:r>
                                    </m:e>
                                  </m:d>
                                </m:lim>
                              </m:limLow>
                            </m:fName>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𝜎</m:t>
                              </m:r>
                              <m:r>
                                <a:rPr lang="en-US" i="1">
                                  <a:latin typeface="Cambria Math" panose="02040503050406030204" pitchFamily="18" charset="0"/>
                                </a:rPr>
                                <m:t>)</m:t>
                              </m:r>
                            </m:e>
                          </m:func>
                          <m:r>
                            <a:rPr lang="en-US" i="1">
                              <a:latin typeface="Cambria Math" panose="02040503050406030204" pitchFamily="18" charset="0"/>
                            </a:rPr>
                            <m:t>  </m:t>
                          </m:r>
                        </m:e>
                      </m:d>
                      <m:r>
                        <a:rPr lang="en-US" i="1">
                          <a:latin typeface="Cambria Math" panose="02040503050406030204" pitchFamily="18" charset="0"/>
                        </a:rPr>
                        <m:t>≥</m:t>
                      </m:r>
                      <m:r>
                        <a:rPr lang="en-US" i="1">
                          <a:latin typeface="Cambria Math" panose="02040503050406030204" pitchFamily="18" charset="0"/>
                        </a:rPr>
                        <m:t>𝛾</m:t>
                      </m:r>
                    </m:oMath>
                  </m:oMathPara>
                </a14:m>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44397"/>
                <a:ext cx="11150700" cy="5301900"/>
              </a:xfrm>
              <a:prstGeom prst="rect">
                <a:avLst/>
              </a:prstGeom>
              <a:blipFill>
                <a:blip r:embed="rId3"/>
                <a:stretch>
                  <a:fillRect l="-683" t="-477" r="-797"/>
                </a:stretch>
              </a:blipFill>
              <a:ln>
                <a:noFill/>
              </a:ln>
            </p:spPr>
            <p:txBody>
              <a:bodyPr/>
              <a:lstStyle/>
              <a:p>
                <a:r>
                  <a:rPr lang="en-US">
                    <a:noFill/>
                  </a:rPr>
                  <a:t> </a:t>
                </a:r>
              </a:p>
            </p:txBody>
          </p:sp>
        </mc:Fallback>
      </mc:AlternateContent>
      <p:sp>
        <p:nvSpPr>
          <p:cNvPr id="6" name="Google Shape;434;g22b5a1f32dd_1_1345">
            <a:extLst>
              <a:ext uri="{FF2B5EF4-FFF2-40B4-BE49-F238E27FC236}">
                <a16:creationId xmlns:a16="http://schemas.microsoft.com/office/drawing/2014/main" id="{6914D5CE-A367-98D1-0727-5DD2CB95D47A}"/>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BC1F789E-BA40-ADD7-DF2E-B50B7F9021E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45726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621903"/>
                <a:ext cx="11150700" cy="5087507"/>
              </a:xfrm>
              <a:prstGeom prst="rect">
                <a:avLst/>
              </a:prstGeom>
              <a:noFill/>
              <a:ln>
                <a:noFill/>
              </a:ln>
            </p:spPr>
            <p:txBody>
              <a:bodyPr spcFirstLastPara="1" wrap="square" lIns="91425" tIns="45700" rIns="91425" bIns="45700" anchor="t" anchorCtr="0">
                <a:normAutofit/>
              </a:bodyPr>
              <a:lstStyle/>
              <a:p>
                <a:r>
                  <a:rPr lang="en-US" b="1" u="sng" dirty="0">
                    <a:solidFill>
                      <a:srgbClr val="5F2A0F"/>
                    </a:solidFill>
                    <a:latin typeface="Calibri" panose="020F0502020204030204" pitchFamily="34" charset="0"/>
                    <a:cs typeface="Calibri" panose="020F0502020204030204" pitchFamily="34" charset="0"/>
                  </a:rPr>
                  <a:t>Assumption:</a:t>
                </a:r>
                <a:r>
                  <a:rPr lang="en-US" b="1" dirty="0">
                    <a:solidFill>
                      <a:srgbClr val="5F2A0F"/>
                    </a:solidFill>
                    <a:latin typeface="Calibri" panose="020F0502020204030204" pitchFamily="34" charset="0"/>
                    <a:cs typeface="Calibri" panose="020F0502020204030204" pitchFamily="34" charset="0"/>
                  </a:rPr>
                  <a:t> </a:t>
                </a:r>
              </a:p>
              <a:p>
                <a:pPr lvl="1"/>
                <a:r>
                  <a:rPr lang="en-US" dirty="0">
                    <a:solidFill>
                      <a:srgbClr val="C58D01"/>
                    </a:solidFill>
                    <a:latin typeface="Calibri" panose="020F0502020204030204" pitchFamily="34" charset="0"/>
                    <a:cs typeface="Calibri" panose="020F0502020204030204" pitchFamily="34" charset="0"/>
                  </a:rPr>
                  <a:t>Given the robust classifier </a:t>
                </a:r>
                <a14:m>
                  <m:oMath xmlns:m="http://schemas.openxmlformats.org/officeDocument/2006/math">
                    <m:r>
                      <a:rPr lang="en-US" b="0" i="1" smtClean="0">
                        <a:solidFill>
                          <a:srgbClr val="C58D01"/>
                        </a:solidFill>
                        <a:latin typeface="Cambria Math" panose="02040503050406030204" pitchFamily="18" charset="0"/>
                      </a:rPr>
                      <m:t>𝐶</m:t>
                    </m:r>
                  </m:oMath>
                </a14:m>
                <a:r>
                  <a:rPr lang="en-US" dirty="0">
                    <a:solidFill>
                      <a:srgbClr val="C58D01"/>
                    </a:solidFill>
                    <a:latin typeface="Calibri" panose="020F0502020204030204" pitchFamily="34" charset="0"/>
                    <a:cs typeface="Calibri" panose="020F0502020204030204" pitchFamily="34" charset="0"/>
                  </a:rPr>
                  <a:t> with a robust (learned) set of features </a:t>
                </a:r>
                <a14:m>
                  <m:oMath xmlns:m="http://schemas.openxmlformats.org/officeDocument/2006/math">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𝐹</m:t>
                        </m:r>
                      </m:e>
                      <m:sub>
                        <m:r>
                          <a:rPr lang="en-US" b="0" i="1" smtClean="0">
                            <a:solidFill>
                              <a:srgbClr val="C58D01"/>
                            </a:solidFill>
                            <a:latin typeface="Cambria Math" panose="02040503050406030204" pitchFamily="18" charset="0"/>
                          </a:rPr>
                          <m:t>𝐶</m:t>
                        </m:r>
                      </m:sub>
                    </m:sSub>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ℱ</m:t>
                    </m:r>
                  </m:oMath>
                </a14:m>
                <a:r>
                  <a:rPr lang="en-US" dirty="0">
                    <a:solidFill>
                      <a:srgbClr val="C58D01"/>
                    </a:solidFill>
                    <a:latin typeface="Calibri" panose="020F0502020204030204" pitchFamily="34" charset="0"/>
                    <a:cs typeface="Calibri" panose="020F0502020204030204" pitchFamily="34" charset="0"/>
                  </a:rPr>
                  <a:t>.</a:t>
                </a:r>
                <a:r>
                  <a:rPr lang="en-US" dirty="0">
                    <a:solidFill>
                      <a:srgbClr val="5F2A0F"/>
                    </a:solidFill>
                    <a:latin typeface="Calibri" panose="020F0502020204030204" pitchFamily="34" charset="0"/>
                    <a:cs typeface="Calibri" panose="020F0502020204030204" pitchFamily="34" charset="0"/>
                  </a:rPr>
                  <a:t> </a:t>
                </a:r>
              </a:p>
              <a:p>
                <a:pPr lvl="1"/>
                <a:endParaRPr lang="en-US" dirty="0">
                  <a:solidFill>
                    <a:srgbClr val="5F2A0F"/>
                  </a:solidFill>
                  <a:latin typeface="Calibri" panose="020F0502020204030204" pitchFamily="34" charset="0"/>
                  <a:cs typeface="Calibri" panose="020F0502020204030204" pitchFamily="34" charset="0"/>
                </a:endParaRPr>
              </a:p>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Classifier:</a:t>
                </a:r>
              </a:p>
              <a:p>
                <a:pPr lvl="1" indent="-406400">
                  <a:buSzPts val="2800"/>
                </a:pPr>
                <a:r>
                  <a:rPr lang="en-US" dirty="0">
                    <a:solidFill>
                      <a:srgbClr val="C58D01"/>
                    </a:solidFill>
                    <a:latin typeface="Calibri" panose="020F0502020204030204" pitchFamily="34" charset="0"/>
                    <a:cs typeface="Calibri" panose="020F0502020204030204" pitchFamily="34" charset="0"/>
                  </a:rPr>
                  <a:t>The classifier </a:t>
                </a:r>
                <a14:m>
                  <m:oMath xmlns:m="http://schemas.openxmlformats.org/officeDocument/2006/math">
                    <m:r>
                      <a:rPr lang="en-US" b="0" i="1" smtClean="0">
                        <a:solidFill>
                          <a:srgbClr val="C58D01"/>
                        </a:solidFill>
                        <a:latin typeface="Cambria Math" panose="02040503050406030204" pitchFamily="18" charset="0"/>
                      </a:rPr>
                      <m:t>𝐶</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𝐹</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𝑤</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𝑏</m:t>
                    </m:r>
                    <m:r>
                      <a:rPr lang="en-US" b="0" i="1"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 with features </a:t>
                </a:r>
                <a14:m>
                  <m:oMath xmlns:m="http://schemas.openxmlformats.org/officeDocument/2006/math">
                    <m:r>
                      <a:rPr lang="en-US" b="0" i="1" smtClean="0">
                        <a:solidFill>
                          <a:srgbClr val="C58D01"/>
                        </a:solidFill>
                        <a:latin typeface="Cambria Math" panose="02040503050406030204" pitchFamily="18" charset="0"/>
                      </a:rPr>
                      <m:t>𝐹</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ℱ</m:t>
                    </m:r>
                    <m:r>
                      <a:rPr lang="en-US" b="0" i="0" smtClean="0">
                        <a:solidFill>
                          <a:srgbClr val="C58D01"/>
                        </a:solidFill>
                        <a:latin typeface="Cambria Math" panose="02040503050406030204" pitchFamily="18" charset="0"/>
                      </a:rPr>
                      <m:t>,</m:t>
                    </m:r>
                  </m:oMath>
                </a14:m>
                <a:r>
                  <a:rPr lang="en-US" dirty="0">
                    <a:solidFill>
                      <a:srgbClr val="C58D01"/>
                    </a:solidFill>
                    <a:latin typeface="Calibri" panose="020F0502020204030204" pitchFamily="34" charset="0"/>
                    <a:cs typeface="Calibri" panose="020F0502020204030204" pitchFamily="34" charset="0"/>
                  </a:rPr>
                  <a:t> weight vector </a:t>
                </a:r>
                <a14:m>
                  <m:oMath xmlns:m="http://schemas.openxmlformats.org/officeDocument/2006/math">
                    <m:r>
                      <a:rPr lang="en-US" b="0" i="1" smtClean="0">
                        <a:solidFill>
                          <a:srgbClr val="C58D01"/>
                        </a:solidFill>
                        <a:latin typeface="Cambria Math" panose="02040503050406030204" pitchFamily="18" charset="0"/>
                      </a:rPr>
                      <m:t>𝑤</m:t>
                    </m:r>
                  </m:oMath>
                </a14:m>
                <a:r>
                  <a:rPr lang="en-US" dirty="0">
                    <a:solidFill>
                      <a:srgbClr val="C58D01"/>
                    </a:solidFill>
                    <a:latin typeface="Calibri" panose="020F0502020204030204" pitchFamily="34" charset="0"/>
                    <a:cs typeface="Calibri" panose="020F0502020204030204" pitchFamily="34" charset="0"/>
                  </a:rPr>
                  <a:t>, and a scalar bias </a:t>
                </a:r>
                <a14:m>
                  <m:oMath xmlns:m="http://schemas.openxmlformats.org/officeDocument/2006/math">
                    <m:r>
                      <a:rPr lang="en-US" b="0" i="1" smtClean="0">
                        <a:solidFill>
                          <a:srgbClr val="C58D01"/>
                        </a:solidFill>
                        <a:latin typeface="Cambria Math" panose="02040503050406030204" pitchFamily="18" charset="0"/>
                      </a:rPr>
                      <m:t>𝑏</m:t>
                    </m:r>
                  </m:oMath>
                </a14:m>
                <a:r>
                  <a:rPr lang="en-US" dirty="0">
                    <a:solidFill>
                      <a:srgbClr val="C58D01"/>
                    </a:solidFill>
                    <a:latin typeface="Calibri" panose="020F0502020204030204" pitchFamily="34" charset="0"/>
                    <a:cs typeface="Calibri" panose="020F0502020204030204" pitchFamily="34" charset="0"/>
                  </a:rPr>
                  <a:t>. For a given input </a:t>
                </a:r>
                <a14:m>
                  <m:oMath xmlns:m="http://schemas.openxmlformats.org/officeDocument/2006/math">
                    <m:r>
                      <a:rPr lang="en-US" b="0" i="1" smtClean="0">
                        <a:solidFill>
                          <a:srgbClr val="C58D01"/>
                        </a:solidFill>
                        <a:latin typeface="Cambria Math" panose="02040503050406030204" pitchFamily="18" charset="0"/>
                      </a:rPr>
                      <m:t>𝑥</m:t>
                    </m:r>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𝒳</m:t>
                    </m:r>
                    <m:r>
                      <a:rPr lang="en-US" b="0" i="1" smtClean="0">
                        <a:solidFill>
                          <a:srgbClr val="C58D01"/>
                        </a:solidFill>
                        <a:latin typeface="Cambria Math" panose="02040503050406030204" pitchFamily="18" charset="0"/>
                      </a:rPr>
                      <m:t>:</m:t>
                    </m:r>
                  </m:oMath>
                </a14:m>
                <a:endParaRPr lang="en-US" b="0" i="1" dirty="0">
                  <a:solidFill>
                    <a:srgbClr val="C58D01"/>
                  </a:solidFill>
                  <a:latin typeface="Calibri" panose="020F0502020204030204" pitchFamily="34" charset="0"/>
                  <a:cs typeface="Calibri" panose="020F0502020204030204" pitchFamily="34" charset="0"/>
                </a:endParaRPr>
              </a:p>
              <a:p>
                <a:pPr marL="965200" lvl="2" indent="0">
                  <a:buSzPts val="2800"/>
                  <a:buNone/>
                </a:pPr>
                <a14:m>
                  <m:oMathPara xmlns:m="http://schemas.openxmlformats.org/officeDocument/2006/math">
                    <m:oMathParaPr>
                      <m:jc m:val="centerGroup"/>
                    </m:oMathParaPr>
                    <m:oMath xmlns:m="http://schemas.openxmlformats.org/officeDocument/2006/math">
                      <m:r>
                        <a:rPr lang="en-US" b="0" i="1" smtClean="0">
                          <a:solidFill>
                            <a:srgbClr val="5F2A0F"/>
                          </a:solidFill>
                          <a:latin typeface="Cambria Math" panose="02040503050406030204" pitchFamily="18" charset="0"/>
                        </a:rPr>
                        <m:t>𝐶</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r>
                        <a:rPr lang="en-US" b="0" i="1" smtClean="0">
                          <a:solidFill>
                            <a:srgbClr val="5F2A0F"/>
                          </a:solidFill>
                          <a:latin typeface="Cambria Math" panose="02040503050406030204" pitchFamily="18" charset="0"/>
                        </a:rPr>
                        <m:t>=</m:t>
                      </m:r>
                      <m:func>
                        <m:funcPr>
                          <m:ctrlPr>
                            <a:rPr lang="en-US" b="0" i="1" smtClean="0">
                              <a:solidFill>
                                <a:srgbClr val="5F2A0F"/>
                              </a:solidFill>
                              <a:latin typeface="Cambria Math" panose="02040503050406030204" pitchFamily="18" charset="0"/>
                            </a:rPr>
                          </m:ctrlPr>
                        </m:funcPr>
                        <m:fName>
                          <m:r>
                            <m:rPr>
                              <m:sty m:val="p"/>
                            </m:rPr>
                            <a:rPr lang="en-US" b="0" i="0" smtClean="0">
                              <a:solidFill>
                                <a:srgbClr val="5F2A0F"/>
                              </a:solidFill>
                              <a:latin typeface="Cambria Math" panose="02040503050406030204" pitchFamily="18" charset="0"/>
                            </a:rPr>
                            <m:t>sgn</m:t>
                          </m:r>
                        </m:fName>
                        <m:e>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𝑏</m:t>
                              </m:r>
                              <m:r>
                                <a:rPr lang="en-US" b="0" i="1" smtClean="0">
                                  <a:solidFill>
                                    <a:srgbClr val="5F2A0F"/>
                                  </a:solidFill>
                                  <a:latin typeface="Cambria Math" panose="02040503050406030204" pitchFamily="18" charset="0"/>
                                </a:rPr>
                                <m:t>+</m:t>
                              </m:r>
                              <m:nary>
                                <m:naryPr>
                                  <m:chr m:val="∑"/>
                                  <m:supHide m:val="on"/>
                                  <m:ctrlPr>
                                    <a:rPr lang="en-US" b="0" i="1" smtClean="0">
                                      <a:solidFill>
                                        <a:srgbClr val="5F2A0F"/>
                                      </a:solidFill>
                                      <a:latin typeface="Cambria Math" panose="02040503050406030204" pitchFamily="18" charset="0"/>
                                    </a:rPr>
                                  </m:ctrlPr>
                                </m:naryPr>
                                <m:sub>
                                  <m:r>
                                    <m:rPr>
                                      <m:brk m:alnAt="7"/>
                                    </m:rP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m:rPr>
                                      <m:sty m:val="p"/>
                                    </m:rPr>
                                    <a:rPr lang="en-US" b="0" i="1" smtClean="0">
                                      <a:solidFill>
                                        <a:srgbClr val="5F2A0F"/>
                                      </a:solidFill>
                                      <a:latin typeface="Cambria Math" panose="02040503050406030204" pitchFamily="18" charset="0"/>
                                    </a:rPr>
                                    <m:t>F</m:t>
                                  </m:r>
                                  <m:r>
                                    <a:rPr lang="en-US" b="0" i="1" smtClean="0">
                                      <a:solidFill>
                                        <a:srgbClr val="5F2A0F"/>
                                      </a:solidFill>
                                      <a:latin typeface="Cambria Math" panose="02040503050406030204" pitchFamily="18" charset="0"/>
                                    </a:rPr>
                                    <m:t> </m:t>
                                  </m:r>
                                </m:sub>
                                <m:sup/>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𝑤</m:t>
                                      </m:r>
                                    </m:e>
                                    <m:sub>
                                      <m:r>
                                        <a:rPr lang="en-US" b="0" i="1" smtClean="0">
                                          <a:solidFill>
                                            <a:srgbClr val="5F2A0F"/>
                                          </a:solidFill>
                                          <a:latin typeface="Cambria Math" panose="02040503050406030204" pitchFamily="18" charset="0"/>
                                        </a:rPr>
                                        <m:t>𝑓</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nary>
                            </m:e>
                          </m:d>
                        </m:e>
                      </m:func>
                    </m:oMath>
                  </m:oMathPara>
                </a14:m>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Standard training:</a:t>
                </a:r>
              </a:p>
              <a:p>
                <a:pPr lvl="1"/>
                <a:r>
                  <a:rPr lang="en-US" dirty="0">
                    <a:solidFill>
                      <a:srgbClr val="C58D01"/>
                    </a:solidFill>
                    <a:latin typeface="Calibri" panose="020F0502020204030204" pitchFamily="34" charset="0"/>
                    <a:cs typeface="Calibri" panose="020F0502020204030204" pitchFamily="34" charset="0"/>
                  </a:rPr>
                  <a:t>The standard training of the classifier is performed by minimizing a loss function:</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𝜃</m:t>
                              </m:r>
                            </m:sub>
                          </m:s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𝑏</m:t>
                          </m:r>
                          <m:r>
                            <a:rPr lang="en-US" b="0" i="1" smtClean="0">
                              <a:solidFill>
                                <a:srgbClr val="5F2A0F"/>
                              </a:solidFill>
                              <a:latin typeface="Cambria Math" panose="02040503050406030204" pitchFamily="18" charset="0"/>
                            </a:rPr>
                            <m:t>+ </m:t>
                          </m:r>
                          <m:nary>
                            <m:naryPr>
                              <m:chr m:val="∑"/>
                              <m:supHide m:val="on"/>
                              <m:ctrlPr>
                                <a:rPr lang="en-US" b="0" i="1" smtClean="0">
                                  <a:solidFill>
                                    <a:srgbClr val="5F2A0F"/>
                                  </a:solidFill>
                                  <a:latin typeface="Cambria Math" panose="02040503050406030204" pitchFamily="18" charset="0"/>
                                </a:rPr>
                              </m:ctrlPr>
                            </m:naryPr>
                            <m:sub>
                              <m:r>
                                <m:rPr>
                                  <m:brk m:alnAt="7"/>
                                </m:rP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m:rPr>
                                  <m:sty m:val="p"/>
                                </m:rPr>
                                <a:rPr lang="en-US" b="0" i="1" smtClean="0">
                                  <a:solidFill>
                                    <a:srgbClr val="5F2A0F"/>
                                  </a:solidFill>
                                  <a:latin typeface="Cambria Math" panose="02040503050406030204" pitchFamily="18" charset="0"/>
                                </a:rPr>
                                <m:t>F</m:t>
                              </m:r>
                              <m:r>
                                <a:rPr lang="en-US" b="0" i="1" smtClean="0">
                                  <a:solidFill>
                                    <a:srgbClr val="5F2A0F"/>
                                  </a:solidFill>
                                  <a:latin typeface="Cambria Math" panose="02040503050406030204" pitchFamily="18" charset="0"/>
                                </a:rPr>
                                <m:t> </m:t>
                              </m:r>
                            </m:sub>
                            <m:sup/>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𝑤</m:t>
                                  </m:r>
                                </m:e>
                                <m:sub>
                                  <m:r>
                                    <a:rPr lang="en-US" b="0" i="1" smtClean="0">
                                      <a:solidFill>
                                        <a:srgbClr val="5F2A0F"/>
                                      </a:solidFill>
                                      <a:latin typeface="Cambria Math" panose="02040503050406030204" pitchFamily="18" charset="0"/>
                                    </a:rPr>
                                    <m:t>𝑓</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nary>
                        </m:e>
                      </m:d>
                    </m:oMath>
                  </m:oMathPara>
                </a14:m>
                <a:endParaRPr lang="en-US" dirty="0">
                  <a:solidFill>
                    <a:srgbClr val="5F2A0F"/>
                  </a:solidFill>
                  <a:latin typeface="Calibri" panose="020F0502020204030204" pitchFamily="34" charset="0"/>
                  <a:cs typeface="Calibri" panose="020F0502020204030204" pitchFamily="34" charset="0"/>
                </a:endParaRPr>
              </a:p>
              <a:p>
                <a:pPr marL="508000" lvl="1" indent="0">
                  <a:buSzPts val="2800"/>
                  <a:buNone/>
                </a:pPr>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621903"/>
                <a:ext cx="11150700" cy="5087507"/>
              </a:xfrm>
              <a:prstGeom prst="rect">
                <a:avLst/>
              </a:prstGeom>
              <a:blipFill>
                <a:blip r:embed="rId3"/>
                <a:stretch>
                  <a:fillRect l="-683" t="-498" r="-228" b="-26866"/>
                </a:stretch>
              </a:blipFill>
              <a:ln>
                <a:noFill/>
              </a:ln>
            </p:spPr>
            <p:txBody>
              <a:bodyPr/>
              <a:lstStyle/>
              <a:p>
                <a:r>
                  <a:rPr lang="en-US">
                    <a:noFill/>
                  </a:rPr>
                  <a:t> </a:t>
                </a:r>
              </a:p>
            </p:txBody>
          </p:sp>
        </mc:Fallback>
      </mc:AlternateContent>
      <p:sp>
        <p:nvSpPr>
          <p:cNvPr id="6" name="Google Shape;434;g22b5a1f32dd_1_1345">
            <a:extLst>
              <a:ext uri="{FF2B5EF4-FFF2-40B4-BE49-F238E27FC236}">
                <a16:creationId xmlns:a16="http://schemas.microsoft.com/office/drawing/2014/main" id="{19733DDC-944A-3665-0EA4-C353BD0E4198}"/>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272286BD-EC8F-CB9E-27F2-CCB9E80FE6D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76310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621903"/>
                <a:ext cx="11150700" cy="5236097"/>
              </a:xfrm>
              <a:prstGeom prst="rect">
                <a:avLst/>
              </a:prstGeom>
              <a:noFill/>
              <a:ln>
                <a:noFill/>
              </a:ln>
            </p:spPr>
            <p:txBody>
              <a:bodyPr spcFirstLastPara="1" wrap="square" lIns="91425" tIns="45700" rIns="91425" bIns="45700" anchor="t" anchorCtr="0">
                <a:normAutofit/>
              </a:bodyPr>
              <a:lstStyle/>
              <a:p>
                <a:r>
                  <a:rPr lang="en-US">
                    <a:solidFill>
                      <a:srgbClr val="5F2A0F"/>
                    </a:solidFill>
                    <a:latin typeface="Calibri" panose="020F0502020204030204" pitchFamily="34" charset="0"/>
                    <a:cs typeface="Calibri" panose="020F0502020204030204" pitchFamily="34" charset="0"/>
                  </a:rPr>
                  <a:t>Adversarial training:</a:t>
                </a:r>
              </a:p>
              <a:p>
                <a:pPr lvl="1"/>
                <a:r>
                  <a:rPr lang="en-US">
                    <a:solidFill>
                      <a:srgbClr val="C58D01"/>
                    </a:solidFill>
                    <a:latin typeface="Calibri" panose="020F0502020204030204" pitchFamily="34" charset="0"/>
                    <a:cs typeface="Calibri" panose="020F0502020204030204" pitchFamily="34" charset="0"/>
                  </a:rPr>
                  <a:t>Robust training of the classifier is performed by minimizing a loss function </a:t>
                </a:r>
                <a14:m>
                  <m:oMath xmlns:m="http://schemas.openxmlformats.org/officeDocument/2006/math">
                    <m:r>
                      <a:rPr lang="en-US" b="0" i="1" smtClean="0">
                        <a:solidFill>
                          <a:srgbClr val="C58D01"/>
                        </a:solidFill>
                        <a:latin typeface="Cambria Math" panose="02040503050406030204" pitchFamily="18" charset="0"/>
                      </a:rPr>
                      <m:t>(</m:t>
                    </m:r>
                    <m:r>
                      <a:rPr lang="en-US" b="0" i="1" smtClean="0">
                        <a:solidFill>
                          <a:srgbClr val="C58D01"/>
                        </a:solidFill>
                        <a:latin typeface="Cambria Math" panose="02040503050406030204" pitchFamily="18" charset="0"/>
                      </a:rPr>
                      <m:t>ℒ</m:t>
                    </m:r>
                    <m:r>
                      <a:rPr lang="en-US" b="0" i="1" smtClean="0">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a:t>
                </a:r>
                <a:endParaRPr lang="en-US">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r>
                        <a:rPr lang="en-US" b="0" i="0" smtClean="0">
                          <a:solidFill>
                            <a:srgbClr val="5F2A0F"/>
                          </a:solidFill>
                          <a:latin typeface="Cambria Math" panose="02040503050406030204" pitchFamily="18" charset="0"/>
                        </a:rPr>
                        <m:t>[</m:t>
                      </m:r>
                      <m:func>
                        <m:funcPr>
                          <m:ctrlPr>
                            <a:rPr lang="en-US" i="1">
                              <a:solidFill>
                                <a:srgbClr val="5F2A0F"/>
                              </a:solidFill>
                              <a:latin typeface="Cambria Math" panose="02040503050406030204" pitchFamily="18" charset="0"/>
                            </a:rPr>
                          </m:ctrlPr>
                        </m:funcPr>
                        <m:fName>
                          <m:limLow>
                            <m:limLowPr>
                              <m:ctrlPr>
                                <a:rPr lang="en-US" i="1">
                                  <a:solidFill>
                                    <a:srgbClr val="5F2A0F"/>
                                  </a:solidFill>
                                  <a:latin typeface="Cambria Math" panose="02040503050406030204" pitchFamily="18" charset="0"/>
                                </a:rPr>
                              </m:ctrlPr>
                            </m:limLowPr>
                            <m:e>
                              <m:r>
                                <m:rPr>
                                  <m:sty m:val="p"/>
                                </m:rPr>
                                <a:rPr lang="en-US" b="0" i="0" smtClean="0">
                                  <a:solidFill>
                                    <a:srgbClr val="5F2A0F"/>
                                  </a:solidFill>
                                  <a:latin typeface="Cambria Math" panose="02040503050406030204" pitchFamily="18" charset="0"/>
                                </a:rPr>
                                <m:t>max</m:t>
                              </m:r>
                            </m:e>
                            <m:lim>
                              <m:r>
                                <a:rPr lang="en-US" i="1">
                                  <a:solidFill>
                                    <a:srgbClr val="5F2A0F"/>
                                  </a:solidFill>
                                  <a:latin typeface="Cambria Math" panose="02040503050406030204" pitchFamily="18" charset="0"/>
                                </a:rPr>
                                <m:t>𝜎</m:t>
                              </m:r>
                              <m:r>
                                <a:rPr lang="en-US" i="1">
                                  <a:solidFill>
                                    <a:srgbClr val="5F2A0F"/>
                                  </a:solidFill>
                                  <a:latin typeface="Cambria Math" panose="02040503050406030204" pitchFamily="18" charset="0"/>
                                </a:rPr>
                                <m:t>∈</m:t>
                              </m:r>
                              <m:r>
                                <m:rPr>
                                  <m:sty m:val="p"/>
                                </m:rPr>
                                <a:rPr lang="en-US">
                                  <a:solidFill>
                                    <a:srgbClr val="5F2A0F"/>
                                  </a:solidFill>
                                  <a:latin typeface="Cambria Math" panose="02040503050406030204" pitchFamily="18" charset="0"/>
                                </a:rPr>
                                <m:t>Δ</m:t>
                              </m:r>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e>
                              </m:d>
                            </m:lim>
                          </m:limLow>
                        </m:fName>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𝜃</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𝛿</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e>
                      </m:func>
                      <m:r>
                        <a:rPr lang="en-US" b="0" i="0" smtClean="0">
                          <a:solidFill>
                            <a:srgbClr val="5F2A0F"/>
                          </a:solidFill>
                          <a:latin typeface="Cambria Math" panose="02040503050406030204" pitchFamily="18" charset="0"/>
                        </a:rPr>
                        <m:t>]</m:t>
                      </m:r>
                    </m:oMath>
                  </m:oMathPara>
                </a14:m>
                <a:endParaRPr lang="en-US">
                  <a:solidFill>
                    <a:srgbClr val="5F2A0F"/>
                  </a:solidFill>
                  <a:latin typeface="Calibri" panose="020F0502020204030204" pitchFamily="34" charset="0"/>
                  <a:cs typeface="Calibri" panose="020F0502020204030204" pitchFamily="34" charset="0"/>
                </a:endParaRPr>
              </a:p>
              <a:p>
                <a:r>
                  <a:rPr lang="en-US" err="1">
                    <a:solidFill>
                      <a:srgbClr val="5F2A0F"/>
                    </a:solidFill>
                    <a:latin typeface="Calibri" panose="020F0502020204030204" pitchFamily="34" charset="0"/>
                    <a:cs typeface="Calibri" panose="020F0502020204030204" pitchFamily="34" charset="0"/>
                  </a:rPr>
                  <a:t>Robustified</a:t>
                </a:r>
                <a:r>
                  <a:rPr lang="en-US">
                    <a:solidFill>
                      <a:srgbClr val="5F2A0F"/>
                    </a:solidFill>
                    <a:latin typeface="Calibri" panose="020F0502020204030204" pitchFamily="34" charset="0"/>
                    <a:cs typeface="Calibri" panose="020F0502020204030204" pitchFamily="34" charset="0"/>
                  </a:rPr>
                  <a:t> dataset (</a:t>
                </a:r>
                <a14:m>
                  <m:oMath xmlns:m="http://schemas.openxmlformats.org/officeDocument/2006/math">
                    <m:acc>
                      <m:accPr>
                        <m:chr m:val="̂"/>
                        <m:ctrlPr>
                          <a:rPr lang="en-US" i="1" smtClean="0">
                            <a:solidFill>
                              <a:srgbClr val="5F2A0F"/>
                            </a:solidFill>
                            <a:latin typeface="Cambria Math" panose="02040503050406030204" pitchFamily="18" charset="0"/>
                          </a:rPr>
                        </m:ctrlPr>
                      </m:acc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𝑅</m:t>
                            </m:r>
                          </m:sub>
                        </m:sSub>
                      </m:e>
                    </m:acc>
                    <m:r>
                      <a:rPr lang="en-US" i="1">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t>
                </a:r>
              </a:p>
              <a:p>
                <a:pPr lvl="1"/>
                <a:r>
                  <a:rPr lang="en-US">
                    <a:solidFill>
                      <a:srgbClr val="C58D01"/>
                    </a:solidFill>
                    <a:latin typeface="Calibri" panose="020F0502020204030204" pitchFamily="34" charset="0"/>
                    <a:cs typeface="Calibri" panose="020F0502020204030204" pitchFamily="34" charset="0"/>
                  </a:rPr>
                  <a:t>Aim is to construct </a:t>
                </a:r>
                <a14:m>
                  <m:oMath xmlns:m="http://schemas.openxmlformats.org/officeDocument/2006/math">
                    <m:acc>
                      <m:accPr>
                        <m:chr m:val="̂"/>
                        <m:ctrlPr>
                          <a:rPr lang="en-US" i="1">
                            <a:solidFill>
                              <a:srgbClr val="C58D01"/>
                            </a:solidFill>
                            <a:latin typeface="Cambria Math" panose="02040503050406030204" pitchFamily="18" charset="0"/>
                          </a:rPr>
                        </m:ctrlPr>
                      </m:acc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𝑅</m:t>
                            </m:r>
                          </m:sub>
                        </m:sSub>
                      </m:e>
                    </m:acc>
                  </m:oMath>
                </a14:m>
                <a:r>
                  <a:rPr lang="en-US">
                    <a:solidFill>
                      <a:srgbClr val="C58D01"/>
                    </a:solidFill>
                    <a:latin typeface="Calibri" panose="020F0502020204030204" pitchFamily="34" charset="0"/>
                    <a:cs typeface="Calibri" panose="020F0502020204030204" pitchFamily="34" charset="0"/>
                  </a:rPr>
                  <a:t> via a one-to-one mapping </a:t>
                </a:r>
                <a14:m>
                  <m:oMath xmlns:m="http://schemas.openxmlformats.org/officeDocument/2006/math">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 →</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𝑟</m:t>
                        </m:r>
                      </m:sub>
                    </m:sSub>
                  </m:oMath>
                </a14:m>
                <a:r>
                  <a:rPr lang="en-US">
                    <a:solidFill>
                      <a:srgbClr val="C58D01"/>
                    </a:solidFill>
                    <a:latin typeface="Calibri" panose="020F0502020204030204" pitchFamily="34" charset="0"/>
                    <a:cs typeface="Calibri" panose="020F0502020204030204" pitchFamily="34" charset="0"/>
                  </a:rPr>
                  <a:t> from the original training set </a:t>
                </a:r>
                <a14:m>
                  <m:oMath xmlns:m="http://schemas.openxmlformats.org/officeDocument/2006/math">
                    <m:r>
                      <a:rPr lang="en-US" i="1">
                        <a:solidFill>
                          <a:srgbClr val="C58D01"/>
                        </a:solidFill>
                        <a:latin typeface="Cambria Math" panose="02040503050406030204" pitchFamily="18" charset="0"/>
                      </a:rPr>
                      <m:t>𝒟</m:t>
                    </m:r>
                  </m:oMath>
                </a14:m>
                <a:r>
                  <a:rPr lang="en-US">
                    <a:solidFill>
                      <a:srgbClr val="C58D01"/>
                    </a:solidFill>
                    <a:latin typeface="Calibri" panose="020F0502020204030204" pitchFamily="34" charset="0"/>
                    <a:cs typeface="Calibri" panose="020F0502020204030204" pitchFamily="34" charset="0"/>
                  </a:rPr>
                  <a:t>:</a:t>
                </a: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𝑥</m:t>
                                  </m:r>
                                </m:e>
                                <m:sub>
                                  <m:r>
                                    <a:rPr lang="en-US" b="0" i="1" smtClean="0">
                                      <a:solidFill>
                                        <a:srgbClr val="5F2A0F"/>
                                      </a:solidFill>
                                      <a:latin typeface="Cambria Math" panose="02040503050406030204" pitchFamily="18" charset="0"/>
                                    </a:rPr>
                                    <m:t>𝑟</m:t>
                                  </m:r>
                                </m:sub>
                              </m:sSub>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acc>
                            <m:accPr>
                              <m:chr m:val="̂"/>
                              <m:ctrlPr>
                                <a:rPr lang="en-US" b="0" i="1" smtClean="0">
                                  <a:solidFill>
                                    <a:srgbClr val="5F2A0F"/>
                                  </a:solidFill>
                                  <a:latin typeface="Cambria Math" panose="02040503050406030204" pitchFamily="18" charset="0"/>
                                </a:rPr>
                              </m:ctrlPr>
                            </m:acc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𝑅</m:t>
                                  </m:r>
                                </m:sub>
                              </m:sSub>
                            </m:e>
                          </m:acc>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m:t>
                      </m:r>
                      <m:d>
                        <m:dPr>
                          <m:begChr m:val="{"/>
                          <m:endChr m:val=""/>
                          <m:ctrlPr>
                            <a:rPr lang="en-US" i="1" smtClean="0">
                              <a:solidFill>
                                <a:srgbClr val="5F2A0F"/>
                              </a:solidFill>
                              <a:latin typeface="Cambria Math" panose="02040503050406030204" pitchFamily="18" charset="0"/>
                            </a:rPr>
                          </m:ctrlPr>
                        </m:dPr>
                        <m:e>
                          <m:eqArr>
                            <m:eqArrPr>
                              <m:ctrlPr>
                                <a:rPr lang="en-US" i="1" smtClean="0">
                                  <a:solidFill>
                                    <a:srgbClr val="5F2A0F"/>
                                  </a:solidFill>
                                  <a:latin typeface="Cambria Math" panose="02040503050406030204" pitchFamily="18" charset="0"/>
                                </a:rPr>
                              </m:ctrlPr>
                            </m:eqArrPr>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e>
                                  </m:d>
                                </m:e>
                              </m:d>
                              <m:r>
                                <a:rPr lang="en-US" b="0" i="1" smtClean="0">
                                  <a:solidFill>
                                    <a:srgbClr val="5F2A0F"/>
                                  </a:solidFill>
                                  <a:latin typeface="Cambria Math" panose="02040503050406030204" pitchFamily="18" charset="0"/>
                                </a:rPr>
                                <m:t> </m:t>
                              </m:r>
                            </m:e>
                            <m:e>
                              <m:r>
                                <a:rPr lang="en-US" b="0" i="1" smtClean="0">
                                  <a:solidFill>
                                    <a:srgbClr val="5F2A0F"/>
                                  </a:solidFill>
                                  <a:latin typeface="Cambria Math" panose="02040503050406030204" pitchFamily="18" charset="0"/>
                                </a:rPr>
                                <m:t>0 </m:t>
                              </m:r>
                            </m:e>
                          </m:eqArr>
                        </m:e>
                      </m:d>
                    </m:oMath>
                  </m:oMathPara>
                </a14:m>
                <a:endParaRPr lang="en-US" i="1">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Optimization objective:</a:t>
                </a:r>
              </a:p>
              <a:p>
                <a:pPr lvl="1"/>
                <a14:m>
                  <m:oMath xmlns:m="http://schemas.openxmlformats.org/officeDocument/2006/math">
                    <m:sSub>
                      <m:sSubPr>
                        <m:ctrlPr>
                          <a:rPr lang="en-US" i="1" smtClean="0">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𝑟</m:t>
                        </m:r>
                      </m:sub>
                    </m:sSub>
                  </m:oMath>
                </a14:m>
                <a:r>
                  <a:rPr lang="en-US">
                    <a:solidFill>
                      <a:srgbClr val="C58D01"/>
                    </a:solidFill>
                    <a:latin typeface="Calibri" panose="020F0502020204030204" pitchFamily="34" charset="0"/>
                    <a:cs typeface="Calibri" panose="020F0502020204030204" pitchFamily="34" charset="0"/>
                  </a:rPr>
                  <a:t> is obtained by minimizing the below:</a:t>
                </a:r>
              </a:p>
              <a:p>
                <a:pPr marL="1016000" lvl="2" indent="0">
                  <a:buNone/>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m:t>
                              </m:r>
                            </m:sub>
                          </m:sSub>
                        </m:lim>
                      </m:limLow>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𝑟</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oMath>
                  </m:oMathPara>
                </a14:m>
                <a:endParaRPr lang="en-US">
                  <a:solidFill>
                    <a:srgbClr val="5F2A0F"/>
                  </a:solidFill>
                  <a:latin typeface="Calibri" panose="020F0502020204030204" pitchFamily="34" charset="0"/>
                  <a:cs typeface="Calibri" panose="020F0502020204030204" pitchFamily="34" charset="0"/>
                </a:endParaRPr>
              </a:p>
              <a:p>
                <a:pPr marL="533400" lvl="1" indent="0">
                  <a:buNone/>
                </a:pPr>
                <a:endParaRPr lang="en-US">
                  <a:solidFill>
                    <a:srgbClr val="5F2A0F"/>
                  </a:solidFill>
                  <a:latin typeface="Calibri" panose="020F0502020204030204" pitchFamily="34" charset="0"/>
                  <a:cs typeface="Calibri" panose="020F0502020204030204" pitchFamily="34" charset="0"/>
                </a:endParaRPr>
              </a:p>
              <a:p>
                <a:pPr lvl="1"/>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621903"/>
                <a:ext cx="11150700" cy="5236097"/>
              </a:xfrm>
              <a:prstGeom prst="rect">
                <a:avLst/>
              </a:prstGeom>
              <a:blipFill>
                <a:blip r:embed="rId3"/>
                <a:stretch>
                  <a:fillRect l="-601" t="-34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6B8FDAB-4586-FDEB-69D5-5DA16B5CEB34}"/>
                  </a:ext>
                </a:extLst>
              </p:cNvPr>
              <p:cNvSpPr txBox="1"/>
              <p:nvPr/>
            </p:nvSpPr>
            <p:spPr>
              <a:xfrm>
                <a:off x="7908819" y="4214978"/>
                <a:ext cx="1133452" cy="400110"/>
              </a:xfrm>
              <a:prstGeom prst="rect">
                <a:avLst/>
              </a:prstGeom>
              <a:noFill/>
            </p:spPr>
            <p:txBody>
              <a:bodyPr wrap="none" rtlCol="0">
                <a:spAutoFit/>
              </a:bodyPr>
              <a:lstStyle/>
              <a:p>
                <a:r>
                  <a:rPr lang="en-US" sz="2000">
                    <a:solidFill>
                      <a:srgbClr val="5F2A0F"/>
                    </a:solidFill>
                  </a:rPr>
                  <a:t>if </a:t>
                </a:r>
                <a14:m>
                  <m:oMath xmlns:m="http://schemas.openxmlformats.org/officeDocument/2006/math">
                    <m:r>
                      <a:rPr lang="en-US" sz="2000" b="0" i="1" smtClean="0">
                        <a:solidFill>
                          <a:srgbClr val="5F2A0F"/>
                        </a:solidFill>
                        <a:latin typeface="Cambria Math" panose="02040503050406030204" pitchFamily="18" charset="0"/>
                      </a:rPr>
                      <m:t>𝑓</m:t>
                    </m:r>
                    <m:r>
                      <a:rPr lang="en-US" sz="2000" b="0" i="1" smtClean="0">
                        <a:solidFill>
                          <a:srgbClr val="5F2A0F"/>
                        </a:solidFill>
                        <a:latin typeface="Cambria Math" panose="02040503050406030204" pitchFamily="18" charset="0"/>
                      </a:rPr>
                      <m:t>∈</m:t>
                    </m:r>
                    <m:sSub>
                      <m:sSubPr>
                        <m:ctrlPr>
                          <a:rPr lang="en-US" sz="2000" b="0" i="1" smtClean="0">
                            <a:solidFill>
                              <a:srgbClr val="5F2A0F"/>
                            </a:solidFill>
                            <a:latin typeface="Cambria Math" panose="02040503050406030204" pitchFamily="18" charset="0"/>
                          </a:rPr>
                        </m:ctrlPr>
                      </m:sSubPr>
                      <m:e>
                        <m:r>
                          <a:rPr lang="en-US" sz="2000" b="0" i="1" smtClean="0">
                            <a:solidFill>
                              <a:srgbClr val="5F2A0F"/>
                            </a:solidFill>
                            <a:latin typeface="Cambria Math" panose="02040503050406030204" pitchFamily="18" charset="0"/>
                          </a:rPr>
                          <m:t>ℱ</m:t>
                        </m:r>
                      </m:e>
                      <m:sub>
                        <m:r>
                          <a:rPr lang="en-US" sz="2000" b="0" i="1" smtClean="0">
                            <a:solidFill>
                              <a:srgbClr val="5F2A0F"/>
                            </a:solidFill>
                            <a:latin typeface="Cambria Math" panose="02040503050406030204" pitchFamily="18" charset="0"/>
                          </a:rPr>
                          <m:t>𝐶</m:t>
                        </m:r>
                      </m:sub>
                    </m:sSub>
                  </m:oMath>
                </a14:m>
                <a:endParaRPr lang="en-US" sz="2000">
                  <a:solidFill>
                    <a:srgbClr val="5F2A0F"/>
                  </a:solidFill>
                </a:endParaRPr>
              </a:p>
            </p:txBody>
          </p:sp>
        </mc:Choice>
        <mc:Fallback xmlns="">
          <p:sp>
            <p:nvSpPr>
              <p:cNvPr id="2" name="TextBox 1">
                <a:extLst>
                  <a:ext uri="{FF2B5EF4-FFF2-40B4-BE49-F238E27FC236}">
                    <a16:creationId xmlns:a16="http://schemas.microsoft.com/office/drawing/2014/main" id="{66B8FDAB-4586-FDEB-69D5-5DA16B5CEB34}"/>
                  </a:ext>
                </a:extLst>
              </p:cNvPr>
              <p:cNvSpPr txBox="1">
                <a:spLocks noRot="1" noChangeAspect="1" noMove="1" noResize="1" noEditPoints="1" noAdjustHandles="1" noChangeArrowheads="1" noChangeShapeType="1" noTextEdit="1"/>
              </p:cNvSpPr>
              <p:nvPr/>
            </p:nvSpPr>
            <p:spPr>
              <a:xfrm>
                <a:off x="7908819" y="4214978"/>
                <a:ext cx="1133452" cy="400110"/>
              </a:xfrm>
              <a:prstGeom prst="rect">
                <a:avLst/>
              </a:prstGeom>
              <a:blipFill>
                <a:blip r:embed="rId4"/>
                <a:stretch>
                  <a:fillRect l="-5376" t="-6061" b="-2727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359DD57-85CB-CD18-13B0-F436A5A81641}"/>
              </a:ext>
            </a:extLst>
          </p:cNvPr>
          <p:cNvSpPr txBox="1"/>
          <p:nvPr/>
        </p:nvSpPr>
        <p:spPr>
          <a:xfrm>
            <a:off x="7834183" y="4615088"/>
            <a:ext cx="1282723" cy="400110"/>
          </a:xfrm>
          <a:prstGeom prst="rect">
            <a:avLst/>
          </a:prstGeom>
          <a:noFill/>
        </p:spPr>
        <p:txBody>
          <a:bodyPr wrap="none" rtlCol="0">
            <a:spAutoFit/>
          </a:bodyPr>
          <a:lstStyle/>
          <a:p>
            <a:r>
              <a:rPr lang="en-US" sz="2000">
                <a:solidFill>
                  <a:srgbClr val="5F2A0F"/>
                </a:solidFill>
              </a:rPr>
              <a:t>otherwise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B10451-FBE1-0579-EF29-5847BD1BA408}"/>
                  </a:ext>
                </a:extLst>
              </p:cNvPr>
              <p:cNvSpPr txBox="1"/>
              <p:nvPr/>
            </p:nvSpPr>
            <p:spPr>
              <a:xfrm>
                <a:off x="7116836" y="5719430"/>
                <a:ext cx="4930818" cy="1015663"/>
              </a:xfrm>
              <a:prstGeom prst="rect">
                <a:avLst/>
              </a:prstGeom>
              <a:noFill/>
            </p:spPr>
            <p:txBody>
              <a:bodyPr wrap="square" rtlCol="0">
                <a:spAutoFit/>
              </a:bodyPr>
              <a:lstStyle/>
              <a:p>
                <a:pPr marL="285750" indent="-285750">
                  <a:buFont typeface="Arial" panose="020B0604020202020204" pitchFamily="34" charset="0"/>
                  <a:buChar char="•"/>
                </a:pPr>
                <a:r>
                  <a:rPr lang="en-US" sz="1500" b="0" dirty="0">
                    <a:solidFill>
                      <a:srgbClr val="5F2A0F"/>
                    </a:solidFill>
                    <a:latin typeface="Calibri" panose="020F0502020204030204" pitchFamily="34" charset="0"/>
                    <a:cs typeface="Calibri" panose="020F0502020204030204" pitchFamily="34" charset="0"/>
                  </a:rPr>
                  <a:t>Starting </a:t>
                </a:r>
                <a14:m>
                  <m:oMath xmlns:m="http://schemas.openxmlformats.org/officeDocument/2006/math">
                    <m:sSub>
                      <m:sSubPr>
                        <m:ctrlPr>
                          <a:rPr lang="en-US" sz="1500" b="0" i="1" smtClean="0">
                            <a:solidFill>
                              <a:srgbClr val="5F2A0F"/>
                            </a:solidFill>
                            <a:latin typeface="Cambria Math" panose="02040503050406030204" pitchFamily="18" charset="0"/>
                          </a:rPr>
                        </m:ctrlPr>
                      </m:sSubPr>
                      <m:e>
                        <m:r>
                          <a:rPr lang="en-US" sz="1500" b="0" i="1" smtClean="0">
                            <a:solidFill>
                              <a:srgbClr val="5F2A0F"/>
                            </a:solidFill>
                            <a:latin typeface="Cambria Math" panose="02040503050406030204" pitchFamily="18" charset="0"/>
                          </a:rPr>
                          <m:t>𝑥</m:t>
                        </m:r>
                      </m:e>
                      <m:sub>
                        <m:r>
                          <a:rPr lang="en-US" sz="1500" b="0" i="1" smtClean="0">
                            <a:solidFill>
                              <a:srgbClr val="5F2A0F"/>
                            </a:solidFill>
                            <a:latin typeface="Cambria Math" panose="02040503050406030204" pitchFamily="18" charset="0"/>
                          </a:rPr>
                          <m:t>0</m:t>
                        </m:r>
                      </m:sub>
                    </m:sSub>
                    <m:r>
                      <a:rPr lang="en-US" sz="1500" b="0" i="1" smtClean="0">
                        <a:solidFill>
                          <a:srgbClr val="5F2A0F"/>
                        </a:solidFill>
                        <a:latin typeface="Cambria Math" panose="02040503050406030204" pitchFamily="18" charset="0"/>
                      </a:rPr>
                      <m:t>~</m:t>
                    </m:r>
                    <m:r>
                      <a:rPr lang="en-US" sz="1500" b="0" i="1" smtClean="0">
                        <a:solidFill>
                          <a:srgbClr val="5F2A0F"/>
                        </a:solidFill>
                        <a:latin typeface="Cambria Math" panose="02040503050406030204" pitchFamily="18" charset="0"/>
                      </a:rPr>
                      <m:t>𝒟</m:t>
                    </m:r>
                  </m:oMath>
                </a14:m>
                <a:r>
                  <a:rPr lang="en-US" sz="1500" dirty="0">
                    <a:solidFill>
                      <a:srgbClr val="5F2A0F"/>
                    </a:solidFill>
                    <a:latin typeface="Calibri" panose="020F0502020204030204" pitchFamily="34" charset="0"/>
                    <a:cs typeface="Calibri" panose="020F0502020204030204" pitchFamily="34" charset="0"/>
                  </a:rPr>
                  <a:t> is randomly sampled. </a:t>
                </a:r>
              </a:p>
              <a:p>
                <a:pPr marL="285750" indent="-285750">
                  <a:buFont typeface="Arial" panose="020B0604020202020204" pitchFamily="34" charset="0"/>
                  <a:buChar char="•"/>
                </a:pPr>
                <a14:m>
                  <m:oMath xmlns:m="http://schemas.openxmlformats.org/officeDocument/2006/math">
                    <m:r>
                      <a:rPr lang="en-US" sz="1500" b="0" i="1" smtClean="0">
                        <a:solidFill>
                          <a:srgbClr val="5F2A0F"/>
                        </a:solidFill>
                        <a:latin typeface="Cambria Math" panose="02040503050406030204" pitchFamily="18" charset="0"/>
                      </a:rPr>
                      <m:t>𝑔</m:t>
                    </m:r>
                  </m:oMath>
                </a14:m>
                <a:r>
                  <a:rPr lang="en-US" sz="1500" dirty="0">
                    <a:solidFill>
                      <a:srgbClr val="5F2A0F"/>
                    </a:solidFill>
                    <a:latin typeface="Calibri" panose="020F0502020204030204" pitchFamily="34" charset="0"/>
                    <a:cs typeface="Calibri" panose="020F0502020204030204" pitchFamily="34" charset="0"/>
                  </a:rPr>
                  <a:t> is the mapping from </a:t>
                </a:r>
                <a14:m>
                  <m:oMath xmlns:m="http://schemas.openxmlformats.org/officeDocument/2006/math">
                    <m:r>
                      <a:rPr lang="en-US" sz="1500" i="1">
                        <a:solidFill>
                          <a:srgbClr val="5F2A0F"/>
                        </a:solidFill>
                        <a:latin typeface="Cambria Math" panose="02040503050406030204" pitchFamily="18" charset="0"/>
                      </a:rPr>
                      <m:t>𝑥</m:t>
                    </m:r>
                    <m:r>
                      <a:rPr lang="en-US" sz="1500" b="0" i="1" smtClean="0">
                        <a:solidFill>
                          <a:srgbClr val="5F2A0F"/>
                        </a:solidFill>
                        <a:latin typeface="Cambria Math" panose="02040503050406030204" pitchFamily="18" charset="0"/>
                      </a:rPr>
                      <m:t>∈</m:t>
                    </m:r>
                    <m:r>
                      <a:rPr lang="en-US" sz="1500" b="0" i="1" smtClean="0">
                        <a:solidFill>
                          <a:srgbClr val="5F2A0F"/>
                        </a:solidFill>
                        <a:latin typeface="Cambria Math" panose="02040503050406030204" pitchFamily="18" charset="0"/>
                      </a:rPr>
                      <m:t>𝒳</m:t>
                    </m:r>
                  </m:oMath>
                </a14:m>
                <a:r>
                  <a:rPr lang="en-US" sz="1500" dirty="0">
                    <a:solidFill>
                      <a:srgbClr val="5F2A0F"/>
                    </a:solidFill>
                    <a:latin typeface="Calibri" panose="020F0502020204030204" pitchFamily="34" charset="0"/>
                    <a:cs typeface="Calibri" panose="020F0502020204030204" pitchFamily="34" charset="0"/>
                  </a:rPr>
                  <a:t> to the representation layer.</a:t>
                </a:r>
              </a:p>
              <a:p>
                <a:pPr marL="285750" indent="-285750">
                  <a:buFont typeface="Arial" panose="020B0604020202020204" pitchFamily="34" charset="0"/>
                  <a:buChar char="•"/>
                </a:pPr>
                <a:r>
                  <a:rPr lang="en-US" sz="1500" dirty="0">
                    <a:solidFill>
                      <a:srgbClr val="5F2A0F"/>
                    </a:solidFill>
                    <a:latin typeface="Calibri" panose="020F0502020204030204" pitchFamily="34" charset="0"/>
                    <a:cs typeface="Calibri" panose="020F0502020204030204" pitchFamily="34" charset="0"/>
                  </a:rPr>
                  <a:t>Optimized via GD in the input space.</a:t>
                </a:r>
              </a:p>
              <a:p>
                <a:pPr marL="285750" indent="-285750">
                  <a:buFont typeface="Arial" panose="020B0604020202020204" pitchFamily="34" charset="0"/>
                  <a:buChar char="•"/>
                </a:pPr>
                <a:r>
                  <a:rPr lang="en-US" sz="1500" dirty="0">
                    <a:solidFill>
                      <a:srgbClr val="5F2A0F"/>
                    </a:solidFill>
                    <a:latin typeface="Calibri" panose="020F0502020204030204" pitchFamily="34" charset="0"/>
                    <a:cs typeface="Calibri" panose="020F0502020204030204" pitchFamily="34" charset="0"/>
                  </a:rPr>
                  <a:t>We used the logit layer (pre-</a:t>
                </a:r>
                <a:r>
                  <a:rPr lang="en-US" sz="1500" dirty="0" err="1">
                    <a:solidFill>
                      <a:srgbClr val="5F2A0F"/>
                    </a:solidFill>
                    <a:latin typeface="Calibri" panose="020F0502020204030204" pitchFamily="34" charset="0"/>
                    <a:cs typeface="Calibri" panose="020F0502020204030204" pitchFamily="34" charset="0"/>
                  </a:rPr>
                  <a:t>softmax</a:t>
                </a:r>
                <a:r>
                  <a:rPr lang="en-US" sz="1500" dirty="0">
                    <a:solidFill>
                      <a:srgbClr val="5F2A0F"/>
                    </a:solidFill>
                    <a:latin typeface="Calibri" panose="020F0502020204030204" pitchFamily="34" charset="0"/>
                    <a:cs typeface="Calibri" panose="020F0502020204030204" pitchFamily="34" charset="0"/>
                  </a:rPr>
                  <a:t> layer).</a:t>
                </a:r>
              </a:p>
            </p:txBody>
          </p:sp>
        </mc:Choice>
        <mc:Fallback xmlns="">
          <p:sp>
            <p:nvSpPr>
              <p:cNvPr id="7" name="TextBox 6">
                <a:extLst>
                  <a:ext uri="{FF2B5EF4-FFF2-40B4-BE49-F238E27FC236}">
                    <a16:creationId xmlns:a16="http://schemas.microsoft.com/office/drawing/2014/main" id="{57B10451-FBE1-0579-EF29-5847BD1BA408}"/>
                  </a:ext>
                </a:extLst>
              </p:cNvPr>
              <p:cNvSpPr txBox="1">
                <a:spLocks noRot="1" noChangeAspect="1" noMove="1" noResize="1" noEditPoints="1" noAdjustHandles="1" noChangeArrowheads="1" noChangeShapeType="1" noTextEdit="1"/>
              </p:cNvSpPr>
              <p:nvPr/>
            </p:nvSpPr>
            <p:spPr>
              <a:xfrm>
                <a:off x="7116836" y="5719430"/>
                <a:ext cx="4930818" cy="1015663"/>
              </a:xfrm>
              <a:prstGeom prst="rect">
                <a:avLst/>
              </a:prstGeom>
              <a:blipFill>
                <a:blip r:embed="rId5"/>
                <a:stretch>
                  <a:fillRect l="-514" t="-1235" b="-6173"/>
                </a:stretch>
              </a:blipFill>
            </p:spPr>
            <p:txBody>
              <a:bodyPr/>
              <a:lstStyle/>
              <a:p>
                <a:r>
                  <a:rPr lang="en-US">
                    <a:noFill/>
                  </a:rPr>
                  <a:t> </a:t>
                </a:r>
              </a:p>
            </p:txBody>
          </p:sp>
        </mc:Fallback>
      </mc:AlternateContent>
      <p:sp>
        <p:nvSpPr>
          <p:cNvPr id="9" name="Google Shape;434;g22b5a1f32dd_1_1345">
            <a:extLst>
              <a:ext uri="{FF2B5EF4-FFF2-40B4-BE49-F238E27FC236}">
                <a16:creationId xmlns:a16="http://schemas.microsoft.com/office/drawing/2014/main" id="{94BAF699-F9BD-787F-6865-DAD3BA0D8771}"/>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5" name="Text Placeholder 2">
            <a:extLst>
              <a:ext uri="{FF2B5EF4-FFF2-40B4-BE49-F238E27FC236}">
                <a16:creationId xmlns:a16="http://schemas.microsoft.com/office/drawing/2014/main" id="{4CE461B7-868B-0EC8-90B8-A9371F9EABA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86533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523743"/>
                <a:ext cx="11150700" cy="3760341"/>
              </a:xfrm>
              <a:prstGeom prst="rect">
                <a:avLst/>
              </a:prstGeom>
              <a:noFill/>
              <a:ln>
                <a:noFill/>
              </a:ln>
            </p:spPr>
            <p:txBody>
              <a:bodyPr spcFirstLastPara="1" wrap="square" lIns="91425" tIns="45700" rIns="91425" bIns="45700" anchor="t" anchorCtr="0">
                <a:normAutofit/>
              </a:bodyPr>
              <a:lstStyle/>
              <a:p>
                <a:pPr lvl="0"/>
                <a:r>
                  <a:rPr lang="en-US" dirty="0">
                    <a:solidFill>
                      <a:srgbClr val="5F2A0F"/>
                    </a:solidFill>
                    <a:latin typeface="Calibri" panose="020F0502020204030204" pitchFamily="34" charset="0"/>
                    <a:cs typeface="Calibri" panose="020F0502020204030204" pitchFamily="34" charset="0"/>
                  </a:rPr>
                  <a:t>Non-</a:t>
                </a:r>
                <a:r>
                  <a:rPr lang="en-US" dirty="0" err="1">
                    <a:solidFill>
                      <a:srgbClr val="5F2A0F"/>
                    </a:solidFill>
                    <a:latin typeface="Calibri" panose="020F0502020204030204" pitchFamily="34" charset="0"/>
                    <a:cs typeface="Calibri" panose="020F0502020204030204" pitchFamily="34" charset="0"/>
                  </a:rPr>
                  <a:t>robustified</a:t>
                </a:r>
                <a:r>
                  <a:rPr lang="en-US" dirty="0">
                    <a:solidFill>
                      <a:srgbClr val="5F2A0F"/>
                    </a:solidFill>
                    <a:latin typeface="Calibri" panose="020F0502020204030204" pitchFamily="34" charset="0"/>
                    <a:cs typeface="Calibri" panose="020F0502020204030204" pitchFamily="34" charset="0"/>
                  </a:rPr>
                  <a:t> dataset (</a:t>
                </a:r>
                <a14:m>
                  <m:oMath xmlns:m="http://schemas.openxmlformats.org/officeDocument/2006/math">
                    <m:acc>
                      <m:accPr>
                        <m:chr m:val="̂"/>
                        <m:ctrlPr>
                          <a:rPr lang="en-US" i="1">
                            <a:solidFill>
                              <a:srgbClr val="5F2A0F"/>
                            </a:solidFill>
                            <a:latin typeface="Cambria Math" panose="02040503050406030204" pitchFamily="18" charset="0"/>
                          </a:rPr>
                        </m:ctrlPr>
                      </m:accPr>
                      <m:e>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𝑁𝑅</m:t>
                            </m:r>
                          </m:sub>
                        </m:sSub>
                      </m:e>
                    </m:acc>
                  </m:oMath>
                </a14:m>
                <a:r>
                  <a:rPr lang="en-US" dirty="0">
                    <a:solidFill>
                      <a:srgbClr val="5F2A0F"/>
                    </a:solidFill>
                    <a:latin typeface="Calibri" panose="020F0502020204030204" pitchFamily="34" charset="0"/>
                    <a:cs typeface="Calibri" panose="020F0502020204030204" pitchFamily="34" charset="0"/>
                  </a:rPr>
                  <a:t> ):</a:t>
                </a:r>
              </a:p>
              <a:p>
                <a:pPr lvl="1"/>
                <a:r>
                  <a:rPr lang="en-US" dirty="0">
                    <a:solidFill>
                      <a:srgbClr val="C58D01"/>
                    </a:solidFill>
                    <a:latin typeface="Calibri" panose="020F0502020204030204" pitchFamily="34" charset="0"/>
                    <a:cs typeface="Calibri" panose="020F0502020204030204" pitchFamily="34" charset="0"/>
                  </a:rPr>
                  <a:t>Construct </a:t>
                </a:r>
                <a14:m>
                  <m:oMath xmlns:m="http://schemas.openxmlformats.org/officeDocument/2006/math">
                    <m:acc>
                      <m:accPr>
                        <m:chr m:val="̂"/>
                        <m:ctrlPr>
                          <a:rPr lang="en-US" i="1">
                            <a:solidFill>
                              <a:srgbClr val="C58D01"/>
                            </a:solidFill>
                            <a:latin typeface="Cambria Math" panose="02040503050406030204" pitchFamily="18" charset="0"/>
                          </a:rPr>
                        </m:ctrlPr>
                      </m:acc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b="0" i="1" smtClean="0">
                                <a:solidFill>
                                  <a:srgbClr val="C58D01"/>
                                </a:solidFill>
                                <a:latin typeface="Cambria Math" panose="02040503050406030204" pitchFamily="18" charset="0"/>
                              </a:rPr>
                              <m:t>𝑁</m:t>
                            </m:r>
                            <m:r>
                              <a:rPr lang="en-US" i="1">
                                <a:solidFill>
                                  <a:srgbClr val="C58D01"/>
                                </a:solidFill>
                                <a:latin typeface="Cambria Math" panose="02040503050406030204" pitchFamily="18" charset="0"/>
                              </a:rPr>
                              <m:t>𝑅</m:t>
                            </m:r>
                          </m:sub>
                        </m:sSub>
                      </m:e>
                    </m:acc>
                  </m:oMath>
                </a14:m>
                <a:r>
                  <a:rPr lang="en-US" dirty="0">
                    <a:solidFill>
                      <a:srgbClr val="C58D01"/>
                    </a:solidFill>
                    <a:latin typeface="Calibri" panose="020F0502020204030204" pitchFamily="34" charset="0"/>
                    <a:cs typeface="Calibri" panose="020F0502020204030204" pitchFamily="34" charset="0"/>
                  </a:rPr>
                  <a:t> by adding a small perturbation to </a:t>
                </a:r>
                <a14:m>
                  <m:oMath xmlns:m="http://schemas.openxmlformats.org/officeDocument/2006/math">
                    <m:r>
                      <a:rPr lang="en-US" i="1">
                        <a:solidFill>
                          <a:srgbClr val="C58D01"/>
                        </a:solidFill>
                        <a:latin typeface="Cambria Math" panose="02040503050406030204" pitchFamily="18" charset="0"/>
                      </a:rPr>
                      <m:t>𝑥</m:t>
                    </m:r>
                  </m:oMath>
                </a14:m>
                <a:r>
                  <a:rPr lang="en-US" dirty="0">
                    <a:solidFill>
                      <a:srgbClr val="C58D01"/>
                    </a:solidFill>
                    <a:latin typeface="Calibri" panose="020F0502020204030204" pitchFamily="34" charset="0"/>
                    <a:cs typeface="Calibri" panose="020F0502020204030204" pitchFamily="34" charset="0"/>
                  </a:rPr>
                  <a:t> to be classified as </a:t>
                </a:r>
                <a14:m>
                  <m:oMath xmlns:m="http://schemas.openxmlformats.org/officeDocument/2006/math">
                    <m:r>
                      <a:rPr lang="en-US" i="1">
                        <a:solidFill>
                          <a:srgbClr val="C58D01"/>
                        </a:solidFill>
                        <a:latin typeface="Cambria Math" panose="02040503050406030204" pitchFamily="18" charset="0"/>
                      </a:rPr>
                      <m:t>𝑡</m:t>
                    </m:r>
                  </m:oMath>
                </a14:m>
                <a:r>
                  <a:rPr lang="en-US" dirty="0">
                    <a:solidFill>
                      <a:srgbClr val="C58D01"/>
                    </a:solidFill>
                    <a:latin typeface="Calibri" panose="020F0502020204030204" pitchFamily="34" charset="0"/>
                    <a:cs typeface="Calibri" panose="020F0502020204030204" pitchFamily="34" charset="0"/>
                  </a:rPr>
                  <a:t> by a standard model:</a:t>
                </a:r>
                <a:endParaRPr lang="en-US" dirty="0">
                  <a:solidFill>
                    <a:srgbClr val="5F2A0F"/>
                  </a:solidFill>
                  <a:latin typeface="Calibri" panose="020F0502020204030204" pitchFamily="34" charset="0"/>
                  <a:cs typeface="Calibri" panose="020F0502020204030204" pitchFamily="34" charset="0"/>
                </a:endParaRPr>
              </a:p>
              <a:p>
                <a:pPr marL="1016000" lvl="2"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𝑥</m:t>
                          </m:r>
                        </m:e>
                        <m:sub>
                          <m:r>
                            <a:rPr lang="en-US" b="0" i="1" smtClean="0">
                              <a:solidFill>
                                <a:srgbClr val="5F2A0F"/>
                              </a:solidFill>
                              <a:latin typeface="Cambria Math" panose="02040503050406030204" pitchFamily="18" charset="0"/>
                            </a:rPr>
                            <m:t>𝑎𝑑𝑣</m:t>
                          </m:r>
                        </m:sub>
                      </m:sSub>
                      <m:r>
                        <a:rPr lang="en-US" b="0" i="1" smtClean="0">
                          <a:solidFill>
                            <a:srgbClr val="5F2A0F"/>
                          </a:solidFill>
                          <a:latin typeface="Cambria Math" panose="02040503050406030204" pitchFamily="18" charset="0"/>
                        </a:rPr>
                        <m:t>=</m:t>
                      </m:r>
                      <m:func>
                        <m:funcPr>
                          <m:ctrlPr>
                            <a:rPr lang="en-US" b="0" i="1" smtClean="0">
                              <a:solidFill>
                                <a:srgbClr val="5F2A0F"/>
                              </a:solidFill>
                              <a:latin typeface="Cambria Math" panose="02040503050406030204" pitchFamily="18" charset="0"/>
                            </a:rPr>
                          </m:ctrlPr>
                        </m:funcPr>
                        <m:fName>
                          <m:limLow>
                            <m:limLowPr>
                              <m:ctrlPr>
                                <a:rPr lang="en-US" b="0" i="1" smtClean="0">
                                  <a:solidFill>
                                    <a:srgbClr val="5F2A0F"/>
                                  </a:solidFill>
                                  <a:latin typeface="Cambria Math" panose="02040503050406030204" pitchFamily="18" charset="0"/>
                                </a:rPr>
                              </m:ctrlPr>
                            </m:limLowPr>
                            <m:e>
                              <m:r>
                                <m:rPr>
                                  <m:sty m:val="p"/>
                                </m:rPr>
                                <a:rPr lang="en-US" b="0" i="0" smtClean="0">
                                  <a:solidFill>
                                    <a:srgbClr val="5F2A0F"/>
                                  </a:solidFill>
                                  <a:latin typeface="Cambria Math" panose="02040503050406030204" pitchFamily="18" charset="0"/>
                                </a:rPr>
                                <m:t>min</m:t>
                              </m:r>
                            </m:e>
                            <m:lim>
                              <m:r>
                                <a:rPr lang="en-US" b="0" i="1" smtClean="0">
                                  <a:solidFill>
                                    <a:srgbClr val="5F2A0F"/>
                                  </a:solidFill>
                                  <a:latin typeface="Cambria Math" panose="02040503050406030204" pitchFamily="18" charset="0"/>
                                  <a:ea typeface="Cambria Math" panose="02040503050406030204" pitchFamily="18" charset="0"/>
                                </a:rPr>
                                <m:t>∥</m:t>
                              </m:r>
                              <m:sSup>
                                <m:sSupPr>
                                  <m:ctrlPr>
                                    <a:rPr lang="en-US" b="0" i="1" smtClean="0">
                                      <a:solidFill>
                                        <a:srgbClr val="5F2A0F"/>
                                      </a:solidFill>
                                      <a:latin typeface="Cambria Math" panose="02040503050406030204" pitchFamily="18" charset="0"/>
                                      <a:ea typeface="Cambria Math" panose="02040503050406030204" pitchFamily="18" charset="0"/>
                                    </a:rPr>
                                  </m:ctrlPr>
                                </m:sSupPr>
                                <m:e>
                                  <m:r>
                                    <a:rPr lang="en-US" b="0" i="1" smtClean="0">
                                      <a:solidFill>
                                        <a:srgbClr val="5F2A0F"/>
                                      </a:solidFill>
                                      <a:latin typeface="Cambria Math" panose="02040503050406030204" pitchFamily="18" charset="0"/>
                                      <a:ea typeface="Cambria Math" panose="02040503050406030204" pitchFamily="18" charset="0"/>
                                    </a:rPr>
                                    <m:t>𝑥</m:t>
                                  </m:r>
                                </m:e>
                                <m:sup>
                                  <m:r>
                                    <a:rPr lang="en-US" b="0" i="1" smtClean="0">
                                      <a:solidFill>
                                        <a:srgbClr val="5F2A0F"/>
                                      </a:solidFill>
                                      <a:latin typeface="Cambria Math" panose="02040503050406030204" pitchFamily="18" charset="0"/>
                                      <a:ea typeface="Cambria Math" panose="02040503050406030204" pitchFamily="18" charset="0"/>
                                    </a:rPr>
                                    <m:t>′</m:t>
                                  </m:r>
                                </m:sup>
                              </m:sSup>
                              <m:r>
                                <a:rPr lang="en-US" b="0" i="1" smtClean="0">
                                  <a:solidFill>
                                    <a:srgbClr val="5F2A0F"/>
                                  </a:solidFill>
                                  <a:latin typeface="Cambria Math" panose="02040503050406030204" pitchFamily="18" charset="0"/>
                                  <a:ea typeface="Cambria Math" panose="02040503050406030204" pitchFamily="18" charset="0"/>
                                </a:rPr>
                                <m:t>−</m:t>
                              </m:r>
                              <m:r>
                                <a:rPr lang="en-US" b="0" i="1" smtClean="0">
                                  <a:solidFill>
                                    <a:srgbClr val="5F2A0F"/>
                                  </a:solidFill>
                                  <a:latin typeface="Cambria Math" panose="02040503050406030204" pitchFamily="18" charset="0"/>
                                  <a:ea typeface="Cambria Math" panose="02040503050406030204" pitchFamily="18" charset="0"/>
                                </a:rPr>
                                <m:t>𝑥</m:t>
                              </m:r>
                              <m:r>
                                <a:rPr lang="en-US" b="0" i="1" smtClean="0">
                                  <a:solidFill>
                                    <a:srgbClr val="5F2A0F"/>
                                  </a:solidFill>
                                  <a:latin typeface="Cambria Math" panose="02040503050406030204" pitchFamily="18" charset="0"/>
                                  <a:ea typeface="Cambria Math" panose="02040503050406030204" pitchFamily="18" charset="0"/>
                                </a:rPr>
                                <m:t>∥≤</m:t>
                              </m:r>
                              <m:r>
                                <a:rPr lang="en-US" b="0" i="1" smtClean="0">
                                  <a:solidFill>
                                    <a:srgbClr val="5F2A0F"/>
                                  </a:solidFill>
                                  <a:latin typeface="Cambria Math" panose="02040503050406030204" pitchFamily="18" charset="0"/>
                                  <a:ea typeface="Cambria Math" panose="02040503050406030204" pitchFamily="18" charset="0"/>
                                </a:rPr>
                                <m:t>𝜀</m:t>
                              </m:r>
                            </m:lim>
                          </m:limLow>
                        </m:fName>
                        <m:e>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𝐿</m:t>
                              </m:r>
                            </m:e>
                            <m:sub>
                              <m:r>
                                <a:rPr lang="en-US" b="0" i="1" smtClean="0">
                                  <a:solidFill>
                                    <a:srgbClr val="5F2A0F"/>
                                  </a:solidFill>
                                  <a:latin typeface="Cambria Math" panose="02040503050406030204" pitchFamily="18" charset="0"/>
                                </a:rPr>
                                <m:t>𝐶</m:t>
                              </m:r>
                            </m:sub>
                          </m:sSub>
                          <m:d>
                            <m:dPr>
                              <m:ctrlPr>
                                <a:rPr lang="en-US" b="0" i="1" smtClean="0">
                                  <a:solidFill>
                                    <a:srgbClr val="5F2A0F"/>
                                  </a:solidFill>
                                  <a:latin typeface="Cambria Math" panose="02040503050406030204" pitchFamily="18" charset="0"/>
                                </a:rPr>
                              </m:ctrlPr>
                            </m:dPr>
                            <m:e>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𝑥</m:t>
                                  </m:r>
                                </m:e>
                                <m:sup>
                                  <m:r>
                                    <a:rPr lang="en-US" b="0" i="1" smtClean="0">
                                      <a:solidFill>
                                        <a:srgbClr val="5F2A0F"/>
                                      </a:solidFill>
                                      <a:latin typeface="Cambria Math" panose="02040503050406030204" pitchFamily="18" charset="0"/>
                                    </a:rPr>
                                    <m:t>′</m:t>
                                  </m:r>
                                </m:sup>
                              </m:sSup>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𝑡</m:t>
                              </m:r>
                            </m:e>
                          </m:d>
                        </m:e>
                      </m:func>
                    </m:oMath>
                  </m:oMathPara>
                </a14:m>
                <a:endParaRPr lang="en-US" b="0" dirty="0">
                  <a:solidFill>
                    <a:srgbClr val="5F2A0F"/>
                  </a:solidFill>
                  <a:latin typeface="Calibri" panose="020F0502020204030204" pitchFamily="34" charset="0"/>
                  <a:cs typeface="Calibri" panose="020F0502020204030204" pitchFamily="34" charset="0"/>
                </a:endParaRPr>
              </a:p>
              <a:p>
                <a:pPr marL="1016000" lvl="2" indent="0">
                  <a:buNone/>
                </a:pPr>
                <a:r>
                  <a:rPr lang="en-US" dirty="0">
                    <a:solidFill>
                      <a:srgbClr val="C58D01"/>
                    </a:solidFill>
                    <a:latin typeface="Calibri" panose="020F0502020204030204" pitchFamily="34" charset="0"/>
                    <a:cs typeface="Calibri" panose="020F0502020204030204" pitchFamily="34" charset="0"/>
                  </a:rPr>
                  <a:t>where </a:t>
                </a:r>
                <a14:m>
                  <m:oMath xmlns:m="http://schemas.openxmlformats.org/officeDocument/2006/math">
                    <m:sSub>
                      <m:sSubPr>
                        <m:ctrlPr>
                          <a:rPr lang="en-US" b="0" i="1" smtClean="0">
                            <a:solidFill>
                              <a:srgbClr val="C58D01"/>
                            </a:solidFill>
                            <a:latin typeface="Cambria Math" panose="02040503050406030204" pitchFamily="18" charset="0"/>
                          </a:rPr>
                        </m:ctrlPr>
                      </m:sSubPr>
                      <m:e>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ℒ</m:t>
                            </m:r>
                          </m:e>
                          <m:sub>
                            <m:r>
                              <a:rPr lang="en-US" b="0" i="1" smtClean="0">
                                <a:solidFill>
                                  <a:srgbClr val="C58D01"/>
                                </a:solidFill>
                                <a:latin typeface="Cambria Math" panose="02040503050406030204" pitchFamily="18" charset="0"/>
                              </a:rPr>
                              <m:t>𝐶</m:t>
                            </m:r>
                          </m:sub>
                        </m:sSub>
                      </m:e>
                      <m:sub>
                        <m:r>
                          <a:rPr lang="en-US" b="0" i="1" smtClean="0">
                            <a:solidFill>
                              <a:srgbClr val="C58D01"/>
                            </a:solidFill>
                            <a:latin typeface="Cambria Math" panose="02040503050406030204" pitchFamily="18" charset="0"/>
                          </a:rPr>
                          <m:t> </m:t>
                        </m:r>
                      </m:sub>
                    </m:sSub>
                  </m:oMath>
                </a14:m>
                <a:r>
                  <a:rPr lang="en-US" dirty="0">
                    <a:solidFill>
                      <a:srgbClr val="C58D01"/>
                    </a:solidFill>
                    <a:latin typeface="Calibri" panose="020F0502020204030204" pitchFamily="34" charset="0"/>
                    <a:cs typeface="Calibri" panose="020F0502020204030204" pitchFamily="34" charset="0"/>
                  </a:rPr>
                  <a:t>is the loss under a standard (non-robust) classifier </a:t>
                </a:r>
                <a14:m>
                  <m:oMath xmlns:m="http://schemas.openxmlformats.org/officeDocument/2006/math">
                    <m:r>
                      <a:rPr lang="en-US" b="0" i="1" smtClean="0">
                        <a:solidFill>
                          <a:srgbClr val="C58D01"/>
                        </a:solidFill>
                        <a:latin typeface="Cambria Math" panose="02040503050406030204" pitchFamily="18" charset="0"/>
                      </a:rPr>
                      <m:t>𝐶</m:t>
                    </m:r>
                  </m:oMath>
                </a14:m>
                <a:r>
                  <a:rPr lang="en-US" dirty="0">
                    <a:solidFill>
                      <a:srgbClr val="C58D01"/>
                    </a:solidFill>
                    <a:latin typeface="Calibri" panose="020F0502020204030204" pitchFamily="34" charset="0"/>
                    <a:cs typeface="Calibri" panose="020F0502020204030204" pitchFamily="34" charset="0"/>
                  </a:rPr>
                  <a:t>, </a:t>
                </a:r>
                <a14:m>
                  <m:oMath xmlns:m="http://schemas.openxmlformats.org/officeDocument/2006/math">
                    <m:r>
                      <a:rPr lang="en-US" b="0" i="1" smtClean="0">
                        <a:solidFill>
                          <a:srgbClr val="C58D01"/>
                        </a:solidFill>
                        <a:latin typeface="Cambria Math" panose="02040503050406030204" pitchFamily="18" charset="0"/>
                      </a:rPr>
                      <m:t>𝜖</m:t>
                    </m:r>
                  </m:oMath>
                </a14:m>
                <a:r>
                  <a:rPr lang="en-US" dirty="0">
                    <a:solidFill>
                      <a:srgbClr val="C58D01"/>
                    </a:solidFill>
                    <a:latin typeface="Calibri" panose="020F0502020204030204" pitchFamily="34" charset="0"/>
                    <a:cs typeface="Calibri" panose="020F0502020204030204" pitchFamily="34" charset="0"/>
                  </a:rPr>
                  <a:t> is strength of perturbation.</a:t>
                </a:r>
              </a:p>
              <a:p>
                <a:r>
                  <a:rPr lang="en-US" b="0" dirty="0">
                    <a:solidFill>
                      <a:srgbClr val="5F2A0F"/>
                    </a:solidFill>
                    <a:latin typeface="Calibri" panose="020F0502020204030204" pitchFamily="34" charset="0"/>
                    <a:cs typeface="Calibri" panose="020F0502020204030204" pitchFamily="34" charset="0"/>
                  </a:rPr>
                  <a:t>Non-</a:t>
                </a:r>
                <a:r>
                  <a:rPr lang="en-US" b="0" dirty="0" err="1">
                    <a:solidFill>
                      <a:srgbClr val="5F2A0F"/>
                    </a:solidFill>
                    <a:latin typeface="Calibri" panose="020F0502020204030204" pitchFamily="34" charset="0"/>
                    <a:cs typeface="Calibri" panose="020F0502020204030204" pitchFamily="34" charset="0"/>
                  </a:rPr>
                  <a:t>robustified</a:t>
                </a:r>
                <a:r>
                  <a:rPr lang="en-US" b="0" dirty="0">
                    <a:solidFill>
                      <a:srgbClr val="5F2A0F"/>
                    </a:solidFill>
                    <a:latin typeface="Calibri" panose="020F0502020204030204" pitchFamily="34" charset="0"/>
                    <a:cs typeface="Calibri" panose="020F0502020204030204" pitchFamily="34" charset="0"/>
                  </a:rPr>
                  <a:t> pairs:</a:t>
                </a:r>
              </a:p>
              <a:p>
                <a:pPr lvl="1"/>
                <a14:m>
                  <m:oMath xmlns:m="http://schemas.openxmlformats.org/officeDocument/2006/math">
                    <m:d>
                      <m:dPr>
                        <m:ctrlPr>
                          <a:rPr lang="en-US" b="0" i="1" dirty="0" smtClean="0">
                            <a:solidFill>
                              <a:srgbClr val="C58D01"/>
                            </a:solidFill>
                            <a:latin typeface="Cambria Math" panose="02040503050406030204" pitchFamily="18" charset="0"/>
                          </a:rPr>
                        </m:ctrlPr>
                      </m:dPr>
                      <m:e>
                        <m:sSub>
                          <m:sSubPr>
                            <m:ctrlPr>
                              <a:rPr lang="en-US" b="0" i="1" dirty="0" smtClean="0">
                                <a:solidFill>
                                  <a:srgbClr val="C58D01"/>
                                </a:solidFill>
                                <a:latin typeface="Cambria Math" panose="02040503050406030204" pitchFamily="18" charset="0"/>
                              </a:rPr>
                            </m:ctrlPr>
                          </m:sSubPr>
                          <m:e>
                            <m:r>
                              <a:rPr lang="en-US" b="0" i="1" dirty="0" smtClean="0">
                                <a:solidFill>
                                  <a:srgbClr val="C58D01"/>
                                </a:solidFill>
                                <a:latin typeface="Cambria Math" panose="02040503050406030204" pitchFamily="18" charset="0"/>
                              </a:rPr>
                              <m:t>𝑥</m:t>
                            </m:r>
                          </m:e>
                          <m:sub>
                            <m:r>
                              <a:rPr lang="en-US" b="0" i="1" dirty="0" smtClean="0">
                                <a:solidFill>
                                  <a:srgbClr val="C58D01"/>
                                </a:solidFill>
                                <a:latin typeface="Cambria Math" panose="02040503050406030204" pitchFamily="18" charset="0"/>
                              </a:rPr>
                              <m:t>𝑎𝑑𝑣</m:t>
                            </m:r>
                          </m:sub>
                        </m:sSub>
                        <m:r>
                          <a:rPr lang="en-US" b="0" i="1" dirty="0" smtClean="0">
                            <a:solidFill>
                              <a:srgbClr val="C58D01"/>
                            </a:solidFill>
                            <a:latin typeface="Cambria Math" panose="02040503050406030204" pitchFamily="18" charset="0"/>
                          </a:rPr>
                          <m:t>, </m:t>
                        </m:r>
                        <m:r>
                          <a:rPr lang="en-US" b="0" i="1" dirty="0" smtClean="0">
                            <a:solidFill>
                              <a:srgbClr val="C58D01"/>
                            </a:solidFill>
                            <a:latin typeface="Cambria Math" panose="02040503050406030204" pitchFamily="18" charset="0"/>
                          </a:rPr>
                          <m:t>𝑡</m:t>
                        </m:r>
                      </m:e>
                    </m:d>
                  </m:oMath>
                </a14:m>
                <a:r>
                  <a:rPr lang="en-US" dirty="0">
                    <a:solidFill>
                      <a:srgbClr val="C58D01"/>
                    </a:solidFill>
                    <a:latin typeface="Calibri" panose="020F0502020204030204" pitchFamily="34" charset="0"/>
                    <a:cs typeface="Calibri" panose="020F0502020204030204" pitchFamily="34" charset="0"/>
                  </a:rPr>
                  <a:t> make up the new training set.				</a:t>
                </a:r>
              </a:p>
              <a:p>
                <a:pPr marL="50800" indent="0">
                  <a:buNone/>
                </a:pPr>
                <a:endParaRPr lang="en-US" b="0" i="1"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1"/>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523743"/>
                <a:ext cx="11150700" cy="3760341"/>
              </a:xfrm>
              <a:prstGeom prst="rect">
                <a:avLst/>
              </a:prstGeom>
              <a:blipFill>
                <a:blip r:embed="rId3"/>
                <a:stretch>
                  <a:fillRect l="-683" t="-337"/>
                </a:stretch>
              </a:blipFill>
              <a:ln>
                <a:noFill/>
              </a:ln>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5573C018-C638-3EAE-8C43-73A63F577B47}"/>
              </a:ext>
            </a:extLst>
          </p:cNvPr>
          <p:cNvGrpSpPr/>
          <p:nvPr/>
        </p:nvGrpSpPr>
        <p:grpSpPr>
          <a:xfrm>
            <a:off x="2955967" y="4398453"/>
            <a:ext cx="6678277" cy="778868"/>
            <a:chOff x="959644" y="7100201"/>
            <a:chExt cx="6678277" cy="77886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4191EE2-83D2-4935-7121-9ED05A746B68}"/>
                    </a:ext>
                  </a:extLst>
                </p:cNvPr>
                <p:cNvSpPr txBox="1"/>
                <p:nvPr/>
              </p:nvSpPr>
              <p:spPr>
                <a:xfrm>
                  <a:off x="4360805" y="7126757"/>
                  <a:ext cx="3277116" cy="369332"/>
                </a:xfrm>
                <a:prstGeom prst="rect">
                  <a:avLst/>
                </a:prstGeom>
                <a:noFill/>
              </p:spPr>
              <p:txBody>
                <a:bodyPr wrap="none" rtlCol="0">
                  <a:spAutoFit/>
                </a:bodyPr>
                <a:lstStyle/>
                <a:p>
                  <a:r>
                    <a:rPr lang="en-US" sz="1800">
                      <a:solidFill>
                        <a:srgbClr val="5F2A0F"/>
                      </a:solidFill>
                      <a:latin typeface="Calibri" panose="020F0502020204030204" pitchFamily="34" charset="0"/>
                      <a:cs typeface="Calibri" panose="020F0502020204030204" pitchFamily="34" charset="0"/>
                    </a:rPr>
                    <a:t>if </a:t>
                  </a:r>
                  <a14:m>
                    <m:oMath xmlns:m="http://schemas.openxmlformats.org/officeDocument/2006/math">
                      <m:r>
                        <a:rPr lang="en-US" sz="1800" b="0" i="1" smtClean="0">
                          <a:solidFill>
                            <a:srgbClr val="5F2A0F"/>
                          </a:solidFill>
                          <a:latin typeface="Cambria Math" panose="02040503050406030204" pitchFamily="18" charset="0"/>
                        </a:rPr>
                        <m:t>𝑓</m:t>
                      </m:r>
                    </m:oMath>
                  </a14:m>
                  <a:r>
                    <a:rPr lang="en-US" sz="1800">
                      <a:solidFill>
                        <a:srgbClr val="5F2A0F"/>
                      </a:solidFill>
                      <a:latin typeface="Calibri" panose="020F0502020204030204" pitchFamily="34" charset="0"/>
                      <a:cs typeface="Calibri" panose="020F0502020204030204" pitchFamily="34" charset="0"/>
                    </a:rPr>
                    <a:t> non-robustly useful under </a:t>
                  </a:r>
                  <a14:m>
                    <m:oMath xmlns:m="http://schemas.openxmlformats.org/officeDocument/2006/math">
                      <m:r>
                        <a:rPr lang="en-US" sz="1800" b="0" i="1" smtClean="0">
                          <a:solidFill>
                            <a:srgbClr val="5F2A0F"/>
                          </a:solidFill>
                          <a:latin typeface="Cambria Math" panose="02040503050406030204" pitchFamily="18" charset="0"/>
                        </a:rPr>
                        <m:t>𝒟</m:t>
                      </m:r>
                    </m:oMath>
                  </a14:m>
                  <a:r>
                    <a:rPr lang="en-US" sz="1800">
                      <a:solidFill>
                        <a:srgbClr val="5F2A0F"/>
                      </a:solidFill>
                      <a:latin typeface="Calibri" panose="020F0502020204030204" pitchFamily="34" charset="0"/>
                      <a:cs typeface="Calibri" panose="020F0502020204030204" pitchFamily="34" charset="0"/>
                    </a:rPr>
                    <a:t>,</a:t>
                  </a:r>
                </a:p>
              </p:txBody>
            </p:sp>
          </mc:Choice>
          <mc:Fallback xmlns="">
            <p:sp>
              <p:nvSpPr>
                <p:cNvPr id="22" name="TextBox 21">
                  <a:extLst>
                    <a:ext uri="{FF2B5EF4-FFF2-40B4-BE49-F238E27FC236}">
                      <a16:creationId xmlns:a16="http://schemas.microsoft.com/office/drawing/2014/main" id="{44191EE2-83D2-4935-7121-9ED05A746B68}"/>
                    </a:ext>
                  </a:extLst>
                </p:cNvPr>
                <p:cNvSpPr txBox="1">
                  <a:spLocks noRot="1" noChangeAspect="1" noMove="1" noResize="1" noEditPoints="1" noAdjustHandles="1" noChangeArrowheads="1" noChangeShapeType="1" noTextEdit="1"/>
                </p:cNvSpPr>
                <p:nvPr/>
              </p:nvSpPr>
              <p:spPr>
                <a:xfrm>
                  <a:off x="4360805" y="7126757"/>
                  <a:ext cx="3277116" cy="369332"/>
                </a:xfrm>
                <a:prstGeom prst="rect">
                  <a:avLst/>
                </a:prstGeom>
                <a:blipFill>
                  <a:blip r:embed="rId8"/>
                  <a:stretch>
                    <a:fillRect l="-1676" t="-10000" r="-559" b="-2666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8CFD724-A779-6F6F-AA1C-3910476EB476}"/>
                </a:ext>
              </a:extLst>
            </p:cNvPr>
            <p:cNvSpPr txBox="1"/>
            <p:nvPr/>
          </p:nvSpPr>
          <p:spPr>
            <a:xfrm>
              <a:off x="4360805" y="7490023"/>
              <a:ext cx="1124026" cy="369332"/>
            </a:xfrm>
            <a:prstGeom prst="rect">
              <a:avLst/>
            </a:prstGeom>
            <a:noFill/>
          </p:spPr>
          <p:txBody>
            <a:bodyPr wrap="none" rtlCol="0">
              <a:spAutoFit/>
            </a:bodyPr>
            <a:lstStyle/>
            <a:p>
              <a:r>
                <a:rPr lang="en-US" sz="1800">
                  <a:solidFill>
                    <a:srgbClr val="5F2A0F"/>
                  </a:solidFill>
                  <a:latin typeface="Calibri" panose="020F0502020204030204" pitchFamily="34" charset="0"/>
                  <a:cs typeface="Calibri" panose="020F0502020204030204" pitchFamily="34" charset="0"/>
                </a:rPr>
                <a:t>otherwise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C9E276A-9FB2-6486-7A14-65C3F787EF78}"/>
                    </a:ext>
                  </a:extLst>
                </p:cNvPr>
                <p:cNvSpPr txBox="1"/>
                <p:nvPr/>
              </p:nvSpPr>
              <p:spPr>
                <a:xfrm>
                  <a:off x="959644" y="7100201"/>
                  <a:ext cx="3832141"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5F2A0F"/>
                                </a:solidFill>
                                <a:latin typeface="Cambria Math" panose="02040503050406030204" pitchFamily="18" charset="0"/>
                              </a:rPr>
                            </m:ctrlPr>
                          </m:sSubPr>
                          <m:e>
                            <m:r>
                              <a:rPr lang="en-US" sz="2000" b="0" i="1" smtClean="0">
                                <a:solidFill>
                                  <a:srgbClr val="5F2A0F"/>
                                </a:solidFill>
                                <a:latin typeface="Cambria Math" panose="02040503050406030204" pitchFamily="18" charset="0"/>
                              </a:rPr>
                              <m:t>𝔼</m:t>
                            </m:r>
                          </m:e>
                          <m:sub>
                            <m:d>
                              <m:dPr>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𝑥</m:t>
                                </m:r>
                                <m:r>
                                  <a:rPr lang="en-US" sz="2000" b="0" i="1" smtClean="0">
                                    <a:solidFill>
                                      <a:srgbClr val="5F2A0F"/>
                                    </a:solidFill>
                                    <a:latin typeface="Cambria Math" panose="02040503050406030204" pitchFamily="18" charset="0"/>
                                  </a:rPr>
                                  <m:t>,</m:t>
                                </m:r>
                                <m:r>
                                  <a:rPr lang="en-US" sz="2000" b="0" i="1" smtClean="0">
                                    <a:solidFill>
                                      <a:srgbClr val="5F2A0F"/>
                                    </a:solidFill>
                                    <a:latin typeface="Cambria Math" panose="02040503050406030204" pitchFamily="18" charset="0"/>
                                  </a:rPr>
                                  <m:t>𝑦</m:t>
                                </m:r>
                              </m:e>
                            </m:d>
                            <m:r>
                              <a:rPr lang="en-US" sz="2000" b="0" i="1" smtClean="0">
                                <a:solidFill>
                                  <a:srgbClr val="5F2A0F"/>
                                </a:solidFill>
                                <a:latin typeface="Cambria Math" panose="02040503050406030204" pitchFamily="18" charset="0"/>
                              </a:rPr>
                              <m:t>~</m:t>
                            </m:r>
                            <m:sSub>
                              <m:sSubPr>
                                <m:ctrlPr>
                                  <a:rPr lang="en-US" sz="2000" b="0" i="1" smtClean="0">
                                    <a:solidFill>
                                      <a:srgbClr val="5F2A0F"/>
                                    </a:solidFill>
                                    <a:latin typeface="Cambria Math" panose="02040503050406030204" pitchFamily="18" charset="0"/>
                                  </a:rPr>
                                </m:ctrlPr>
                              </m:sSubPr>
                              <m:e>
                                <m:acc>
                                  <m:accPr>
                                    <m:chr m:val="̂"/>
                                    <m:ctrlPr>
                                      <a:rPr lang="en-US" sz="2000" b="0" i="1" smtClean="0">
                                        <a:solidFill>
                                          <a:srgbClr val="5F2A0F"/>
                                        </a:solidFill>
                                        <a:latin typeface="Cambria Math" panose="02040503050406030204" pitchFamily="18" charset="0"/>
                                      </a:rPr>
                                    </m:ctrlPr>
                                  </m:accPr>
                                  <m:e>
                                    <m:r>
                                      <a:rPr lang="en-US" sz="2000" b="0" i="1" smtClean="0">
                                        <a:solidFill>
                                          <a:srgbClr val="5F2A0F"/>
                                        </a:solidFill>
                                        <a:latin typeface="Cambria Math" panose="02040503050406030204" pitchFamily="18" charset="0"/>
                                      </a:rPr>
                                      <m:t>𝒟</m:t>
                                    </m:r>
                                  </m:e>
                                </m:acc>
                              </m:e>
                              <m:sub>
                                <m:r>
                                  <a:rPr lang="en-US" sz="2000" b="0" i="1" smtClean="0">
                                    <a:solidFill>
                                      <a:srgbClr val="5F2A0F"/>
                                    </a:solidFill>
                                    <a:latin typeface="Cambria Math" panose="02040503050406030204" pitchFamily="18" charset="0"/>
                                  </a:rPr>
                                  <m:t>𝑁𝑅</m:t>
                                </m:r>
                              </m:sub>
                            </m:sSub>
                          </m:sub>
                        </m:sSub>
                        <m:d>
                          <m:dPr>
                            <m:begChr m:val="["/>
                            <m:endChr m:val="]"/>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𝑦</m:t>
                            </m:r>
                            <m:r>
                              <a:rPr lang="en-US" sz="2000" b="0" i="1" smtClean="0">
                                <a:solidFill>
                                  <a:srgbClr val="5F2A0F"/>
                                </a:solidFill>
                                <a:latin typeface="Cambria Math" panose="02040503050406030204" pitchFamily="18" charset="0"/>
                              </a:rPr>
                              <m:t>.</m:t>
                            </m:r>
                            <m:r>
                              <a:rPr lang="en-US" sz="2000" b="0" i="1" smtClean="0">
                                <a:solidFill>
                                  <a:srgbClr val="5F2A0F"/>
                                </a:solidFill>
                                <a:latin typeface="Cambria Math" panose="02040503050406030204" pitchFamily="18" charset="0"/>
                              </a:rPr>
                              <m:t>𝑓</m:t>
                            </m:r>
                            <m:d>
                              <m:dPr>
                                <m:ctrlPr>
                                  <a:rPr lang="en-US" sz="2000" b="0" i="1" smtClean="0">
                                    <a:solidFill>
                                      <a:srgbClr val="5F2A0F"/>
                                    </a:solidFill>
                                    <a:latin typeface="Cambria Math" panose="02040503050406030204" pitchFamily="18" charset="0"/>
                                  </a:rPr>
                                </m:ctrlPr>
                              </m:dPr>
                              <m:e>
                                <m:r>
                                  <a:rPr lang="en-US" sz="2000" b="0" i="1" smtClean="0">
                                    <a:solidFill>
                                      <a:srgbClr val="5F2A0F"/>
                                    </a:solidFill>
                                    <a:latin typeface="Cambria Math" panose="02040503050406030204" pitchFamily="18" charset="0"/>
                                  </a:rPr>
                                  <m:t>𝑥</m:t>
                                </m:r>
                              </m:e>
                            </m:d>
                          </m:e>
                        </m:d>
                        <m:r>
                          <a:rPr lang="en-US" sz="2000" b="0" i="1" smtClean="0">
                            <a:solidFill>
                              <a:srgbClr val="5F2A0F"/>
                            </a:solidFill>
                            <a:latin typeface="Cambria Math" panose="02040503050406030204" pitchFamily="18" charset="0"/>
                          </a:rPr>
                          <m:t>=</m:t>
                        </m:r>
                        <m:d>
                          <m:dPr>
                            <m:begChr m:val="{"/>
                            <m:endChr m:val=""/>
                            <m:ctrlPr>
                              <a:rPr lang="en-US" sz="2000" b="0" i="1" smtClean="0">
                                <a:solidFill>
                                  <a:srgbClr val="5F2A0F"/>
                                </a:solidFill>
                                <a:latin typeface="Cambria Math" panose="02040503050406030204" pitchFamily="18" charset="0"/>
                              </a:rPr>
                            </m:ctrlPr>
                          </m:dPr>
                          <m:e>
                            <m:eqArr>
                              <m:eqArrPr>
                                <m:ctrlPr>
                                  <a:rPr lang="en-US" sz="2000" b="0" i="1" smtClean="0">
                                    <a:solidFill>
                                      <a:srgbClr val="5F2A0F"/>
                                    </a:solidFill>
                                    <a:latin typeface="Cambria Math" panose="02040503050406030204" pitchFamily="18" charset="0"/>
                                  </a:rPr>
                                </m:ctrlPr>
                              </m:eqArrPr>
                              <m:e>
                                <m:r>
                                  <a:rPr lang="en-US" sz="2000" b="0" i="1" smtClean="0">
                                    <a:solidFill>
                                      <a:srgbClr val="5F2A0F"/>
                                    </a:solidFill>
                                    <a:latin typeface="Cambria Math" panose="02040503050406030204" pitchFamily="18" charset="0"/>
                                  </a:rPr>
                                  <m:t>&gt;0</m:t>
                                </m:r>
                              </m:e>
                              <m:e>
                                <m:r>
                                  <a:rPr lang="en-US" sz="2000" b="0" i="1" smtClean="0">
                                    <a:solidFill>
                                      <a:srgbClr val="5F2A0F"/>
                                    </a:solidFill>
                                    <a:latin typeface="Cambria Math" panose="02040503050406030204" pitchFamily="18" charset="0"/>
                                    <a:ea typeface="Cambria Math" panose="02040503050406030204" pitchFamily="18" charset="0"/>
                                  </a:rPr>
                                  <m:t>≈0</m:t>
                                </m:r>
                              </m:e>
                            </m:eqArr>
                          </m:e>
                        </m:d>
                      </m:oMath>
                    </m:oMathPara>
                  </a14:m>
                  <a:endParaRPr lang="en-US" sz="2000">
                    <a:solidFill>
                      <a:srgbClr val="5F2A0F"/>
                    </a:solidFill>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CC9E276A-9FB2-6486-7A14-65C3F787EF78}"/>
                    </a:ext>
                  </a:extLst>
                </p:cNvPr>
                <p:cNvSpPr txBox="1">
                  <a:spLocks noRot="1" noChangeAspect="1" noMove="1" noResize="1" noEditPoints="1" noAdjustHandles="1" noChangeArrowheads="1" noChangeShapeType="1" noTextEdit="1"/>
                </p:cNvSpPr>
                <p:nvPr/>
              </p:nvSpPr>
              <p:spPr>
                <a:xfrm>
                  <a:off x="959644" y="7100201"/>
                  <a:ext cx="3832141" cy="778868"/>
                </a:xfrm>
                <a:prstGeom prst="rect">
                  <a:avLst/>
                </a:prstGeom>
                <a:blipFill>
                  <a:blip r:embed="rId9"/>
                  <a:stretch>
                    <a:fillRect/>
                  </a:stretch>
                </a:blipFill>
              </p:spPr>
              <p:txBody>
                <a:bodyPr/>
                <a:lstStyle/>
                <a:p>
                  <a:r>
                    <a:rPr lang="en-US">
                      <a:noFill/>
                    </a:rPr>
                    <a:t> </a:t>
                  </a:r>
                </a:p>
              </p:txBody>
            </p:sp>
          </mc:Fallback>
        </mc:AlternateContent>
      </p:grpSp>
      <p:sp>
        <p:nvSpPr>
          <p:cNvPr id="7" name="Google Shape;434;g22b5a1f32dd_1_1345">
            <a:extLst>
              <a:ext uri="{FF2B5EF4-FFF2-40B4-BE49-F238E27FC236}">
                <a16:creationId xmlns:a16="http://schemas.microsoft.com/office/drawing/2014/main" id="{87F04D11-B312-001D-128E-8DA3BC882D65}"/>
              </a:ext>
            </a:extLst>
          </p:cNvPr>
          <p:cNvSpPr txBox="1">
            <a:spLocks noGrp="1"/>
          </p:cNvSpPr>
          <p:nvPr>
            <p:ph type="title"/>
          </p:nvPr>
        </p:nvSpPr>
        <p:spPr>
          <a:xfrm>
            <a:off x="609600" y="660863"/>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600">
                <a:solidFill>
                  <a:srgbClr val="5F2A0F"/>
                </a:solidFill>
                <a:latin typeface="Calibri" panose="020F0502020204030204" pitchFamily="34" charset="0"/>
                <a:cs typeface="Calibri" panose="020F0502020204030204" pitchFamily="34" charset="0"/>
              </a:rPr>
              <a:t>Adversarial Examples are not Bugs, They are Features (Continued)</a:t>
            </a:r>
          </a:p>
        </p:txBody>
      </p:sp>
      <p:sp>
        <p:nvSpPr>
          <p:cNvPr id="3" name="Text Placeholder 2">
            <a:extLst>
              <a:ext uri="{FF2B5EF4-FFF2-40B4-BE49-F238E27FC236}">
                <a16:creationId xmlns:a16="http://schemas.microsoft.com/office/drawing/2014/main" id="{E57C9B06-71C9-0BAD-B126-BB05C7D4F17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8" name="Group 7">
            <a:extLst>
              <a:ext uri="{FF2B5EF4-FFF2-40B4-BE49-F238E27FC236}">
                <a16:creationId xmlns:a16="http://schemas.microsoft.com/office/drawing/2014/main" id="{65A6639E-D53B-90E2-0B00-258C0DD8650F}"/>
              </a:ext>
            </a:extLst>
          </p:cNvPr>
          <p:cNvGrpSpPr/>
          <p:nvPr/>
        </p:nvGrpSpPr>
        <p:grpSpPr>
          <a:xfrm>
            <a:off x="3265915" y="5066942"/>
            <a:ext cx="5575878" cy="1710403"/>
            <a:chOff x="3265915" y="5066942"/>
            <a:chExt cx="5575878" cy="1710403"/>
          </a:xfrm>
        </p:grpSpPr>
        <p:grpSp>
          <p:nvGrpSpPr>
            <p:cNvPr id="5" name="Group 4">
              <a:extLst>
                <a:ext uri="{FF2B5EF4-FFF2-40B4-BE49-F238E27FC236}">
                  <a16:creationId xmlns:a16="http://schemas.microsoft.com/office/drawing/2014/main" id="{4513DE24-D535-449C-F9C4-5EB1EA0B7B47}"/>
                </a:ext>
              </a:extLst>
            </p:cNvPr>
            <p:cNvGrpSpPr/>
            <p:nvPr/>
          </p:nvGrpSpPr>
          <p:grpSpPr>
            <a:xfrm>
              <a:off x="3265915" y="5157607"/>
              <a:ext cx="5575878" cy="1619738"/>
              <a:chOff x="2704032" y="4525342"/>
              <a:chExt cx="6185968" cy="1796963"/>
            </a:xfrm>
          </p:grpSpPr>
          <p:pic>
            <p:nvPicPr>
              <p:cNvPr id="12" name="Google Shape;500;g22b5a1f32dd_1_508">
                <a:extLst>
                  <a:ext uri="{FF2B5EF4-FFF2-40B4-BE49-F238E27FC236}">
                    <a16:creationId xmlns:a16="http://schemas.microsoft.com/office/drawing/2014/main" id="{BC9BB199-8D20-CE19-E699-103FF8906BBA}"/>
                  </a:ext>
                </a:extLst>
              </p:cNvPr>
              <p:cNvPicPr preferRelativeResize="0"/>
              <p:nvPr/>
            </p:nvPicPr>
            <p:blipFill rotWithShape="1">
              <a:blip r:embed="rId10">
                <a:alphaModFix/>
              </a:blip>
              <a:srcRect l="3526" r="4168" b="25646"/>
              <a:stretch/>
            </p:blipFill>
            <p:spPr>
              <a:xfrm>
                <a:off x="3302000" y="4525342"/>
                <a:ext cx="5588000" cy="1796963"/>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1892C9-B91A-7292-59E2-F13D909E7857}"/>
                      </a:ext>
                    </a:extLst>
                  </p:cNvPr>
                  <p:cNvSpPr txBox="1"/>
                  <p:nvPr/>
                </p:nvSpPr>
                <p:spPr>
                  <a:xfrm>
                    <a:off x="2893506" y="4786105"/>
                    <a:ext cx="434194" cy="370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𝒟</m:t>
                          </m:r>
                        </m:oMath>
                      </m:oMathPara>
                    </a14:m>
                    <a:endParaRPr lang="en-US" sz="1600"/>
                  </a:p>
                </p:txBody>
              </p:sp>
            </mc:Choice>
            <mc:Fallback xmlns="">
              <p:sp>
                <p:nvSpPr>
                  <p:cNvPr id="13" name="TextBox 12">
                    <a:extLst>
                      <a:ext uri="{FF2B5EF4-FFF2-40B4-BE49-F238E27FC236}">
                        <a16:creationId xmlns:a16="http://schemas.microsoft.com/office/drawing/2014/main" id="{E71892C9-B91A-7292-59E2-F13D909E7857}"/>
                      </a:ext>
                    </a:extLst>
                  </p:cNvPr>
                  <p:cNvSpPr txBox="1">
                    <a:spLocks noRot="1" noChangeAspect="1" noMove="1" noResize="1" noEditPoints="1" noAdjustHandles="1" noChangeArrowheads="1" noChangeShapeType="1" noTextEdit="1"/>
                  </p:cNvSpPr>
                  <p:nvPr/>
                </p:nvSpPr>
                <p:spPr>
                  <a:xfrm>
                    <a:off x="2893506" y="4786105"/>
                    <a:ext cx="434194" cy="3700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AB3C07-9106-FF5B-88CF-7CD2F057C79E}"/>
                      </a:ext>
                    </a:extLst>
                  </p:cNvPr>
                  <p:cNvSpPr txBox="1"/>
                  <p:nvPr/>
                </p:nvSpPr>
                <p:spPr>
                  <a:xfrm>
                    <a:off x="2803417" y="5341208"/>
                    <a:ext cx="545476" cy="3772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𝒟</m:t>
                                  </m:r>
                                </m:e>
                                <m:sub>
                                  <m:r>
                                    <a:rPr lang="en-US" sz="1600" b="0" i="1" smtClean="0">
                                      <a:latin typeface="Cambria Math" panose="02040503050406030204" pitchFamily="18" charset="0"/>
                                    </a:rPr>
                                    <m:t>𝑅</m:t>
                                  </m:r>
                                </m:sub>
                              </m:sSub>
                            </m:e>
                          </m:acc>
                        </m:oMath>
                      </m:oMathPara>
                    </a14:m>
                    <a:endParaRPr lang="en-US" sz="1600"/>
                  </a:p>
                </p:txBody>
              </p:sp>
            </mc:Choice>
            <mc:Fallback xmlns="">
              <p:sp>
                <p:nvSpPr>
                  <p:cNvPr id="14" name="TextBox 13">
                    <a:extLst>
                      <a:ext uri="{FF2B5EF4-FFF2-40B4-BE49-F238E27FC236}">
                        <a16:creationId xmlns:a16="http://schemas.microsoft.com/office/drawing/2014/main" id="{B0AB3C07-9106-FF5B-88CF-7CD2F057C79E}"/>
                      </a:ext>
                    </a:extLst>
                  </p:cNvPr>
                  <p:cNvSpPr txBox="1">
                    <a:spLocks noRot="1" noChangeAspect="1" noMove="1" noResize="1" noEditPoints="1" noAdjustHandles="1" noChangeArrowheads="1" noChangeShapeType="1" noTextEdit="1"/>
                  </p:cNvSpPr>
                  <p:nvPr/>
                </p:nvSpPr>
                <p:spPr>
                  <a:xfrm>
                    <a:off x="2803417" y="5341208"/>
                    <a:ext cx="545476" cy="377292"/>
                  </a:xfrm>
                  <a:prstGeom prst="rect">
                    <a:avLst/>
                  </a:prstGeom>
                  <a:blipFill>
                    <a:blip r:embed="rId6"/>
                    <a:stretch>
                      <a:fillRect r="-7407"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0E9D5B7-4CA8-7D00-06A7-6A02C6E507C9}"/>
                      </a:ext>
                    </a:extLst>
                  </p:cNvPr>
                  <p:cNvSpPr txBox="1"/>
                  <p:nvPr/>
                </p:nvSpPr>
                <p:spPr>
                  <a:xfrm>
                    <a:off x="2704032" y="5902147"/>
                    <a:ext cx="669862" cy="3772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𝒟</m:t>
                                  </m:r>
                                </m:e>
                                <m:sub>
                                  <m:r>
                                    <a:rPr lang="en-US" sz="1600" b="0" i="1" smtClean="0">
                                      <a:latin typeface="Cambria Math" panose="02040503050406030204" pitchFamily="18" charset="0"/>
                                    </a:rPr>
                                    <m:t>𝑁</m:t>
                                  </m:r>
                                  <m:r>
                                    <a:rPr lang="en-US" sz="1600" i="1">
                                      <a:latin typeface="Cambria Math" panose="02040503050406030204" pitchFamily="18" charset="0"/>
                                    </a:rPr>
                                    <m:t>𝑅</m:t>
                                  </m:r>
                                </m:sub>
                              </m:sSub>
                            </m:e>
                          </m:acc>
                        </m:oMath>
                      </m:oMathPara>
                    </a14:m>
                    <a:endParaRPr lang="en-US" sz="1600"/>
                  </a:p>
                </p:txBody>
              </p:sp>
            </mc:Choice>
            <mc:Fallback xmlns="">
              <p:sp>
                <p:nvSpPr>
                  <p:cNvPr id="15" name="TextBox 14">
                    <a:extLst>
                      <a:ext uri="{FF2B5EF4-FFF2-40B4-BE49-F238E27FC236}">
                        <a16:creationId xmlns:a16="http://schemas.microsoft.com/office/drawing/2014/main" id="{70E9D5B7-4CA8-7D00-06A7-6A02C6E507C9}"/>
                      </a:ext>
                    </a:extLst>
                  </p:cNvPr>
                  <p:cNvSpPr txBox="1">
                    <a:spLocks noRot="1" noChangeAspect="1" noMove="1" noResize="1" noEditPoints="1" noAdjustHandles="1" noChangeArrowheads="1" noChangeShapeType="1" noTextEdit="1"/>
                  </p:cNvSpPr>
                  <p:nvPr/>
                </p:nvSpPr>
                <p:spPr>
                  <a:xfrm>
                    <a:off x="2704032" y="5902147"/>
                    <a:ext cx="669862" cy="377292"/>
                  </a:xfrm>
                  <a:prstGeom prst="rect">
                    <a:avLst/>
                  </a:prstGeom>
                  <a:blipFill>
                    <a:blip r:embed="rId7"/>
                    <a:stretch>
                      <a:fillRect r="-14141" b="-1818"/>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02CC1FD4-5E3E-C638-173F-2EFE56B793FE}"/>
                </a:ext>
              </a:extLst>
            </p:cNvPr>
            <p:cNvGrpSpPr/>
            <p:nvPr/>
          </p:nvGrpSpPr>
          <p:grpSpPr>
            <a:xfrm>
              <a:off x="3584625" y="5066942"/>
              <a:ext cx="707802" cy="1710403"/>
              <a:chOff x="7984266" y="3412834"/>
              <a:chExt cx="707802" cy="1710403"/>
            </a:xfrm>
          </p:grpSpPr>
          <p:sp>
            <p:nvSpPr>
              <p:cNvPr id="4" name="Rectangle 3">
                <a:extLst>
                  <a:ext uri="{FF2B5EF4-FFF2-40B4-BE49-F238E27FC236}">
                    <a16:creationId xmlns:a16="http://schemas.microsoft.com/office/drawing/2014/main" id="{5F3B6D8B-4156-5B7E-552E-1A842242981C}"/>
                  </a:ext>
                </a:extLst>
              </p:cNvPr>
              <p:cNvSpPr/>
              <p:nvPr/>
            </p:nvSpPr>
            <p:spPr>
              <a:xfrm>
                <a:off x="8195424" y="3418905"/>
                <a:ext cx="496644" cy="1704332"/>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 name="Down Arrow 5">
                <a:extLst>
                  <a:ext uri="{FF2B5EF4-FFF2-40B4-BE49-F238E27FC236}">
                    <a16:creationId xmlns:a16="http://schemas.microsoft.com/office/drawing/2014/main" id="{52051A97-CCC8-3621-F333-6C1053C2980F}"/>
                  </a:ext>
                </a:extLst>
              </p:cNvPr>
              <p:cNvSpPr/>
              <p:nvPr/>
            </p:nvSpPr>
            <p:spPr>
              <a:xfrm rot="18900000">
                <a:off x="7984266" y="341283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411783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3" name="Google Shape;453;g22b5a1f32dd_1_1383"/>
              <p:cNvSpPr txBox="1">
                <a:spLocks noGrp="1"/>
              </p:cNvSpPr>
              <p:nvPr>
                <p:ph type="title"/>
              </p:nvPr>
            </p:nvSpPr>
            <p:spPr>
              <a:xfrm>
                <a:off x="609599" y="670239"/>
                <a:ext cx="10849337"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More Examples For Robust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a:latin typeface="Calibri" panose="020F0502020204030204" pitchFamily="34" charset="0"/>
                    <a:cs typeface="Calibri" panose="020F0502020204030204" pitchFamily="34" charset="0"/>
                  </a:rPr>
                  <a:t>) and Non-Robust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𝑁𝑅</m:t>
                        </m:r>
                      </m:sub>
                    </m:sSub>
                  </m:oMath>
                </a14:m>
                <a:r>
                  <a:rPr lang="en-US">
                    <a:latin typeface="Calibri" panose="020F0502020204030204" pitchFamily="34" charset="0"/>
                    <a:cs typeface="Calibri" panose="020F0502020204030204" pitchFamily="34" charset="0"/>
                  </a:rPr>
                  <a:t>) Features</a:t>
                </a:r>
                <a:endParaRPr>
                  <a:latin typeface="Calibri" panose="020F0502020204030204" pitchFamily="34" charset="0"/>
                  <a:cs typeface="Calibri" panose="020F0502020204030204" pitchFamily="34" charset="0"/>
                </a:endParaRPr>
              </a:p>
            </p:txBody>
          </p:sp>
        </mc:Choice>
        <mc:Fallback xmlns="">
          <p:sp>
            <p:nvSpPr>
              <p:cNvPr id="453" name="Google Shape;453;g22b5a1f32dd_1_1383"/>
              <p:cNvSpPr txBox="1">
                <a:spLocks noGrp="1" noRot="1" noChangeAspect="1" noMove="1" noResize="1" noEditPoints="1" noAdjustHandles="1" noChangeArrowheads="1" noChangeShapeType="1" noTextEdit="1"/>
              </p:cNvSpPr>
              <p:nvPr>
                <p:ph type="title"/>
              </p:nvPr>
            </p:nvSpPr>
            <p:spPr>
              <a:xfrm>
                <a:off x="609599" y="670239"/>
                <a:ext cx="10849337" cy="1066800"/>
              </a:xfrm>
              <a:prstGeom prst="rect">
                <a:avLst/>
              </a:prstGeom>
              <a:blipFill>
                <a:blip r:embed="rId3"/>
                <a:stretch>
                  <a:fillRect l="-2022" t="-21714" b="-36000"/>
                </a:stretch>
              </a:blipFill>
              <a:ln>
                <a:noFill/>
              </a:ln>
            </p:spPr>
            <p:txBody>
              <a:bodyPr/>
              <a:lstStyle/>
              <a:p>
                <a:r>
                  <a:rPr lang="en-US">
                    <a:noFill/>
                  </a:rPr>
                  <a:t> </a:t>
                </a:r>
              </a:p>
            </p:txBody>
          </p:sp>
        </mc:Fallback>
      </mc:AlternateContent>
      <p:sp>
        <p:nvSpPr>
          <p:cNvPr id="9" name="Text Placeholder 2">
            <a:extLst>
              <a:ext uri="{FF2B5EF4-FFF2-40B4-BE49-F238E27FC236}">
                <a16:creationId xmlns:a16="http://schemas.microsoft.com/office/drawing/2014/main" id="{A31F6831-5EE2-5F64-E8B5-944CE5D5A22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6" name="Group 15">
            <a:extLst>
              <a:ext uri="{FF2B5EF4-FFF2-40B4-BE49-F238E27FC236}">
                <a16:creationId xmlns:a16="http://schemas.microsoft.com/office/drawing/2014/main" id="{F43102E4-E563-17CF-7FA5-51E6D92AC4ED}"/>
              </a:ext>
            </a:extLst>
          </p:cNvPr>
          <p:cNvGrpSpPr/>
          <p:nvPr/>
        </p:nvGrpSpPr>
        <p:grpSpPr>
          <a:xfrm>
            <a:off x="939667" y="1905453"/>
            <a:ext cx="4957131" cy="4813835"/>
            <a:chOff x="939667" y="1905453"/>
            <a:chExt cx="4957131" cy="4813835"/>
          </a:xfrm>
        </p:grpSpPr>
        <p:grpSp>
          <p:nvGrpSpPr>
            <p:cNvPr id="2" name="Group 1">
              <a:extLst>
                <a:ext uri="{FF2B5EF4-FFF2-40B4-BE49-F238E27FC236}">
                  <a16:creationId xmlns:a16="http://schemas.microsoft.com/office/drawing/2014/main" id="{12363642-8871-8384-4B58-C705220537F2}"/>
                </a:ext>
              </a:extLst>
            </p:cNvPr>
            <p:cNvGrpSpPr/>
            <p:nvPr/>
          </p:nvGrpSpPr>
          <p:grpSpPr>
            <a:xfrm>
              <a:off x="1211606" y="1924371"/>
              <a:ext cx="4685192" cy="4794917"/>
              <a:chOff x="1211606" y="1924371"/>
              <a:chExt cx="4685192" cy="4794917"/>
            </a:xfrm>
          </p:grpSpPr>
          <p:pic>
            <p:nvPicPr>
              <p:cNvPr id="6" name="Google Shape;480;g22b5a1f32dd_1_1125">
                <a:extLst>
                  <a:ext uri="{FF2B5EF4-FFF2-40B4-BE49-F238E27FC236}">
                    <a16:creationId xmlns:a16="http://schemas.microsoft.com/office/drawing/2014/main" id="{31C3E71C-772D-8E0C-6740-68588E2EE08B}"/>
                  </a:ext>
                </a:extLst>
              </p:cNvPr>
              <p:cNvPicPr preferRelativeResize="0"/>
              <p:nvPr/>
            </p:nvPicPr>
            <p:blipFill>
              <a:blip r:embed="rId4">
                <a:alphaModFix/>
              </a:blip>
              <a:stretch>
                <a:fillRect/>
              </a:stretch>
            </p:blipFill>
            <p:spPr>
              <a:xfrm>
                <a:off x="1243121" y="1924371"/>
                <a:ext cx="4622162" cy="4382948"/>
              </a:xfrm>
              <a:prstGeom prst="rect">
                <a:avLst/>
              </a:prstGeom>
              <a:noFill/>
              <a:ln>
                <a:no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EEA63E-86D9-C4F7-FCB6-67B34E4F83B8}"/>
                      </a:ext>
                    </a:extLst>
                  </p:cNvPr>
                  <p:cNvSpPr txBox="1"/>
                  <p:nvPr/>
                </p:nvSpPr>
                <p:spPr>
                  <a:xfrm>
                    <a:off x="1211606" y="6257623"/>
                    <a:ext cx="4685192"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Adversarially robust features</a:t>
                    </a:r>
                  </a:p>
                  <a:p>
                    <a:pPr algn="ctr"/>
                    <a:r>
                      <a:rPr lang="en-US" sz="1200">
                        <a:latin typeface="Calibri" panose="020F0502020204030204" pitchFamily="34" charset="0"/>
                        <a:cs typeface="Calibri" panose="020F0502020204030204" pitchFamily="34" charset="0"/>
                      </a:rPr>
                      <a:t>(Samples from </a:t>
                    </a:r>
                    <a:r>
                      <a:rPr lang="en-US" sz="1200" err="1">
                        <a:latin typeface="Calibri" panose="020F0502020204030204" pitchFamily="34" charset="0"/>
                        <a:cs typeface="Calibri" panose="020F0502020204030204" pitchFamily="34" charset="0"/>
                      </a:rPr>
                      <a:t>robustified</a:t>
                    </a:r>
                    <a:r>
                      <a:rPr lang="en-US" sz="1200">
                        <a:latin typeface="Calibri" panose="020F0502020204030204" pitchFamily="34" charset="0"/>
                        <a:cs typeface="Calibri" panose="020F0502020204030204" pitchFamily="34" charset="0"/>
                      </a:rPr>
                      <a:t> CIFAR10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𝒟</m:t>
                            </m:r>
                          </m:e>
                          <m:sub>
                            <m:r>
                              <a:rPr lang="en-US" sz="1200" b="0" i="1" smtClean="0">
                                <a:latin typeface="Cambria Math" panose="02040503050406030204" pitchFamily="18" charset="0"/>
                              </a:rPr>
                              <m:t>𝑅</m:t>
                            </m:r>
                          </m:sub>
                        </m:sSub>
                      </m:oMath>
                    </a14:m>
                    <a:r>
                      <a:rPr lang="en-US" sz="1200">
                        <a:latin typeface="Calibri" panose="020F0502020204030204" pitchFamily="34" charset="0"/>
                        <a:cs typeface="Calibri" panose="020F0502020204030204" pitchFamily="34" charset="0"/>
                      </a:rPr>
                      <a:t>) dataset) </a:t>
                    </a:r>
                  </a:p>
                </p:txBody>
              </p:sp>
            </mc:Choice>
            <mc:Fallback xmlns="">
              <p:sp>
                <p:nvSpPr>
                  <p:cNvPr id="7" name="TextBox 6">
                    <a:extLst>
                      <a:ext uri="{FF2B5EF4-FFF2-40B4-BE49-F238E27FC236}">
                        <a16:creationId xmlns:a16="http://schemas.microsoft.com/office/drawing/2014/main" id="{32EEA63E-86D9-C4F7-FCB6-67B34E4F83B8}"/>
                      </a:ext>
                    </a:extLst>
                  </p:cNvPr>
                  <p:cNvSpPr txBox="1">
                    <a:spLocks noRot="1" noChangeAspect="1" noMove="1" noResize="1" noEditPoints="1" noAdjustHandles="1" noChangeArrowheads="1" noChangeShapeType="1" noTextEdit="1"/>
                  </p:cNvSpPr>
                  <p:nvPr/>
                </p:nvSpPr>
                <p:spPr>
                  <a:xfrm>
                    <a:off x="1211606" y="6257623"/>
                    <a:ext cx="4685192" cy="461665"/>
                  </a:xfrm>
                  <a:prstGeom prst="rect">
                    <a:avLst/>
                  </a:prstGeom>
                  <a:blipFill>
                    <a:blip r:embed="rId5"/>
                    <a:stretch>
                      <a:fillRect t="-1333" b="-10667"/>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54E5C9FD-5344-FA52-B0B9-F04C1DE01EE7}"/>
                </a:ext>
              </a:extLst>
            </p:cNvPr>
            <p:cNvGrpSpPr/>
            <p:nvPr/>
          </p:nvGrpSpPr>
          <p:grpSpPr>
            <a:xfrm>
              <a:off x="939667" y="1905453"/>
              <a:ext cx="4938212" cy="655592"/>
              <a:chOff x="939667" y="1905453"/>
              <a:chExt cx="4938212" cy="655592"/>
            </a:xfrm>
          </p:grpSpPr>
          <p:sp>
            <p:nvSpPr>
              <p:cNvPr id="4" name="Rectangle 3">
                <a:extLst>
                  <a:ext uri="{FF2B5EF4-FFF2-40B4-BE49-F238E27FC236}">
                    <a16:creationId xmlns:a16="http://schemas.microsoft.com/office/drawing/2014/main" id="{0B972E46-AB8F-D7C8-7579-14497D0E53A1}"/>
                  </a:ext>
                </a:extLst>
              </p:cNvPr>
              <p:cNvSpPr/>
              <p:nvPr/>
            </p:nvSpPr>
            <p:spPr>
              <a:xfrm>
                <a:off x="1224202" y="1905453"/>
                <a:ext cx="4653677" cy="461665"/>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78DAF7DC-744D-572E-8899-234467C7726E}"/>
                  </a:ext>
                </a:extLst>
              </p:cNvPr>
              <p:cNvSpPr/>
              <p:nvPr/>
            </p:nvSpPr>
            <p:spPr>
              <a:xfrm rot="13500000">
                <a:off x="999672" y="233451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grpSp>
        <p:nvGrpSpPr>
          <p:cNvPr id="17" name="Group 16">
            <a:extLst>
              <a:ext uri="{FF2B5EF4-FFF2-40B4-BE49-F238E27FC236}">
                <a16:creationId xmlns:a16="http://schemas.microsoft.com/office/drawing/2014/main" id="{6159DC43-BE5B-86FD-71C4-2A1CA5F62F17}"/>
              </a:ext>
            </a:extLst>
          </p:cNvPr>
          <p:cNvGrpSpPr/>
          <p:nvPr/>
        </p:nvGrpSpPr>
        <p:grpSpPr>
          <a:xfrm>
            <a:off x="6042184" y="1905453"/>
            <a:ext cx="4969728" cy="4813835"/>
            <a:chOff x="6042184" y="1905453"/>
            <a:chExt cx="4969728" cy="4813835"/>
          </a:xfrm>
        </p:grpSpPr>
        <p:grpSp>
          <p:nvGrpSpPr>
            <p:cNvPr id="3" name="Group 2">
              <a:extLst>
                <a:ext uri="{FF2B5EF4-FFF2-40B4-BE49-F238E27FC236}">
                  <a16:creationId xmlns:a16="http://schemas.microsoft.com/office/drawing/2014/main" id="{B3BCD427-1261-56E3-39DA-7A04B8E453E7}"/>
                </a:ext>
              </a:extLst>
            </p:cNvPr>
            <p:cNvGrpSpPr/>
            <p:nvPr/>
          </p:nvGrpSpPr>
          <p:grpSpPr>
            <a:xfrm>
              <a:off x="6326719" y="1924371"/>
              <a:ext cx="4685193" cy="4794917"/>
              <a:chOff x="6326719" y="1924371"/>
              <a:chExt cx="4685193" cy="4794917"/>
            </a:xfrm>
          </p:grpSpPr>
          <p:pic>
            <p:nvPicPr>
              <p:cNvPr id="5" name="Google Shape;479;g22b5a1f32dd_1_1125">
                <a:extLst>
                  <a:ext uri="{FF2B5EF4-FFF2-40B4-BE49-F238E27FC236}">
                    <a16:creationId xmlns:a16="http://schemas.microsoft.com/office/drawing/2014/main" id="{44BEC3AA-DC0E-A1D3-D1C4-0A18A21F1C14}"/>
                  </a:ext>
                </a:extLst>
              </p:cNvPr>
              <p:cNvPicPr preferRelativeResize="0"/>
              <p:nvPr/>
            </p:nvPicPr>
            <p:blipFill>
              <a:blip r:embed="rId6">
                <a:alphaModFix/>
              </a:blip>
              <a:stretch>
                <a:fillRect/>
              </a:stretch>
            </p:blipFill>
            <p:spPr>
              <a:xfrm>
                <a:off x="6358234" y="1924371"/>
                <a:ext cx="4622162" cy="4376153"/>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44EF4E-4FB2-B8B9-0D26-2AB0A5DA83D5}"/>
                      </a:ext>
                    </a:extLst>
                  </p:cNvPr>
                  <p:cNvSpPr txBox="1"/>
                  <p:nvPr/>
                </p:nvSpPr>
                <p:spPr>
                  <a:xfrm>
                    <a:off x="6326719" y="6257623"/>
                    <a:ext cx="4685193"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Adversarial non-robust features</a:t>
                    </a:r>
                  </a:p>
                  <a:p>
                    <a:pPr algn="ctr"/>
                    <a:r>
                      <a:rPr lang="en-US" sz="1200">
                        <a:latin typeface="Calibri" panose="020F0502020204030204" pitchFamily="34" charset="0"/>
                        <a:cs typeface="Calibri" panose="020F0502020204030204" pitchFamily="34" charset="0"/>
                      </a:rPr>
                      <a:t>(Samples from non-</a:t>
                    </a:r>
                    <a:r>
                      <a:rPr lang="en-US" sz="1200" err="1">
                        <a:latin typeface="Calibri" panose="020F0502020204030204" pitchFamily="34" charset="0"/>
                        <a:cs typeface="Calibri" panose="020F0502020204030204" pitchFamily="34" charset="0"/>
                      </a:rPr>
                      <a:t>robustified</a:t>
                    </a:r>
                    <a:r>
                      <a:rPr lang="en-US" sz="1200">
                        <a:latin typeface="Calibri" panose="020F0502020204030204" pitchFamily="34" charset="0"/>
                        <a:cs typeface="Calibri" panose="020F0502020204030204" pitchFamily="34" charset="0"/>
                      </a:rPr>
                      <a:t> CIFAR10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𝒟</m:t>
                            </m:r>
                          </m:e>
                          <m:sub>
                            <m:r>
                              <a:rPr lang="en-US" sz="1200" b="0" i="1" smtClean="0">
                                <a:latin typeface="Cambria Math" panose="02040503050406030204" pitchFamily="18" charset="0"/>
                              </a:rPr>
                              <m:t>𝑁𝑅</m:t>
                            </m:r>
                          </m:sub>
                        </m:sSub>
                      </m:oMath>
                    </a14:m>
                    <a:r>
                      <a:rPr lang="en-US" sz="1200">
                        <a:latin typeface="Calibri" panose="020F0502020204030204" pitchFamily="34" charset="0"/>
                        <a:cs typeface="Calibri" panose="020F0502020204030204" pitchFamily="34" charset="0"/>
                      </a:rPr>
                      <a:t>) dataset)</a:t>
                    </a:r>
                  </a:p>
                </p:txBody>
              </p:sp>
            </mc:Choice>
            <mc:Fallback xmlns="">
              <p:sp>
                <p:nvSpPr>
                  <p:cNvPr id="8" name="TextBox 7">
                    <a:extLst>
                      <a:ext uri="{FF2B5EF4-FFF2-40B4-BE49-F238E27FC236}">
                        <a16:creationId xmlns:a16="http://schemas.microsoft.com/office/drawing/2014/main" id="{8744EF4E-4FB2-B8B9-0D26-2AB0A5DA83D5}"/>
                      </a:ext>
                    </a:extLst>
                  </p:cNvPr>
                  <p:cNvSpPr txBox="1">
                    <a:spLocks noRot="1" noChangeAspect="1" noMove="1" noResize="1" noEditPoints="1" noAdjustHandles="1" noChangeArrowheads="1" noChangeShapeType="1" noTextEdit="1"/>
                  </p:cNvSpPr>
                  <p:nvPr/>
                </p:nvSpPr>
                <p:spPr>
                  <a:xfrm>
                    <a:off x="6326719" y="6257623"/>
                    <a:ext cx="4685193" cy="461665"/>
                  </a:xfrm>
                  <a:prstGeom prst="rect">
                    <a:avLst/>
                  </a:prstGeom>
                  <a:blipFill>
                    <a:blip r:embed="rId7"/>
                    <a:stretch>
                      <a:fillRect t="-1333" b="-10667"/>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03DDDD54-B4EA-ABE7-2396-B0A7353AD191}"/>
                </a:ext>
              </a:extLst>
            </p:cNvPr>
            <p:cNvGrpSpPr/>
            <p:nvPr/>
          </p:nvGrpSpPr>
          <p:grpSpPr>
            <a:xfrm>
              <a:off x="6042184" y="1905453"/>
              <a:ext cx="4938212" cy="655592"/>
              <a:chOff x="939667" y="1905453"/>
              <a:chExt cx="4938212" cy="655592"/>
            </a:xfrm>
          </p:grpSpPr>
          <p:sp>
            <p:nvSpPr>
              <p:cNvPr id="14" name="Rectangle 13">
                <a:extLst>
                  <a:ext uri="{FF2B5EF4-FFF2-40B4-BE49-F238E27FC236}">
                    <a16:creationId xmlns:a16="http://schemas.microsoft.com/office/drawing/2014/main" id="{D6A4C54D-CE48-3839-8FB5-30E488CA9D82}"/>
                  </a:ext>
                </a:extLst>
              </p:cNvPr>
              <p:cNvSpPr/>
              <p:nvPr/>
            </p:nvSpPr>
            <p:spPr>
              <a:xfrm>
                <a:off x="1224202" y="1905453"/>
                <a:ext cx="4653677" cy="461665"/>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5" name="Down Arrow 14">
                <a:extLst>
                  <a:ext uri="{FF2B5EF4-FFF2-40B4-BE49-F238E27FC236}">
                    <a16:creationId xmlns:a16="http://schemas.microsoft.com/office/drawing/2014/main" id="{CC4540C5-4AE7-F078-8267-0D3D1BDBFF25}"/>
                  </a:ext>
                </a:extLst>
              </p:cNvPr>
              <p:cNvSpPr/>
              <p:nvPr/>
            </p:nvSpPr>
            <p:spPr>
              <a:xfrm rot="13500000">
                <a:off x="999672" y="233451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3815451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b="1" dirty="0">
                <a:solidFill>
                  <a:srgbClr val="5F2A0F"/>
                </a:solidFill>
                <a:latin typeface="Calibri"/>
                <a:cs typeface="Calibri"/>
              </a:rPr>
              <a:t>Introduction</a:t>
            </a:r>
          </a:p>
          <a:p>
            <a:pPr marL="1079500" lvl="1" indent="-571500">
              <a:buFont typeface="+mj-lt"/>
              <a:buAutoNum type="arabicPeriod"/>
            </a:pPr>
            <a:r>
              <a:rPr lang="en-US" b="1" dirty="0">
                <a:solidFill>
                  <a:srgbClr val="C58D01"/>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endParaRPr lang="en-US" dirty="0">
              <a:solidFill>
                <a:srgbClr val="3B0B00">
                  <a:alpha val="10000"/>
                </a:srgbClr>
              </a:solidFill>
              <a:latin typeface="Calibri"/>
              <a:cs typeface="Calibri"/>
            </a:endParaRPr>
          </a:p>
          <a:p>
            <a:pPr marL="622300" indent="-571500">
              <a:buFont typeface="+mj-lt"/>
              <a:buAutoNum type="romanUcPeriod"/>
            </a:pPr>
            <a:r>
              <a:rPr lang="en-US" dirty="0">
                <a:solidFill>
                  <a:srgbClr val="3B0B00">
                    <a:alpha val="10000"/>
                  </a:srgbClr>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dirty="0">
                <a:solidFill>
                  <a:srgbClr val="C58D01">
                    <a:alpha val="10000"/>
                  </a:srgbClr>
                </a:solidFill>
                <a:latin typeface="Calibri"/>
                <a:cs typeface="Calibri"/>
              </a:rPr>
              <a:t>The Importance of Robust Features in Mitigating Catastrophic Forgetting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6" name="Text Placeholder 2">
            <a:extLst>
              <a:ext uri="{FF2B5EF4-FFF2-40B4-BE49-F238E27FC236}">
                <a16:creationId xmlns:a16="http://schemas.microsoft.com/office/drawing/2014/main" id="{C2631BA9-2EDA-59A1-2B9B-F7D1897594AB}"/>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06524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2b5a1f32dd_1_1149"/>
          <p:cNvSpPr txBox="1">
            <a:spLocks noGrp="1"/>
          </p:cNvSpPr>
          <p:nvPr>
            <p:ph type="title"/>
          </p:nvPr>
        </p:nvSpPr>
        <p:spPr>
          <a:xfrm>
            <a:off x="609600" y="493421"/>
            <a:ext cx="10848392"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500" dirty="0">
                <a:latin typeface="Calibri" panose="020F0502020204030204" pitchFamily="34" charset="0"/>
                <a:cs typeface="Calibri" panose="020F0502020204030204" pitchFamily="34" charset="0"/>
              </a:rPr>
              <a:t>Training: Five Baseline CL Models Using Rehearsal Strategy</a:t>
            </a:r>
            <a:endParaRPr sz="35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322952"/>
                <a:ext cx="11150700" cy="5312624"/>
              </a:xfrm>
              <a:prstGeom prst="rect">
                <a:avLst/>
              </a:prstGeom>
              <a:noFill/>
              <a:ln>
                <a:noFill/>
              </a:ln>
            </p:spPr>
            <p:txBody>
              <a:bodyPr spcFirstLastPara="1" wrap="square" lIns="91425" tIns="45700" rIns="91425" bIns="45700" anchor="t" anchorCtr="0">
                <a:normAutofit fontScale="92500" lnSpcReduction="20000"/>
              </a:bodyPr>
              <a:lstStyle/>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standard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with robust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𝒟ℛ</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standard CIFAR10 dataset</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CIFAR10 and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Standard model with non-robust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𝒟𝒩</m:t>
                            </m:r>
                          </m:e>
                        </m:d>
                      </m:sub>
                    </m:sSub>
                  </m:oMath>
                </a14:m>
                <a:r>
                  <a:rPr lang="en-US" dirty="0">
                    <a:solidFill>
                      <a:srgbClr val="5F2A0F"/>
                    </a:solidFill>
                    <a:latin typeface="Calibri" panose="020F0502020204030204" pitchFamily="34" charset="0"/>
                    <a:cs typeface="Calibri" panose="020F0502020204030204" pitchFamily="34" charset="0"/>
                  </a:rPr>
                  <a:t>)	</a:t>
                </a:r>
              </a:p>
              <a:p>
                <a:pPr lvl="1" indent="-393065">
                  <a:buSzPct val="100000"/>
                </a:pPr>
                <a:r>
                  <a:rPr lang="en-US" dirty="0">
                    <a:latin typeface="Calibri" panose="020F0502020204030204" pitchFamily="34" charset="0"/>
                    <a:cs typeface="Calibri" panose="020F0502020204030204" pitchFamily="34" charset="0"/>
                  </a:rPr>
                  <a:t>Trained on standard CIFAR10 dataset</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and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Robust model with standard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ℛ</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ℛ𝒟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standard and </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 </a:t>
                </a:r>
              </a:p>
              <a:p>
                <a:pPr marL="457200" lvl="0" indent="-393065" algn="l" rtl="0">
                  <a:lnSpc>
                    <a:spcPct val="100000"/>
                  </a:lnSpc>
                  <a:spcBef>
                    <a:spcPts val="300"/>
                  </a:spcBef>
                  <a:spcAft>
                    <a:spcPts val="0"/>
                  </a:spcAft>
                  <a:buSzPct val="100000"/>
                  <a:buChar char="•"/>
                </a:pPr>
                <a:r>
                  <a:rPr lang="en-US" dirty="0">
                    <a:solidFill>
                      <a:srgbClr val="5F2A0F"/>
                    </a:solidFill>
                    <a:latin typeface="Calibri" panose="020F0502020204030204" pitchFamily="34" charset="0"/>
                    <a:cs typeface="Calibri" panose="020F0502020204030204" pitchFamily="34" charset="0"/>
                  </a:rPr>
                  <a:t>Non-robust model with standard replay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𝒩</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𝒩𝒟</m:t>
                            </m:r>
                          </m:e>
                        </m:d>
                      </m:sub>
                    </m:sSub>
                  </m:oMath>
                </a14:m>
                <a:r>
                  <a:rPr lang="en-US" dirty="0">
                    <a:solidFill>
                      <a:srgbClr val="5F2A0F"/>
                    </a:solidFill>
                    <a:latin typeface="Calibri" panose="020F0502020204030204" pitchFamily="34" charset="0"/>
                    <a:cs typeface="Calibri" panose="020F0502020204030204" pitchFamily="34" charset="0"/>
                  </a:rPr>
                  <a:t>)</a:t>
                </a:r>
              </a:p>
              <a:p>
                <a:pPr lvl="1" indent="-393065">
                  <a:buSzPct val="100000"/>
                </a:pPr>
                <a:r>
                  <a:rPr lang="en-US" dirty="0">
                    <a:latin typeface="Calibri" panose="020F0502020204030204" pitchFamily="34" charset="0"/>
                    <a:cs typeface="Calibri" panose="020F0502020204030204" pitchFamily="34" charset="0"/>
                  </a:rPr>
                  <a:t>Trained on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CIFAR10</a:t>
                </a:r>
              </a:p>
              <a:p>
                <a:pPr lvl="1" indent="-393065">
                  <a:buSzPct val="100000"/>
                </a:pPr>
                <a:r>
                  <a:rPr lang="en-US" dirty="0">
                    <a:latin typeface="Calibri" panose="020F0502020204030204" pitchFamily="34" charset="0"/>
                    <a:cs typeface="Calibri" panose="020F0502020204030204" pitchFamily="34" charset="0"/>
                  </a:rPr>
                  <a:t>Replay buffer consisted of samples from non-</a:t>
                </a:r>
                <a:r>
                  <a:rPr lang="en-US" dirty="0" err="1">
                    <a:latin typeface="Calibri" panose="020F0502020204030204" pitchFamily="34" charset="0"/>
                    <a:cs typeface="Calibri" panose="020F0502020204030204" pitchFamily="34" charset="0"/>
                  </a:rPr>
                  <a:t>robustified</a:t>
                </a:r>
                <a:r>
                  <a:rPr lang="en-US" dirty="0">
                    <a:latin typeface="Calibri" panose="020F0502020204030204" pitchFamily="34" charset="0"/>
                    <a:cs typeface="Calibri" panose="020F0502020204030204" pitchFamily="34" charset="0"/>
                  </a:rPr>
                  <a:t> and standard CIFAR10</a:t>
                </a:r>
              </a:p>
              <a:p>
                <a:pPr marL="50800" lvl="0" indent="0" algn="l" rtl="0">
                  <a:lnSpc>
                    <a:spcPct val="100000"/>
                  </a:lnSpc>
                  <a:spcBef>
                    <a:spcPts val="300"/>
                  </a:spcBef>
                  <a:spcAft>
                    <a:spcPts val="0"/>
                  </a:spcAft>
                  <a:buSzPct val="100000"/>
                  <a:buNone/>
                </a:pPr>
                <a:endParaRPr dirty="0">
                  <a:latin typeface="Calibri" panose="020F0502020204030204" pitchFamily="34" charset="0"/>
                  <a:cs typeface="Calibri" panose="020F0502020204030204" pitchFamily="34" charset="0"/>
                </a:endParaRP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322952"/>
                <a:ext cx="11150700" cy="5312624"/>
              </a:xfrm>
              <a:prstGeom prst="rect">
                <a:avLst/>
              </a:prstGeom>
              <a:blipFill>
                <a:blip r:embed="rId3"/>
                <a:stretch>
                  <a:fillRect l="-328" t="-1376"/>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0377D93F-11A7-A7F1-B052-57450E25ACA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9" name="Group 8">
            <a:extLst>
              <a:ext uri="{FF2B5EF4-FFF2-40B4-BE49-F238E27FC236}">
                <a16:creationId xmlns:a16="http://schemas.microsoft.com/office/drawing/2014/main" id="{DB7C3ECC-93F3-E436-089D-C15337454BC1}"/>
              </a:ext>
            </a:extLst>
          </p:cNvPr>
          <p:cNvGrpSpPr/>
          <p:nvPr/>
        </p:nvGrpSpPr>
        <p:grpSpPr>
          <a:xfrm>
            <a:off x="3559536" y="1315225"/>
            <a:ext cx="800022" cy="431130"/>
            <a:chOff x="3559536" y="1315225"/>
            <a:chExt cx="800022" cy="431130"/>
          </a:xfrm>
        </p:grpSpPr>
        <p:grpSp>
          <p:nvGrpSpPr>
            <p:cNvPr id="5" name="Group 4">
              <a:extLst>
                <a:ext uri="{FF2B5EF4-FFF2-40B4-BE49-F238E27FC236}">
                  <a16:creationId xmlns:a16="http://schemas.microsoft.com/office/drawing/2014/main" id="{3FCD90FE-E567-3DFF-CCE3-64B158BE8257}"/>
                </a:ext>
              </a:extLst>
            </p:cNvPr>
            <p:cNvGrpSpPr/>
            <p:nvPr/>
          </p:nvGrpSpPr>
          <p:grpSpPr>
            <a:xfrm>
              <a:off x="3559536" y="1315225"/>
              <a:ext cx="455573" cy="431130"/>
              <a:chOff x="3559536" y="1315225"/>
              <a:chExt cx="455573" cy="431130"/>
            </a:xfrm>
          </p:grpSpPr>
          <p:sp>
            <p:nvSpPr>
              <p:cNvPr id="2" name="Rectangle 1">
                <a:extLst>
                  <a:ext uri="{FF2B5EF4-FFF2-40B4-BE49-F238E27FC236}">
                    <a16:creationId xmlns:a16="http://schemas.microsoft.com/office/drawing/2014/main" id="{B5760499-065C-E803-3E47-45A0D480FD17}"/>
                  </a:ext>
                </a:extLst>
              </p:cNvPr>
              <p:cNvSpPr/>
              <p:nvPr/>
            </p:nvSpPr>
            <p:spPr>
              <a:xfrm>
                <a:off x="3688214" y="1549629"/>
                <a:ext cx="198218" cy="196726"/>
              </a:xfrm>
              <a:prstGeom prst="rect">
                <a:avLst/>
              </a:prstGeom>
              <a:noFill/>
              <a:ln w="127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D8000"/>
                  </a:solidFill>
                </a:endParaRPr>
              </a:p>
            </p:txBody>
          </p:sp>
          <p:sp>
            <p:nvSpPr>
              <p:cNvPr id="4" name="TextBox 3">
                <a:extLst>
                  <a:ext uri="{FF2B5EF4-FFF2-40B4-BE49-F238E27FC236}">
                    <a16:creationId xmlns:a16="http://schemas.microsoft.com/office/drawing/2014/main" id="{D1692583-F971-E67B-2B21-EC3A0C27F96F}"/>
                  </a:ext>
                </a:extLst>
              </p:cNvPr>
              <p:cNvSpPr txBox="1"/>
              <p:nvPr/>
            </p:nvSpPr>
            <p:spPr>
              <a:xfrm>
                <a:off x="3559536" y="1315225"/>
                <a:ext cx="455573" cy="276999"/>
              </a:xfrm>
              <a:prstGeom prst="rect">
                <a:avLst/>
              </a:prstGeom>
              <a:noFill/>
            </p:spPr>
            <p:txBody>
              <a:bodyPr wrap="none" rtlCol="0">
                <a:spAutoFit/>
              </a:bodyPr>
              <a:lstStyle/>
              <a:p>
                <a:pPr algn="ctr"/>
                <a:r>
                  <a:rPr lang="en-US" sz="600" dirty="0">
                    <a:solidFill>
                      <a:srgbClr val="0D8000"/>
                    </a:solidFill>
                    <a:latin typeface="Calibri" panose="020F0502020204030204" pitchFamily="34" charset="0"/>
                    <a:cs typeface="Calibri" panose="020F0502020204030204" pitchFamily="34" charset="0"/>
                  </a:rPr>
                  <a:t>Training </a:t>
                </a:r>
              </a:p>
              <a:p>
                <a:pPr algn="ctr"/>
                <a:r>
                  <a:rPr lang="en-US" sz="600" dirty="0">
                    <a:solidFill>
                      <a:srgbClr val="0D8000"/>
                    </a:solidFill>
                    <a:latin typeface="Calibri" panose="020F0502020204030204" pitchFamily="34" charset="0"/>
                    <a:cs typeface="Calibri" panose="020F0502020204030204" pitchFamily="34" charset="0"/>
                  </a:rPr>
                  <a:t>dataset</a:t>
                </a:r>
              </a:p>
            </p:txBody>
          </p:sp>
        </p:grpSp>
        <p:grpSp>
          <p:nvGrpSpPr>
            <p:cNvPr id="6" name="Group 5">
              <a:extLst>
                <a:ext uri="{FF2B5EF4-FFF2-40B4-BE49-F238E27FC236}">
                  <a16:creationId xmlns:a16="http://schemas.microsoft.com/office/drawing/2014/main" id="{66E8B3C9-FC8F-8CF0-E041-7250A0360B9D}"/>
                </a:ext>
              </a:extLst>
            </p:cNvPr>
            <p:cNvGrpSpPr/>
            <p:nvPr/>
          </p:nvGrpSpPr>
          <p:grpSpPr>
            <a:xfrm>
              <a:off x="3867115" y="1317769"/>
              <a:ext cx="492443" cy="428585"/>
              <a:chOff x="3639329" y="1317769"/>
              <a:chExt cx="492443" cy="428585"/>
            </a:xfrm>
          </p:grpSpPr>
          <p:sp>
            <p:nvSpPr>
              <p:cNvPr id="7" name="Rectangle 6">
                <a:extLst>
                  <a:ext uri="{FF2B5EF4-FFF2-40B4-BE49-F238E27FC236}">
                    <a16:creationId xmlns:a16="http://schemas.microsoft.com/office/drawing/2014/main" id="{DA4AAEB1-D1D2-2E8B-F84A-CED4F891CDC6}"/>
                  </a:ext>
                </a:extLst>
              </p:cNvPr>
              <p:cNvSpPr/>
              <p:nvPr/>
            </p:nvSpPr>
            <p:spPr>
              <a:xfrm>
                <a:off x="3698764" y="1549628"/>
                <a:ext cx="373573" cy="196726"/>
              </a:xfrm>
              <a:prstGeom prst="rect">
                <a:avLst/>
              </a:prstGeom>
              <a:noFill/>
              <a:ln w="12700">
                <a:solidFill>
                  <a:srgbClr val="3A0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A02FF"/>
                  </a:solidFill>
                </a:endParaRPr>
              </a:p>
            </p:txBody>
          </p:sp>
          <p:sp>
            <p:nvSpPr>
              <p:cNvPr id="8" name="TextBox 7">
                <a:extLst>
                  <a:ext uri="{FF2B5EF4-FFF2-40B4-BE49-F238E27FC236}">
                    <a16:creationId xmlns:a16="http://schemas.microsoft.com/office/drawing/2014/main" id="{5489FC50-D646-3B99-418D-3A8D4E08DFDB}"/>
                  </a:ext>
                </a:extLst>
              </p:cNvPr>
              <p:cNvSpPr txBox="1"/>
              <p:nvPr/>
            </p:nvSpPr>
            <p:spPr>
              <a:xfrm>
                <a:off x="3639329" y="1317769"/>
                <a:ext cx="492443" cy="276999"/>
              </a:xfrm>
              <a:prstGeom prst="rect">
                <a:avLst/>
              </a:prstGeom>
              <a:noFill/>
            </p:spPr>
            <p:txBody>
              <a:bodyPr wrap="none" rtlCol="0">
                <a:spAutoFit/>
              </a:bodyPr>
              <a:lstStyle/>
              <a:p>
                <a:pPr algn="ctr"/>
                <a:r>
                  <a:rPr lang="en-US" sz="600" dirty="0">
                    <a:solidFill>
                      <a:srgbClr val="3A02FF"/>
                    </a:solidFill>
                    <a:latin typeface="Calibri" panose="020F0502020204030204" pitchFamily="34" charset="0"/>
                    <a:cs typeface="Calibri" panose="020F0502020204030204" pitchFamily="34" charset="0"/>
                  </a:rPr>
                  <a:t>Rehearsal</a:t>
                </a:r>
              </a:p>
              <a:p>
                <a:pPr algn="ctr"/>
                <a:r>
                  <a:rPr lang="en-US" sz="600" dirty="0">
                    <a:solidFill>
                      <a:srgbClr val="3A02FF"/>
                    </a:solidFill>
                    <a:latin typeface="Calibri" panose="020F0502020204030204" pitchFamily="34" charset="0"/>
                    <a:cs typeface="Calibri" panose="020F0502020204030204" pitchFamily="34" charset="0"/>
                  </a:rPr>
                  <a:t>Memory</a:t>
                </a:r>
              </a:p>
            </p:txBody>
          </p:sp>
        </p:grpSp>
      </p:grpSp>
    </p:spTree>
    <p:extLst>
      <p:ext uri="{BB962C8B-B14F-4D97-AF65-F5344CB8AC3E}">
        <p14:creationId xmlns:p14="http://schemas.microsoft.com/office/powerpoint/2010/main" val="359031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8">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8">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8">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8">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 name="Picture 4">
            <a:extLst>
              <a:ext uri="{FF2B5EF4-FFF2-40B4-BE49-F238E27FC236}">
                <a16:creationId xmlns:a16="http://schemas.microsoft.com/office/drawing/2014/main" id="{39CE2EFA-6566-0C0C-21AF-77BA2A2AAA90}"/>
              </a:ext>
            </a:extLst>
          </p:cNvPr>
          <p:cNvPicPr>
            <a:picLocks noChangeAspect="1"/>
          </p:cNvPicPr>
          <p:nvPr/>
        </p:nvPicPr>
        <p:blipFill>
          <a:blip r:embed="rId3"/>
          <a:stretch>
            <a:fillRect/>
          </a:stretch>
        </p:blipFill>
        <p:spPr>
          <a:xfrm>
            <a:off x="1044124" y="1863888"/>
            <a:ext cx="9593553" cy="1181472"/>
          </a:xfrm>
          <a:prstGeom prst="rect">
            <a:avLst/>
          </a:prstGeom>
        </p:spPr>
      </p:pic>
      <p:pic>
        <p:nvPicPr>
          <p:cNvPr id="32" name="Picture 31" descr="Shape&#10;&#10;Description automatically generated">
            <a:extLst>
              <a:ext uri="{FF2B5EF4-FFF2-40B4-BE49-F238E27FC236}">
                <a16:creationId xmlns:a16="http://schemas.microsoft.com/office/drawing/2014/main" id="{A5AC6F2E-DFE1-CD95-0B2F-19717D979A79}"/>
              </a:ext>
            </a:extLst>
          </p:cNvPr>
          <p:cNvPicPr>
            <a:picLocks noChangeAspect="1"/>
          </p:cNvPicPr>
          <p:nvPr/>
        </p:nvPicPr>
        <p:blipFill>
          <a:blip r:embed="rId4"/>
          <a:stretch>
            <a:fillRect/>
          </a:stretch>
        </p:blipFill>
        <p:spPr>
          <a:xfrm>
            <a:off x="8226898" y="2586904"/>
            <a:ext cx="1811590" cy="3875228"/>
          </a:xfrm>
          <a:prstGeom prst="rect">
            <a:avLst/>
          </a:prstGeom>
        </p:spPr>
      </p:pic>
      <p:sp>
        <p:nvSpPr>
          <p:cNvPr id="507" name="Google Shape;507;g22b5a1f32dd_1_1149"/>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Training Baselines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393065" algn="l" rtl="0">
                  <a:lnSpc>
                    <a:spcPct val="100000"/>
                  </a:lnSpc>
                  <a:spcBef>
                    <a:spcPts val="300"/>
                  </a:spcBef>
                  <a:spcAft>
                    <a:spcPts val="0"/>
                  </a:spcAft>
                  <a:buSzPct val="100000"/>
                  <a:buChar char="•"/>
                </a:pPr>
                <a:r>
                  <a:rPr lang="en-US">
                    <a:solidFill>
                      <a:srgbClr val="5F2A0F"/>
                    </a:solidFill>
                    <a:latin typeface="Calibri" panose="020F0502020204030204" pitchFamily="34" charset="0"/>
                    <a:cs typeface="Calibri" panose="020F0502020204030204" pitchFamily="34" charset="0"/>
                  </a:rPr>
                  <a:t>The standard baseline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a:solidFill>
                      <a:srgbClr val="5F2A0F"/>
                    </a:solidFill>
                    <a:latin typeface="Calibri" panose="020F0502020204030204" pitchFamily="34" charset="0"/>
                    <a:cs typeface="Calibri" panose="020F0502020204030204" pitchFamily="34" charset="0"/>
                  </a:rPr>
                  <a:t> has been trained as follow:</a:t>
                </a: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5"/>
                <a:stretch>
                  <a:fillRect l="-437" t="-238"/>
                </a:stretch>
              </a:blipFill>
              <a:ln>
                <a:noFill/>
              </a:ln>
            </p:spPr>
            <p:txBody>
              <a:bodyPr/>
              <a:lstStyle/>
              <a:p>
                <a:r>
                  <a:rPr lang="en-US">
                    <a:noFill/>
                  </a:rPr>
                  <a:t> </a:t>
                </a:r>
              </a:p>
            </p:txBody>
          </p:sp>
        </mc:Fallback>
      </mc:AlternateContent>
      <p:pic>
        <p:nvPicPr>
          <p:cNvPr id="7" name="Picture 6" descr="Shape&#10;&#10;Description automatically generated with medium confidence">
            <a:extLst>
              <a:ext uri="{FF2B5EF4-FFF2-40B4-BE49-F238E27FC236}">
                <a16:creationId xmlns:a16="http://schemas.microsoft.com/office/drawing/2014/main" id="{B4CEB909-9704-844A-41E5-001DB8963477}"/>
              </a:ext>
            </a:extLst>
          </p:cNvPr>
          <p:cNvPicPr>
            <a:picLocks noChangeAspect="1"/>
          </p:cNvPicPr>
          <p:nvPr/>
        </p:nvPicPr>
        <p:blipFill>
          <a:blip r:embed="rId6"/>
          <a:stretch>
            <a:fillRect/>
          </a:stretch>
        </p:blipFill>
        <p:spPr>
          <a:xfrm>
            <a:off x="1116297" y="2586904"/>
            <a:ext cx="1811590" cy="3875228"/>
          </a:xfrm>
          <a:prstGeom prst="rect">
            <a:avLst/>
          </a:prstGeom>
        </p:spPr>
      </p:pic>
      <p:pic>
        <p:nvPicPr>
          <p:cNvPr id="10" name="Picture 9" descr="A picture containing text, monitor, sign&#10;&#10;Description automatically generated">
            <a:extLst>
              <a:ext uri="{FF2B5EF4-FFF2-40B4-BE49-F238E27FC236}">
                <a16:creationId xmlns:a16="http://schemas.microsoft.com/office/drawing/2014/main" id="{D28CD8DF-3336-413B-E3E5-DF2D58C6296E}"/>
              </a:ext>
            </a:extLst>
          </p:cNvPr>
          <p:cNvPicPr>
            <a:picLocks noChangeAspect="1"/>
          </p:cNvPicPr>
          <p:nvPr/>
        </p:nvPicPr>
        <p:blipFill>
          <a:blip r:embed="rId7"/>
          <a:stretch>
            <a:fillRect/>
          </a:stretch>
        </p:blipFill>
        <p:spPr>
          <a:xfrm>
            <a:off x="1457213" y="3761644"/>
            <a:ext cx="1055449" cy="1307496"/>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BCB1FE4C-999D-EC92-70F3-C03F26AC06A2}"/>
              </a:ext>
            </a:extLst>
          </p:cNvPr>
          <p:cNvPicPr>
            <a:picLocks noChangeAspect="1"/>
          </p:cNvPicPr>
          <p:nvPr/>
        </p:nvPicPr>
        <p:blipFill>
          <a:blip r:embed="rId8"/>
          <a:stretch>
            <a:fillRect/>
          </a:stretch>
        </p:blipFill>
        <p:spPr>
          <a:xfrm>
            <a:off x="1509374" y="5029530"/>
            <a:ext cx="1370508" cy="1307496"/>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4DEA8F30-0C4A-33A6-A446-377F476EB200}"/>
              </a:ext>
            </a:extLst>
          </p:cNvPr>
          <p:cNvPicPr>
            <a:picLocks noChangeAspect="1"/>
          </p:cNvPicPr>
          <p:nvPr/>
        </p:nvPicPr>
        <p:blipFill>
          <a:blip r:embed="rId9"/>
          <a:stretch>
            <a:fillRect/>
          </a:stretch>
        </p:blipFill>
        <p:spPr>
          <a:xfrm>
            <a:off x="2554790" y="3999315"/>
            <a:ext cx="960930" cy="677377"/>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57E0020B-A9B9-B474-148C-7217BFB91BC9}"/>
              </a:ext>
            </a:extLst>
          </p:cNvPr>
          <p:cNvPicPr>
            <a:picLocks noChangeAspect="1"/>
          </p:cNvPicPr>
          <p:nvPr/>
        </p:nvPicPr>
        <p:blipFill>
          <a:blip r:embed="rId10"/>
          <a:stretch>
            <a:fillRect/>
          </a:stretch>
        </p:blipFill>
        <p:spPr>
          <a:xfrm>
            <a:off x="3173672" y="2586904"/>
            <a:ext cx="1811590" cy="3875228"/>
          </a:xfrm>
          <a:prstGeom prst="rect">
            <a:avLst/>
          </a:prstGeom>
        </p:spPr>
      </p:pic>
      <p:pic>
        <p:nvPicPr>
          <p:cNvPr id="18" name="Picture 17" descr="A picture containing text, monitor, sign&#10;&#10;Description automatically generated">
            <a:extLst>
              <a:ext uri="{FF2B5EF4-FFF2-40B4-BE49-F238E27FC236}">
                <a16:creationId xmlns:a16="http://schemas.microsoft.com/office/drawing/2014/main" id="{E028C7A1-B183-9660-02F3-8676936BFF39}"/>
              </a:ext>
            </a:extLst>
          </p:cNvPr>
          <p:cNvPicPr>
            <a:picLocks noChangeAspect="1"/>
          </p:cNvPicPr>
          <p:nvPr/>
        </p:nvPicPr>
        <p:blipFill>
          <a:blip r:embed="rId11"/>
          <a:stretch>
            <a:fillRect/>
          </a:stretch>
        </p:blipFill>
        <p:spPr>
          <a:xfrm>
            <a:off x="3551742" y="3761644"/>
            <a:ext cx="1055449" cy="1307496"/>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83F82A27-BBC9-1813-417F-2C00C98E91B9}"/>
              </a:ext>
            </a:extLst>
          </p:cNvPr>
          <p:cNvPicPr>
            <a:picLocks noChangeAspect="1"/>
          </p:cNvPicPr>
          <p:nvPr/>
        </p:nvPicPr>
        <p:blipFill>
          <a:blip r:embed="rId12"/>
          <a:stretch>
            <a:fillRect/>
          </a:stretch>
        </p:blipFill>
        <p:spPr>
          <a:xfrm>
            <a:off x="3578530" y="5029530"/>
            <a:ext cx="1370508" cy="1307496"/>
          </a:xfrm>
          <a:prstGeom prst="rect">
            <a:avLst/>
          </a:prstGeom>
        </p:spPr>
      </p:pic>
      <p:pic>
        <p:nvPicPr>
          <p:cNvPr id="22" name="Picture 21" descr="A picture containing icon&#10;&#10;Description automatically generated">
            <a:extLst>
              <a:ext uri="{FF2B5EF4-FFF2-40B4-BE49-F238E27FC236}">
                <a16:creationId xmlns:a16="http://schemas.microsoft.com/office/drawing/2014/main" id="{B379D861-BCE3-37AE-3099-8EC345162868}"/>
              </a:ext>
            </a:extLst>
          </p:cNvPr>
          <p:cNvPicPr>
            <a:picLocks noChangeAspect="1"/>
          </p:cNvPicPr>
          <p:nvPr/>
        </p:nvPicPr>
        <p:blipFill>
          <a:blip r:embed="rId13"/>
          <a:stretch>
            <a:fillRect/>
          </a:stretch>
        </p:blipFill>
        <p:spPr>
          <a:xfrm>
            <a:off x="4714706" y="3999315"/>
            <a:ext cx="960930" cy="677377"/>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35E42979-34CA-4AA9-3BBA-6FB37912648D}"/>
              </a:ext>
            </a:extLst>
          </p:cNvPr>
          <p:cNvPicPr>
            <a:picLocks noChangeAspect="1"/>
          </p:cNvPicPr>
          <p:nvPr/>
        </p:nvPicPr>
        <p:blipFill>
          <a:blip r:embed="rId14"/>
          <a:stretch>
            <a:fillRect/>
          </a:stretch>
        </p:blipFill>
        <p:spPr>
          <a:xfrm>
            <a:off x="5368278" y="2586904"/>
            <a:ext cx="1811590" cy="3875228"/>
          </a:xfrm>
          <a:prstGeom prst="rect">
            <a:avLst/>
          </a:prstGeom>
        </p:spPr>
      </p:pic>
      <p:pic>
        <p:nvPicPr>
          <p:cNvPr id="26" name="Picture 25" descr="A picture containing text, monitor, sign&#10;&#10;Description automatically generated">
            <a:extLst>
              <a:ext uri="{FF2B5EF4-FFF2-40B4-BE49-F238E27FC236}">
                <a16:creationId xmlns:a16="http://schemas.microsoft.com/office/drawing/2014/main" id="{B7B7DCA2-D5BA-0AF8-A90B-D4F5DC96C2E8}"/>
              </a:ext>
            </a:extLst>
          </p:cNvPr>
          <p:cNvPicPr>
            <a:picLocks noChangeAspect="1"/>
          </p:cNvPicPr>
          <p:nvPr/>
        </p:nvPicPr>
        <p:blipFill>
          <a:blip r:embed="rId15"/>
          <a:stretch>
            <a:fillRect/>
          </a:stretch>
        </p:blipFill>
        <p:spPr>
          <a:xfrm>
            <a:off x="5715720" y="3761644"/>
            <a:ext cx="1055449" cy="1307496"/>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E38066FD-870E-3A5D-3C92-8848672EF03F}"/>
              </a:ext>
            </a:extLst>
          </p:cNvPr>
          <p:cNvPicPr>
            <a:picLocks noChangeAspect="1"/>
          </p:cNvPicPr>
          <p:nvPr/>
        </p:nvPicPr>
        <p:blipFill>
          <a:blip r:embed="rId16"/>
          <a:stretch>
            <a:fillRect/>
          </a:stretch>
        </p:blipFill>
        <p:spPr>
          <a:xfrm>
            <a:off x="5819832" y="5029530"/>
            <a:ext cx="1370508" cy="1323249"/>
          </a:xfrm>
          <a:prstGeom prst="rect">
            <a:avLst/>
          </a:prstGeom>
        </p:spPr>
      </p:pic>
      <p:pic>
        <p:nvPicPr>
          <p:cNvPr id="30" name="Picture 29">
            <a:extLst>
              <a:ext uri="{FF2B5EF4-FFF2-40B4-BE49-F238E27FC236}">
                <a16:creationId xmlns:a16="http://schemas.microsoft.com/office/drawing/2014/main" id="{BFA0297E-5CC0-6060-0329-05973CBF0FCC}"/>
              </a:ext>
            </a:extLst>
          </p:cNvPr>
          <p:cNvPicPr>
            <a:picLocks noChangeAspect="1"/>
          </p:cNvPicPr>
          <p:nvPr/>
        </p:nvPicPr>
        <p:blipFill>
          <a:blip r:embed="rId17"/>
          <a:stretch>
            <a:fillRect/>
          </a:stretch>
        </p:blipFill>
        <p:spPr>
          <a:xfrm>
            <a:off x="6897310" y="3999315"/>
            <a:ext cx="1606801" cy="693130"/>
          </a:xfrm>
          <a:prstGeom prst="rect">
            <a:avLst/>
          </a:prstGeom>
        </p:spPr>
      </p:pic>
      <p:pic>
        <p:nvPicPr>
          <p:cNvPr id="34" name="Picture 33" descr="A picture containing text, monitor, sign&#10;&#10;Description automatically generated">
            <a:extLst>
              <a:ext uri="{FF2B5EF4-FFF2-40B4-BE49-F238E27FC236}">
                <a16:creationId xmlns:a16="http://schemas.microsoft.com/office/drawing/2014/main" id="{C066D48B-056F-A6EF-953D-EA1B2C21B268}"/>
              </a:ext>
            </a:extLst>
          </p:cNvPr>
          <p:cNvPicPr>
            <a:picLocks noChangeAspect="1"/>
          </p:cNvPicPr>
          <p:nvPr/>
        </p:nvPicPr>
        <p:blipFill>
          <a:blip r:embed="rId18"/>
          <a:stretch>
            <a:fillRect/>
          </a:stretch>
        </p:blipFill>
        <p:spPr>
          <a:xfrm>
            <a:off x="8581761" y="3761644"/>
            <a:ext cx="1055449" cy="1307496"/>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D14F880-ED8F-5D32-C2C7-9F85D0D7E0E2}"/>
              </a:ext>
            </a:extLst>
          </p:cNvPr>
          <p:cNvPicPr>
            <a:picLocks noChangeAspect="1"/>
          </p:cNvPicPr>
          <p:nvPr/>
        </p:nvPicPr>
        <p:blipFill>
          <a:blip r:embed="rId19"/>
          <a:stretch>
            <a:fillRect/>
          </a:stretch>
        </p:blipFill>
        <p:spPr>
          <a:xfrm>
            <a:off x="8600097" y="5029530"/>
            <a:ext cx="1370508" cy="1307496"/>
          </a:xfrm>
          <a:prstGeom prst="rect">
            <a:avLst/>
          </a:prstGeom>
        </p:spPr>
      </p:pic>
      <p:sp>
        <p:nvSpPr>
          <p:cNvPr id="3" name="Text Placeholder 2">
            <a:extLst>
              <a:ext uri="{FF2B5EF4-FFF2-40B4-BE49-F238E27FC236}">
                <a16:creationId xmlns:a16="http://schemas.microsoft.com/office/drawing/2014/main" id="{4DDB0C80-37F5-0D51-1448-9DC265C5936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596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linds(horizont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linds(horizontal)">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linds(horizontal)">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linds(horizontal)">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2b5a1f32dd_1_1149"/>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Training Baselines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08" name="Google Shape;508;g22b5a1f32dd_1_1149"/>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393065" algn="l" rtl="0">
                  <a:lnSpc>
                    <a:spcPct val="100000"/>
                  </a:lnSpc>
                  <a:spcBef>
                    <a:spcPts val="300"/>
                  </a:spcBef>
                  <a:spcAft>
                    <a:spcPts val="0"/>
                  </a:spcAft>
                  <a:buSzPct val="100000"/>
                  <a:buChar char="•"/>
                </a:pPr>
                <a:r>
                  <a:rPr lang="en-US">
                    <a:solidFill>
                      <a:srgbClr val="5F2A0F"/>
                    </a:solidFill>
                    <a:latin typeface="Calibri" panose="020F0502020204030204" pitchFamily="34" charset="0"/>
                    <a:cs typeface="Calibri" panose="020F0502020204030204" pitchFamily="34" charset="0"/>
                  </a:rPr>
                  <a:t>The standard baseline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𝒟</m:t>
                            </m:r>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𝒟𝒟</m:t>
                            </m:r>
                          </m:e>
                        </m:d>
                      </m:sub>
                    </m:sSub>
                  </m:oMath>
                </a14:m>
                <a:r>
                  <a:rPr lang="en-US">
                    <a:solidFill>
                      <a:srgbClr val="5F2A0F"/>
                    </a:solidFill>
                    <a:latin typeface="Calibri" panose="020F0502020204030204" pitchFamily="34" charset="0"/>
                    <a:cs typeface="Calibri" panose="020F0502020204030204" pitchFamily="34" charset="0"/>
                  </a:rPr>
                  <a:t> has been trained as follow:</a:t>
                </a:r>
              </a:p>
            </p:txBody>
          </p:sp>
        </mc:Choice>
        <mc:Fallback xmlns="">
          <p:sp>
            <p:nvSpPr>
              <p:cNvPr id="508" name="Google Shape;508;g22b5a1f32dd_1_1149"/>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3"/>
                <a:stretch>
                  <a:fillRect l="-437" t="-238"/>
                </a:stretch>
              </a:blipFill>
              <a:ln>
                <a:noFill/>
              </a:ln>
            </p:spPr>
            <p:txBody>
              <a:bodyPr/>
              <a:lstStyle/>
              <a:p>
                <a:r>
                  <a:rPr lang="en-US">
                    <a:noFill/>
                  </a:rPr>
                  <a:t> </a:t>
                </a:r>
              </a:p>
            </p:txBody>
          </p:sp>
        </mc:Fallback>
      </mc:AlternateContent>
      <p:pic>
        <p:nvPicPr>
          <p:cNvPr id="10" name="Picture 9" descr="A screenshot of a computer&#10;&#10;Description automatically generated with low confidence">
            <a:extLst>
              <a:ext uri="{FF2B5EF4-FFF2-40B4-BE49-F238E27FC236}">
                <a16:creationId xmlns:a16="http://schemas.microsoft.com/office/drawing/2014/main" id="{768C41F6-C815-1FAD-A4A5-6AE7A9183826}"/>
              </a:ext>
            </a:extLst>
          </p:cNvPr>
          <p:cNvPicPr>
            <a:picLocks noChangeAspect="1"/>
          </p:cNvPicPr>
          <p:nvPr/>
        </p:nvPicPr>
        <p:blipFill>
          <a:blip r:embed="rId4"/>
          <a:stretch>
            <a:fillRect/>
          </a:stretch>
        </p:blipFill>
        <p:spPr>
          <a:xfrm>
            <a:off x="1031767" y="1864463"/>
            <a:ext cx="9593553" cy="4568358"/>
          </a:xfrm>
          <a:prstGeom prst="rect">
            <a:avLst/>
          </a:prstGeom>
        </p:spPr>
      </p:pic>
      <p:sp>
        <p:nvSpPr>
          <p:cNvPr id="3" name="Text Placeholder 2">
            <a:extLst>
              <a:ext uri="{FF2B5EF4-FFF2-40B4-BE49-F238E27FC236}">
                <a16:creationId xmlns:a16="http://schemas.microsoft.com/office/drawing/2014/main" id="{691A9021-4DAC-D98D-BACC-A2F2CB4873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004021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8" name="Google Shape;538;g22b5a1f32dd_1_1301"/>
              <p:cNvSpPr txBox="1">
                <a:spLocks noGrp="1"/>
              </p:cNvSpPr>
              <p:nvPr>
                <p:ph type="body" idx="1"/>
              </p:nvPr>
            </p:nvSpPr>
            <p:spPr>
              <a:xfrm>
                <a:off x="415600" y="1370937"/>
                <a:ext cx="11360700" cy="4555200"/>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We presented an empirical study demonstrating the importance of input features in CL.</a:t>
                </a:r>
                <a:endParaRPr lang="en-US"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The average accuracy is computed as</a:t>
                </a:r>
              </a:p>
              <a:p>
                <a:pPr marL="584197" lvl="1" indent="0">
                  <a:buSzPts val="210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𝐴𝑣𝑎𝑟𝑒𝑔𝑒</m:t>
                      </m:r>
                      <m:r>
                        <a:rPr lang="en-US" sz="2000" b="0" i="1" smtClean="0">
                          <a:latin typeface="Cambria Math" panose="02040503050406030204" pitchFamily="18" charset="0"/>
                        </a:rPr>
                        <m:t> </m:t>
                      </m:r>
                      <m:r>
                        <a:rPr lang="en-US" sz="2000" b="0" i="1" smtClean="0">
                          <a:latin typeface="Cambria Math" panose="02040503050406030204" pitchFamily="18" charset="0"/>
                        </a:rPr>
                        <m:t>𝐴𝑐𝑐</m:t>
                      </m:r>
                      <m:r>
                        <a:rPr lang="en-US" sz="2000" b="0" i="1" smtClean="0">
                          <a:latin typeface="Cambria Math" panose="02040503050406030204" pitchFamily="18" charset="0"/>
                        </a:rPr>
                        <m:t>=</m:t>
                      </m:r>
                      <m:f>
                        <m:fPr>
                          <m:ctrlPr>
                            <a:rPr lang="ar-AE" sz="2000" b="0" i="1" smtClean="0">
                              <a:latin typeface="Cambria Math" panose="02040503050406030204" pitchFamily="18" charset="0"/>
                            </a:rPr>
                          </m:ctrlPr>
                        </m:fPr>
                        <m:num>
                          <m:r>
                            <a:rPr lang="ar-AE" sz="2000" b="0" i="1" smtClean="0">
                              <a:latin typeface="Cambria Math" panose="02040503050406030204" pitchFamily="18" charset="0"/>
                            </a:rPr>
                            <m:t>1</m:t>
                          </m:r>
                        </m:num>
                        <m:den>
                          <m:r>
                            <a:rPr lang="ar-AE" sz="2000" b="0" i="1" smtClean="0">
                              <a:latin typeface="Cambria Math" panose="02040503050406030204" pitchFamily="18" charset="0"/>
                            </a:rPr>
                            <m:t>𝑇</m:t>
                          </m:r>
                        </m:den>
                      </m:f>
                      <m:nary>
                        <m:naryPr>
                          <m:chr m:val="∑"/>
                          <m:ctrlPr>
                            <a:rPr lang="ar-AE" sz="2000" b="0" i="1" smtClean="0">
                              <a:latin typeface="Cambria Math" panose="02040503050406030204" pitchFamily="18" charset="0"/>
                            </a:rPr>
                          </m:ctrlPr>
                        </m:naryPr>
                        <m:sub>
                          <m:r>
                            <m:rPr>
                              <m:brk m:alnAt="23"/>
                            </m:rPr>
                            <a:rPr lang="ar-AE" sz="2000" b="0" i="1" smtClean="0">
                              <a:latin typeface="Cambria Math" panose="02040503050406030204" pitchFamily="18" charset="0"/>
                            </a:rPr>
                            <m:t>𝑖</m:t>
                          </m:r>
                          <m:r>
                            <a:rPr lang="ar-AE" sz="2000" b="0" i="1" smtClean="0">
                              <a:latin typeface="Cambria Math" panose="02040503050406030204" pitchFamily="18" charset="0"/>
                            </a:rPr>
                            <m:t>=1</m:t>
                          </m:r>
                        </m:sub>
                        <m:sup>
                          <m:r>
                            <a:rPr lang="ar-AE" sz="2000" b="0" i="1" smtClean="0">
                              <a:latin typeface="Cambria Math" panose="02040503050406030204" pitchFamily="18" charset="0"/>
                            </a:rPr>
                            <m:t>𝑇</m:t>
                          </m:r>
                        </m:sup>
                        <m:e>
                          <m:sSub>
                            <m:sSubPr>
                              <m:ctrlPr>
                                <a:rPr lang="ar-AE" sz="2000" b="0" i="1" smtClean="0">
                                  <a:latin typeface="Cambria Math" panose="02040503050406030204" pitchFamily="18" charset="0"/>
                                </a:rPr>
                              </m:ctrlPr>
                            </m:sSubPr>
                            <m:e>
                              <m:r>
                                <a:rPr lang="ar-AE" sz="2000" b="0" i="1" smtClean="0">
                                  <a:latin typeface="Cambria Math" panose="02040503050406030204" pitchFamily="18" charset="0"/>
                                </a:rPr>
                                <m:t>𝑅</m:t>
                              </m:r>
                            </m:e>
                            <m:sub>
                              <m:r>
                                <a:rPr lang="ar-AE" sz="2000" b="0" i="1" smtClean="0">
                                  <a:latin typeface="Cambria Math" panose="02040503050406030204" pitchFamily="18" charset="0"/>
                                </a:rPr>
                                <m:t>𝑇</m:t>
                              </m:r>
                              <m:r>
                                <a:rPr lang="ar-AE" sz="2000" b="0" i="1" smtClean="0">
                                  <a:latin typeface="Cambria Math" panose="02040503050406030204" pitchFamily="18" charset="0"/>
                                </a:rPr>
                                <m:t>,</m:t>
                              </m:r>
                              <m:r>
                                <a:rPr lang="ar-AE" sz="2000" b="0" i="1" smtClean="0">
                                  <a:latin typeface="Cambria Math" panose="02040503050406030204" pitchFamily="18" charset="0"/>
                                </a:rPr>
                                <m:t>𝑖</m:t>
                              </m:r>
                            </m:sub>
                          </m:sSub>
                        </m:e>
                      </m:nary>
                    </m:oMath>
                  </m:oMathPara>
                </a14:m>
                <a:endParaRPr lang="ar-AE" sz="2000" dirty="0">
                  <a:latin typeface="Calibri" panose="020F0502020204030204" pitchFamily="34" charset="0"/>
                  <a:cs typeface="Calibri" panose="020F0502020204030204" pitchFamily="34" charset="0"/>
                </a:endParaRPr>
              </a:p>
            </p:txBody>
          </p:sp>
        </mc:Choice>
        <mc:Fallback xmlns="">
          <p:sp>
            <p:nvSpPr>
              <p:cNvPr id="538" name="Google Shape;538;g22b5a1f32dd_1_1301"/>
              <p:cNvSpPr txBox="1">
                <a:spLocks noGrp="1" noRot="1" noChangeAspect="1" noMove="1" noResize="1" noEditPoints="1" noAdjustHandles="1" noChangeArrowheads="1" noChangeShapeType="1" noTextEdit="1"/>
              </p:cNvSpPr>
              <p:nvPr>
                <p:ph type="body" idx="1"/>
              </p:nvPr>
            </p:nvSpPr>
            <p:spPr>
              <a:xfrm>
                <a:off x="415600" y="1370937"/>
                <a:ext cx="11360700" cy="4555200"/>
              </a:xfrm>
              <a:prstGeom prst="rect">
                <a:avLst/>
              </a:prstGeom>
              <a:blipFill>
                <a:blip r:embed="rId3"/>
                <a:stretch>
                  <a:fillRect t="-557"/>
                </a:stretch>
              </a:blipFill>
              <a:ln>
                <a:noFill/>
              </a:ln>
            </p:spPr>
            <p:txBody>
              <a:bodyPr/>
              <a:lstStyle/>
              <a:p>
                <a:r>
                  <a:rPr lang="en-US">
                    <a:noFill/>
                  </a:rPr>
                  <a:t> </a:t>
                </a:r>
              </a:p>
            </p:txBody>
          </p:sp>
        </mc:Fallback>
      </mc:AlternateContent>
      <p:sp>
        <p:nvSpPr>
          <p:cNvPr id="534" name="Google Shape;534;g22b5a1f32dd_1_1301"/>
          <p:cNvSpPr txBox="1">
            <a:spLocks noGrp="1"/>
          </p:cNvSpPr>
          <p:nvPr>
            <p:ph type="title"/>
          </p:nvPr>
        </p:nvSpPr>
        <p:spPr>
          <a:xfrm>
            <a:off x="415600" y="456274"/>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Results: Standard Continual Learning</a:t>
            </a:r>
            <a:endParaRPr>
              <a:solidFill>
                <a:srgbClr val="5F2A0F"/>
              </a:solidFill>
              <a:latin typeface="Calibri" panose="020F0502020204030204" pitchFamily="34" charset="0"/>
              <a:cs typeface="Calibri" panose="020F0502020204030204" pitchFamily="34" charset="0"/>
            </a:endParaRPr>
          </a:p>
        </p:txBody>
      </p:sp>
      <p:pic>
        <p:nvPicPr>
          <p:cNvPr id="3" name="Picture 2" descr="Chart, line chart&#10;&#10;Description automatically generated">
            <a:extLst>
              <a:ext uri="{FF2B5EF4-FFF2-40B4-BE49-F238E27FC236}">
                <a16:creationId xmlns:a16="http://schemas.microsoft.com/office/drawing/2014/main" id="{9AE3EE08-7C48-DEA3-A7FE-745540D160AF}"/>
              </a:ext>
            </a:extLst>
          </p:cNvPr>
          <p:cNvPicPr>
            <a:picLocks noChangeAspect="1"/>
          </p:cNvPicPr>
          <p:nvPr/>
        </p:nvPicPr>
        <p:blipFill>
          <a:blip r:embed="rId4"/>
          <a:stretch>
            <a:fillRect/>
          </a:stretch>
        </p:blipFill>
        <p:spPr>
          <a:xfrm>
            <a:off x="8640488" y="3429000"/>
            <a:ext cx="3241368" cy="3095922"/>
          </a:xfrm>
          <a:prstGeom prst="rect">
            <a:avLst/>
          </a:prstGeom>
        </p:spPr>
      </p:pic>
      <p:pic>
        <p:nvPicPr>
          <p:cNvPr id="21" name="Picture 20">
            <a:extLst>
              <a:ext uri="{FF2B5EF4-FFF2-40B4-BE49-F238E27FC236}">
                <a16:creationId xmlns:a16="http://schemas.microsoft.com/office/drawing/2014/main" id="{AA8E5EDE-1A34-F64B-DD2E-8778F91596DD}"/>
              </a:ext>
            </a:extLst>
          </p:cNvPr>
          <p:cNvPicPr>
            <a:picLocks noChangeAspect="1"/>
          </p:cNvPicPr>
          <p:nvPr/>
        </p:nvPicPr>
        <p:blipFill>
          <a:blip r:embed="rId5"/>
          <a:stretch>
            <a:fillRect/>
          </a:stretch>
        </p:blipFill>
        <p:spPr>
          <a:xfrm>
            <a:off x="762532" y="3924413"/>
            <a:ext cx="7772400" cy="181822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BCD5D4-8D99-DEAF-8D5B-647B76F32AD0}"/>
                  </a:ext>
                </a:extLst>
              </p:cNvPr>
              <p:cNvSpPr txBox="1"/>
              <p:nvPr/>
            </p:nvSpPr>
            <p:spPr>
              <a:xfrm>
                <a:off x="762531" y="5786258"/>
                <a:ext cx="7772399" cy="738664"/>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The average accuracies of all 5 models. </a:t>
                </a:r>
                <a14:m>
                  <m:oMath xmlns:m="http://schemas.openxmlformats.org/officeDocument/2006/math">
                    <m:r>
                      <a:rPr lang="en-US" b="0" i="1" dirty="0" smtClean="0">
                        <a:latin typeface="Cambria Math" panose="02040503050406030204" pitchFamily="18" charset="0"/>
                        <a:cs typeface="Calibri" panose="020F0502020204030204" pitchFamily="34" charset="0"/>
                      </a:rPr>
                      <m:t>𝒟</m:t>
                    </m:r>
                    <m:r>
                      <a:rPr lang="en-US" b="0" i="1" dirty="0" smtClean="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Standard CIFAR10, </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rPr>
                        </m:ctrlPr>
                      </m:sSubPr>
                      <m:e>
                        <m:r>
                          <a:rPr lang="en-US" i="1" dirty="0">
                            <a:latin typeface="Cambria Math" panose="02040503050406030204" pitchFamily="18" charset="0"/>
                            <a:cs typeface="Calibri" panose="020F0502020204030204" pitchFamily="34" charset="0"/>
                          </a:rPr>
                          <m:t>𝒟</m:t>
                        </m:r>
                      </m:e>
                      <m:sub>
                        <m:r>
                          <a:rPr lang="en-US" b="0" i="1" dirty="0" smtClean="0">
                            <a:latin typeface="Cambria Math" panose="02040503050406030204" pitchFamily="18" charset="0"/>
                            <a:cs typeface="Calibri" panose="020F0502020204030204" pitchFamily="34" charset="0"/>
                          </a:rPr>
                          <m:t>𝑅</m:t>
                        </m:r>
                      </m:sub>
                    </m:sSub>
                    <m:r>
                      <a:rPr lang="en-US" i="1" dirty="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Robustified</a:t>
                </a:r>
                <a:r>
                  <a:rPr lang="en-US">
                    <a:latin typeface="Calibri" panose="020F0502020204030204" pitchFamily="34" charset="0"/>
                    <a:cs typeface="Calibri" panose="020F0502020204030204" pitchFamily="34" charset="0"/>
                  </a:rPr>
                  <a:t> CIFAR10 and  </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rPr>
                        </m:ctrlPr>
                      </m:sSubPr>
                      <m:e>
                        <m:r>
                          <a:rPr lang="en-US" i="1" dirty="0">
                            <a:latin typeface="Cambria Math" panose="02040503050406030204" pitchFamily="18" charset="0"/>
                            <a:cs typeface="Calibri" panose="020F0502020204030204" pitchFamily="34" charset="0"/>
                          </a:rPr>
                          <m:t>𝒟</m:t>
                        </m:r>
                      </m:e>
                      <m:sub>
                        <m:r>
                          <a:rPr lang="en-US" b="0" i="1" dirty="0" smtClean="0">
                            <a:latin typeface="Cambria Math" panose="02040503050406030204" pitchFamily="18" charset="0"/>
                            <a:cs typeface="Calibri" panose="020F0502020204030204" pitchFamily="34" charset="0"/>
                          </a:rPr>
                          <m:t>𝑁𝑅</m:t>
                        </m:r>
                      </m:sub>
                    </m:sSub>
                    <m:r>
                      <a:rPr lang="en-US" i="1" dirty="0">
                        <a:latin typeface="Cambria Math" panose="02040503050406030204" pitchFamily="18" charset="0"/>
                        <a:cs typeface="Calibri" panose="020F0502020204030204" pitchFamily="34" charset="0"/>
                      </a:rPr>
                      <m:t>=</m:t>
                    </m:r>
                  </m:oMath>
                </a14:m>
                <a:r>
                  <a:rPr lang="en-US">
                    <a:latin typeface="Calibri" panose="020F0502020204030204" pitchFamily="34" charset="0"/>
                    <a:cs typeface="Calibri" panose="020F0502020204030204" pitchFamily="34" charset="0"/>
                  </a:rPr>
                  <a:t>Non-</a:t>
                </a:r>
                <a:r>
                  <a:rPr lang="en-US" err="1">
                    <a:latin typeface="Calibri" panose="020F0502020204030204" pitchFamily="34" charset="0"/>
                    <a:cs typeface="Calibri" panose="020F0502020204030204" pitchFamily="34" charset="0"/>
                  </a:rPr>
                  <a:t>robustified</a:t>
                </a:r>
                <a:r>
                  <a:rPr lang="en-US">
                    <a:latin typeface="Calibri" panose="020F0502020204030204" pitchFamily="34" charset="0"/>
                    <a:cs typeface="Calibri" panose="020F0502020204030204" pitchFamily="34" charset="0"/>
                  </a:rPr>
                  <a:t> CIFAR10. In model  </a:t>
                </a:r>
                <a14:m>
                  <m:oMath xmlns:m="http://schemas.openxmlformats.org/officeDocument/2006/math">
                    <m:r>
                      <a:rPr lang="en-US" b="0" i="1" dirty="0" smtClean="0">
                        <a:latin typeface="Cambria Math" panose="02040503050406030204" pitchFamily="18" charset="0"/>
                        <a:cs typeface="Calibri" panose="020F0502020204030204" pitchFamily="34" charset="0"/>
                      </a:rPr>
                      <m:t>𝑓</m:t>
                    </m:r>
                    <m:d>
                      <m:dPr>
                        <m:ctrlPr>
                          <a:rPr lang="en-US" b="0" i="1" dirty="0" smtClean="0">
                            <a:latin typeface="Cambria Math" panose="02040503050406030204" pitchFamily="18" charset="0"/>
                            <a:cs typeface="Calibri" panose="020F0502020204030204" pitchFamily="34" charset="0"/>
                          </a:rPr>
                        </m:ctrlPr>
                      </m:dPr>
                      <m:e>
                        <m:r>
                          <a:rPr lang="en-US" b="0" i="1" dirty="0" smtClean="0">
                            <a:latin typeface="Cambria Math" panose="02040503050406030204" pitchFamily="18" charset="0"/>
                            <a:cs typeface="Calibri" panose="020F0502020204030204" pitchFamily="34" charset="0"/>
                          </a:rPr>
                          <m:t>𝑋</m:t>
                        </m:r>
                        <m:r>
                          <a:rPr lang="en-US" b="0" i="1" dirty="0" smtClean="0">
                            <a:latin typeface="Cambria Math" panose="02040503050406030204" pitchFamily="18" charset="0"/>
                            <a:cs typeface="Calibri" panose="020F0502020204030204" pitchFamily="34" charset="0"/>
                          </a:rPr>
                          <m:t>, </m:t>
                        </m:r>
                        <m:r>
                          <a:rPr lang="en-US" b="0" i="1" dirty="0" smtClean="0">
                            <a:latin typeface="Cambria Math" panose="02040503050406030204" pitchFamily="18" charset="0"/>
                            <a:cs typeface="Calibri" panose="020F0502020204030204" pitchFamily="34" charset="0"/>
                          </a:rPr>
                          <m:t>𝑌𝑍</m:t>
                        </m:r>
                      </m:e>
                    </m:d>
                    <m:r>
                      <a:rPr lang="en-US" b="0" i="1" dirty="0" smtClean="0">
                        <a:latin typeface="Cambria Math" panose="02040503050406030204" pitchFamily="18" charset="0"/>
                        <a:cs typeface="Calibri" panose="020F0502020204030204" pitchFamily="34" charset="0"/>
                      </a:rPr>
                      <m:t>: </m:t>
                    </m:r>
                  </m:oMath>
                </a14:m>
                <a:r>
                  <a:rPr lang="en-US">
                    <a:latin typeface="Calibri" panose="020F0502020204030204" pitchFamily="34" charset="0"/>
                    <a:cs typeface="Calibri" panose="020F0502020204030204" pitchFamily="34" charset="0"/>
                  </a:rPr>
                  <a:t>the first entry represents the training data set, the second set of letters denotes the replay buffer datasets sampled equally.</a:t>
                </a:r>
              </a:p>
            </p:txBody>
          </p:sp>
        </mc:Choice>
        <mc:Fallback xmlns="">
          <p:sp>
            <p:nvSpPr>
              <p:cNvPr id="22" name="TextBox 21">
                <a:extLst>
                  <a:ext uri="{FF2B5EF4-FFF2-40B4-BE49-F238E27FC236}">
                    <a16:creationId xmlns:a16="http://schemas.microsoft.com/office/drawing/2014/main" id="{E5BCD5D4-8D99-DEAF-8D5B-647B76F32AD0}"/>
                  </a:ext>
                </a:extLst>
              </p:cNvPr>
              <p:cNvSpPr txBox="1">
                <a:spLocks noRot="1" noChangeAspect="1" noMove="1" noResize="1" noEditPoints="1" noAdjustHandles="1" noChangeArrowheads="1" noChangeShapeType="1" noTextEdit="1"/>
              </p:cNvSpPr>
              <p:nvPr/>
            </p:nvSpPr>
            <p:spPr>
              <a:xfrm>
                <a:off x="762531" y="5786258"/>
                <a:ext cx="7772399" cy="738664"/>
              </a:xfrm>
              <a:prstGeom prst="rect">
                <a:avLst/>
              </a:prstGeom>
              <a:blipFill>
                <a:blip r:embed="rId6"/>
                <a:stretch>
                  <a:fillRect t="-1653" r="-78" b="-8264"/>
                </a:stretch>
              </a:blipFill>
            </p:spPr>
            <p:txBody>
              <a:bodyPr/>
              <a:lstStyle/>
              <a:p>
                <a:r>
                  <a:rPr lang="en-US">
                    <a:noFill/>
                  </a:rPr>
                  <a:t> </a:t>
                </a:r>
              </a:p>
            </p:txBody>
          </p:sp>
        </mc:Fallback>
      </mc:AlternateContent>
      <p:sp>
        <p:nvSpPr>
          <p:cNvPr id="4" name="Text Placeholder 2">
            <a:extLst>
              <a:ext uri="{FF2B5EF4-FFF2-40B4-BE49-F238E27FC236}">
                <a16:creationId xmlns:a16="http://schemas.microsoft.com/office/drawing/2014/main" id="{7A24BF38-25BC-3E88-F6CE-E0FC04CB83B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7" name="Group 16">
            <a:extLst>
              <a:ext uri="{FF2B5EF4-FFF2-40B4-BE49-F238E27FC236}">
                <a16:creationId xmlns:a16="http://schemas.microsoft.com/office/drawing/2014/main" id="{C55CC203-E637-0A8E-314F-7A5DACDC309B}"/>
              </a:ext>
            </a:extLst>
          </p:cNvPr>
          <p:cNvGrpSpPr/>
          <p:nvPr/>
        </p:nvGrpSpPr>
        <p:grpSpPr>
          <a:xfrm>
            <a:off x="854765" y="4543376"/>
            <a:ext cx="9633980" cy="979079"/>
            <a:chOff x="854765" y="4543376"/>
            <a:chExt cx="9633980" cy="979079"/>
          </a:xfrm>
        </p:grpSpPr>
        <p:grpSp>
          <p:nvGrpSpPr>
            <p:cNvPr id="11" name="Group 10">
              <a:extLst>
                <a:ext uri="{FF2B5EF4-FFF2-40B4-BE49-F238E27FC236}">
                  <a16:creationId xmlns:a16="http://schemas.microsoft.com/office/drawing/2014/main" id="{B898AAEB-EDDD-C7A5-600D-581AD9895160}"/>
                </a:ext>
              </a:extLst>
            </p:cNvPr>
            <p:cNvGrpSpPr/>
            <p:nvPr/>
          </p:nvGrpSpPr>
          <p:grpSpPr>
            <a:xfrm>
              <a:off x="854765" y="4543376"/>
              <a:ext cx="8610411" cy="979079"/>
              <a:chOff x="854765" y="4543376"/>
              <a:chExt cx="8610411" cy="979079"/>
            </a:xfrm>
          </p:grpSpPr>
          <p:grpSp>
            <p:nvGrpSpPr>
              <p:cNvPr id="6" name="Group 5">
                <a:extLst>
                  <a:ext uri="{FF2B5EF4-FFF2-40B4-BE49-F238E27FC236}">
                    <a16:creationId xmlns:a16="http://schemas.microsoft.com/office/drawing/2014/main" id="{4D206164-ED0A-BC8D-B062-1054A9906344}"/>
                  </a:ext>
                </a:extLst>
              </p:cNvPr>
              <p:cNvGrpSpPr/>
              <p:nvPr/>
            </p:nvGrpSpPr>
            <p:grpSpPr>
              <a:xfrm>
                <a:off x="854765" y="5233642"/>
                <a:ext cx="7934568" cy="288813"/>
                <a:chOff x="854765" y="5233642"/>
                <a:chExt cx="7934568" cy="288813"/>
              </a:xfrm>
            </p:grpSpPr>
            <p:sp>
              <p:nvSpPr>
                <p:cNvPr id="27" name="Rectangle 26">
                  <a:extLst>
                    <a:ext uri="{FF2B5EF4-FFF2-40B4-BE49-F238E27FC236}">
                      <a16:creationId xmlns:a16="http://schemas.microsoft.com/office/drawing/2014/main" id="{BB74BA1E-A562-69A1-F942-20A8B66A87F2}"/>
                    </a:ext>
                  </a:extLst>
                </p:cNvPr>
                <p:cNvSpPr/>
                <p:nvPr/>
              </p:nvSpPr>
              <p:spPr>
                <a:xfrm>
                  <a:off x="854765" y="5233642"/>
                  <a:ext cx="7645331" cy="1979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5" name="Down Arrow 4">
                  <a:extLst>
                    <a:ext uri="{FF2B5EF4-FFF2-40B4-BE49-F238E27FC236}">
                      <a16:creationId xmlns:a16="http://schemas.microsoft.com/office/drawing/2014/main" id="{0A397FA6-DCF6-0C0C-DD9E-AA4A48594E0A}"/>
                    </a:ext>
                  </a:extLst>
                </p:cNvPr>
                <p:cNvSpPr/>
                <p:nvPr/>
              </p:nvSpPr>
              <p:spPr>
                <a:xfrm rot="7200000">
                  <a:off x="8562799" y="5295920"/>
                  <a:ext cx="166530" cy="286539"/>
                </a:xfrm>
                <a:prstGeom prst="downArrow">
                  <a:avLst/>
                </a:prstGeom>
                <a:solidFill>
                  <a:srgbClr val="FF0000"/>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8" name="Down Arrow 7">
                <a:extLst>
                  <a:ext uri="{FF2B5EF4-FFF2-40B4-BE49-F238E27FC236}">
                    <a16:creationId xmlns:a16="http://schemas.microsoft.com/office/drawing/2014/main" id="{5BD94C01-0845-520D-28A7-CDC54C26755B}"/>
                  </a:ext>
                </a:extLst>
              </p:cNvPr>
              <p:cNvSpPr/>
              <p:nvPr/>
            </p:nvSpPr>
            <p:spPr>
              <a:xfrm rot="14400000">
                <a:off x="9238642" y="4483371"/>
                <a:ext cx="166530" cy="286539"/>
              </a:xfrm>
              <a:prstGeom prst="downArrow">
                <a:avLst/>
              </a:prstGeom>
              <a:solidFill>
                <a:srgbClr val="FF0000"/>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6" name="TextBox 15">
              <a:extLst>
                <a:ext uri="{FF2B5EF4-FFF2-40B4-BE49-F238E27FC236}">
                  <a16:creationId xmlns:a16="http://schemas.microsoft.com/office/drawing/2014/main" id="{0CE13EF6-79DF-9540-F97B-D8DA6BDF840F}"/>
                </a:ext>
              </a:extLst>
            </p:cNvPr>
            <p:cNvSpPr txBox="1"/>
            <p:nvPr/>
          </p:nvSpPr>
          <p:spPr>
            <a:xfrm rot="20700000">
              <a:off x="8789852" y="4636494"/>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Distinctiveness of robust features [43, 44]</a:t>
              </a:r>
            </a:p>
          </p:txBody>
        </p:sp>
      </p:grpSp>
      <p:grpSp>
        <p:nvGrpSpPr>
          <p:cNvPr id="19" name="Group 18">
            <a:extLst>
              <a:ext uri="{FF2B5EF4-FFF2-40B4-BE49-F238E27FC236}">
                <a16:creationId xmlns:a16="http://schemas.microsoft.com/office/drawing/2014/main" id="{4320C1C8-CBA8-E409-15F8-C76104738316}"/>
              </a:ext>
            </a:extLst>
          </p:cNvPr>
          <p:cNvGrpSpPr/>
          <p:nvPr/>
        </p:nvGrpSpPr>
        <p:grpSpPr>
          <a:xfrm>
            <a:off x="854765" y="3767709"/>
            <a:ext cx="10426722" cy="858931"/>
            <a:chOff x="854765" y="3767709"/>
            <a:chExt cx="10426722" cy="858931"/>
          </a:xfrm>
        </p:grpSpPr>
        <p:grpSp>
          <p:nvGrpSpPr>
            <p:cNvPr id="10" name="Group 9">
              <a:extLst>
                <a:ext uri="{FF2B5EF4-FFF2-40B4-BE49-F238E27FC236}">
                  <a16:creationId xmlns:a16="http://schemas.microsoft.com/office/drawing/2014/main" id="{E6B7B219-6AE9-E89B-AAB6-D66257373912}"/>
                </a:ext>
              </a:extLst>
            </p:cNvPr>
            <p:cNvGrpSpPr/>
            <p:nvPr/>
          </p:nvGrpSpPr>
          <p:grpSpPr>
            <a:xfrm>
              <a:off x="854765" y="3984893"/>
              <a:ext cx="10194547" cy="641747"/>
              <a:chOff x="854765" y="3984893"/>
              <a:chExt cx="10194547" cy="641747"/>
            </a:xfrm>
          </p:grpSpPr>
          <p:sp>
            <p:nvSpPr>
              <p:cNvPr id="23" name="Rectangle 22">
                <a:extLst>
                  <a:ext uri="{FF2B5EF4-FFF2-40B4-BE49-F238E27FC236}">
                    <a16:creationId xmlns:a16="http://schemas.microsoft.com/office/drawing/2014/main" id="{1794AB33-9ABA-3189-C966-BDAAE0F107A5}"/>
                  </a:ext>
                </a:extLst>
              </p:cNvPr>
              <p:cNvSpPr/>
              <p:nvPr/>
            </p:nvSpPr>
            <p:spPr>
              <a:xfrm>
                <a:off x="854765" y="4428739"/>
                <a:ext cx="7645331" cy="197901"/>
              </a:xfrm>
              <a:prstGeom prst="rect">
                <a:avLst/>
              </a:prstGeom>
              <a:noFill/>
              <a:ln w="12700">
                <a:solidFill>
                  <a:srgbClr val="1E7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 name="Down Arrow 1">
                <a:extLst>
                  <a:ext uri="{FF2B5EF4-FFF2-40B4-BE49-F238E27FC236}">
                    <a16:creationId xmlns:a16="http://schemas.microsoft.com/office/drawing/2014/main" id="{4B31836E-5333-4165-6ACB-8B7B9F83E6F0}"/>
                  </a:ext>
                </a:extLst>
              </p:cNvPr>
              <p:cNvSpPr/>
              <p:nvPr/>
            </p:nvSpPr>
            <p:spPr>
              <a:xfrm rot="3600000">
                <a:off x="8557222" y="4227092"/>
                <a:ext cx="166530" cy="286539"/>
              </a:xfrm>
              <a:prstGeom prst="downArrow">
                <a:avLst/>
              </a:prstGeom>
              <a:solidFill>
                <a:srgbClr val="1E77B4"/>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Down Arrow 8">
                <a:extLst>
                  <a:ext uri="{FF2B5EF4-FFF2-40B4-BE49-F238E27FC236}">
                    <a16:creationId xmlns:a16="http://schemas.microsoft.com/office/drawing/2014/main" id="{21F440B1-2309-EE83-F5B4-6F93D52856D7}"/>
                  </a:ext>
                </a:extLst>
              </p:cNvPr>
              <p:cNvSpPr/>
              <p:nvPr/>
            </p:nvSpPr>
            <p:spPr>
              <a:xfrm rot="3600000">
                <a:off x="10822778" y="3924888"/>
                <a:ext cx="166530" cy="286539"/>
              </a:xfrm>
              <a:prstGeom prst="downArrow">
                <a:avLst/>
              </a:prstGeom>
              <a:solidFill>
                <a:srgbClr val="1E77B4"/>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8" name="TextBox 17">
              <a:extLst>
                <a:ext uri="{FF2B5EF4-FFF2-40B4-BE49-F238E27FC236}">
                  <a16:creationId xmlns:a16="http://schemas.microsoft.com/office/drawing/2014/main" id="{C327DF3D-425A-70C7-9AAB-4B822316D7F2}"/>
                </a:ext>
              </a:extLst>
            </p:cNvPr>
            <p:cNvSpPr txBox="1"/>
            <p:nvPr/>
          </p:nvSpPr>
          <p:spPr>
            <a:xfrm>
              <a:off x="9582594" y="3767709"/>
              <a:ext cx="1698893" cy="246221"/>
            </a:xfrm>
            <a:prstGeom prst="rect">
              <a:avLst/>
            </a:prstGeom>
            <a:noFill/>
          </p:spPr>
          <p:txBody>
            <a:bodyPr wrap="square" rtlCol="0">
              <a:spAutoFit/>
            </a:bodyPr>
            <a:lstStyle/>
            <a:p>
              <a:pPr algn="ctr"/>
              <a:r>
                <a:rPr lang="en-US" sz="1000" dirty="0">
                  <a:solidFill>
                    <a:srgbClr val="1E77B4"/>
                  </a:solidFill>
                  <a:latin typeface="Calibri" panose="020F0502020204030204" pitchFamily="34" charset="0"/>
                  <a:cs typeface="Calibri" panose="020F0502020204030204" pitchFamily="34" charset="0"/>
                </a:rPr>
                <a:t>Standard Continual Learning</a:t>
              </a:r>
            </a:p>
          </p:txBody>
        </p:sp>
      </p:grpSp>
      <p:grpSp>
        <p:nvGrpSpPr>
          <p:cNvPr id="26" name="Group 25">
            <a:extLst>
              <a:ext uri="{FF2B5EF4-FFF2-40B4-BE49-F238E27FC236}">
                <a16:creationId xmlns:a16="http://schemas.microsoft.com/office/drawing/2014/main" id="{56977527-BF1D-EE9B-8F7E-E0C215EE1DF0}"/>
              </a:ext>
            </a:extLst>
          </p:cNvPr>
          <p:cNvGrpSpPr/>
          <p:nvPr/>
        </p:nvGrpSpPr>
        <p:grpSpPr>
          <a:xfrm>
            <a:off x="854765" y="5041702"/>
            <a:ext cx="10306099" cy="784198"/>
            <a:chOff x="854765" y="5041702"/>
            <a:chExt cx="10306099" cy="784198"/>
          </a:xfrm>
        </p:grpSpPr>
        <p:grpSp>
          <p:nvGrpSpPr>
            <p:cNvPr id="15" name="Group 14">
              <a:extLst>
                <a:ext uri="{FF2B5EF4-FFF2-40B4-BE49-F238E27FC236}">
                  <a16:creationId xmlns:a16="http://schemas.microsoft.com/office/drawing/2014/main" id="{FE2536DA-FB09-1F52-8691-378D3D626DD2}"/>
                </a:ext>
              </a:extLst>
            </p:cNvPr>
            <p:cNvGrpSpPr/>
            <p:nvPr/>
          </p:nvGrpSpPr>
          <p:grpSpPr>
            <a:xfrm>
              <a:off x="854765" y="5041702"/>
              <a:ext cx="10306099" cy="784198"/>
              <a:chOff x="854765" y="5041702"/>
              <a:chExt cx="10306099" cy="784198"/>
            </a:xfrm>
          </p:grpSpPr>
          <p:grpSp>
            <p:nvGrpSpPr>
              <p:cNvPr id="12" name="Group 11">
                <a:extLst>
                  <a:ext uri="{FF2B5EF4-FFF2-40B4-BE49-F238E27FC236}">
                    <a16:creationId xmlns:a16="http://schemas.microsoft.com/office/drawing/2014/main" id="{FB54DCDD-0B1D-815B-2227-7F4EE18064D7}"/>
                  </a:ext>
                </a:extLst>
              </p:cNvPr>
              <p:cNvGrpSpPr/>
              <p:nvPr/>
            </p:nvGrpSpPr>
            <p:grpSpPr>
              <a:xfrm>
                <a:off x="854765" y="5493966"/>
                <a:ext cx="7928991" cy="331934"/>
                <a:chOff x="854765" y="5493966"/>
                <a:chExt cx="7928991" cy="331934"/>
              </a:xfrm>
            </p:grpSpPr>
            <p:sp>
              <p:nvSpPr>
                <p:cNvPr id="28" name="Rectangle 27">
                  <a:extLst>
                    <a:ext uri="{FF2B5EF4-FFF2-40B4-BE49-F238E27FC236}">
                      <a16:creationId xmlns:a16="http://schemas.microsoft.com/office/drawing/2014/main" id="{AB95B128-7FBF-9491-E496-A9DC0F1588A3}"/>
                    </a:ext>
                  </a:extLst>
                </p:cNvPr>
                <p:cNvSpPr/>
                <p:nvPr/>
              </p:nvSpPr>
              <p:spPr>
                <a:xfrm>
                  <a:off x="854765" y="5493966"/>
                  <a:ext cx="7645331" cy="197901"/>
                </a:xfrm>
                <a:prstGeom prst="rect">
                  <a:avLst/>
                </a:prstGeom>
                <a:noFill/>
                <a:ln w="12700">
                  <a:solidFill>
                    <a:srgbClr val="9467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9467BD"/>
                    </a:solidFill>
                  </a:endParaRPr>
                </a:p>
              </p:txBody>
            </p:sp>
            <p:sp>
              <p:nvSpPr>
                <p:cNvPr id="7" name="Down Arrow 6">
                  <a:extLst>
                    <a:ext uri="{FF2B5EF4-FFF2-40B4-BE49-F238E27FC236}">
                      <a16:creationId xmlns:a16="http://schemas.microsoft.com/office/drawing/2014/main" id="{DD4AEAE5-3FC8-9CE7-6C8D-C4D1F0413D85}"/>
                    </a:ext>
                  </a:extLst>
                </p:cNvPr>
                <p:cNvSpPr/>
                <p:nvPr/>
              </p:nvSpPr>
              <p:spPr>
                <a:xfrm rot="7200000">
                  <a:off x="8557222" y="5599365"/>
                  <a:ext cx="166530" cy="286539"/>
                </a:xfrm>
                <a:prstGeom prst="downArrow">
                  <a:avLst/>
                </a:prstGeom>
                <a:solidFill>
                  <a:srgbClr val="9467BD"/>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
            <p:nvSpPr>
              <p:cNvPr id="14" name="TextBox 13">
                <a:extLst>
                  <a:ext uri="{FF2B5EF4-FFF2-40B4-BE49-F238E27FC236}">
                    <a16:creationId xmlns:a16="http://schemas.microsoft.com/office/drawing/2014/main" id="{B425CB3A-80CA-1470-738B-CA2C76DBEFDB}"/>
                  </a:ext>
                </a:extLst>
              </p:cNvPr>
              <p:cNvSpPr txBox="1"/>
              <p:nvPr/>
            </p:nvSpPr>
            <p:spPr>
              <a:xfrm rot="19800000">
                <a:off x="9461971" y="5041702"/>
                <a:ext cx="1698893" cy="400110"/>
              </a:xfrm>
              <a:prstGeom prst="rect">
                <a:avLst/>
              </a:prstGeom>
              <a:noFill/>
            </p:spPr>
            <p:txBody>
              <a:bodyPr wrap="square" rtlCol="0">
                <a:spAutoFit/>
              </a:bodyPr>
              <a:lstStyle/>
              <a:p>
                <a:pPr algn="ctr"/>
                <a:r>
                  <a:rPr lang="en-US" sz="1000" dirty="0">
                    <a:solidFill>
                      <a:srgbClr val="9467BD"/>
                    </a:solidFill>
                    <a:latin typeface="Calibri" panose="020F0502020204030204" pitchFamily="34" charset="0"/>
                    <a:cs typeface="Calibri" panose="020F0502020204030204" pitchFamily="34" charset="0"/>
                  </a:rPr>
                  <a:t>Transferability of non-robust features [11, 42]</a:t>
                </a:r>
              </a:p>
            </p:txBody>
          </p:sp>
        </p:grpSp>
        <p:sp>
          <p:nvSpPr>
            <p:cNvPr id="25" name="Down Arrow 24">
              <a:extLst>
                <a:ext uri="{FF2B5EF4-FFF2-40B4-BE49-F238E27FC236}">
                  <a16:creationId xmlns:a16="http://schemas.microsoft.com/office/drawing/2014/main" id="{DFA65DEF-D48D-12C6-7440-A395EBF69572}"/>
                </a:ext>
              </a:extLst>
            </p:cNvPr>
            <p:cNvSpPr/>
            <p:nvPr/>
          </p:nvSpPr>
          <p:spPr>
            <a:xfrm rot="7200000">
              <a:off x="9575624" y="5571013"/>
              <a:ext cx="166530" cy="286539"/>
            </a:xfrm>
            <a:prstGeom prst="downArrow">
              <a:avLst/>
            </a:prstGeom>
            <a:solidFill>
              <a:srgbClr val="9467BD"/>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208389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22b5a1f32dd_1_1226"/>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CIFAR10-C (Corrupted) Dataset</a:t>
            </a:r>
            <a:endParaRPr dirty="0">
              <a:latin typeface="Calibri" panose="020F0502020204030204" pitchFamily="34" charset="0"/>
              <a:cs typeface="Calibri" panose="020F0502020204030204" pitchFamily="34" charset="0"/>
            </a:endParaRPr>
          </a:p>
        </p:txBody>
      </p:sp>
      <p:sp>
        <p:nvSpPr>
          <p:cNvPr id="546" name="Google Shape;546;g22b5a1f32dd_1_1226"/>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The CIFAR10-C dataset is a variant of the original CIFAR10 dataset, characterized by the inclusion of corrupted images designed to challenge and evaluate the robustness of models [21].</a:t>
            </a:r>
          </a:p>
          <a:p>
            <a:pPr lvl="1" indent="-406400">
              <a:buSzPts val="2800"/>
            </a:pPr>
            <a:r>
              <a:rPr lang="en-US" dirty="0">
                <a:latin typeface="Calibri" panose="020F0502020204030204" pitchFamily="34" charset="0"/>
                <a:cs typeface="Calibri" panose="020F0502020204030204" pitchFamily="34" charset="0"/>
              </a:rPr>
              <a:t>Corrupted images are generated by applying nineteen different types of corruption, such as brightness, fog, and others.</a:t>
            </a:r>
            <a:endParaRPr dirty="0">
              <a:latin typeface="Calibri" panose="020F0502020204030204" pitchFamily="34" charset="0"/>
              <a:cs typeface="Calibri" panose="020F0502020204030204" pitchFamily="34" charset="0"/>
            </a:endParaRPr>
          </a:p>
          <a:p>
            <a:pPr marL="50800" lvl="0" indent="0" algn="l" rtl="0">
              <a:lnSpc>
                <a:spcPct val="100000"/>
              </a:lnSpc>
              <a:spcBef>
                <a:spcPts val="300"/>
              </a:spcBef>
              <a:spcAft>
                <a:spcPts val="0"/>
              </a:spcAft>
              <a:buSzPts val="2800"/>
              <a:buNone/>
            </a:pPr>
            <a:endParaRPr dirty="0">
              <a:latin typeface="Calibri" panose="020F0502020204030204" pitchFamily="34" charset="0"/>
              <a:cs typeface="Calibri" panose="020F0502020204030204" pitchFamily="34" charset="0"/>
            </a:endParaRPr>
          </a:p>
        </p:txBody>
      </p:sp>
      <p:pic>
        <p:nvPicPr>
          <p:cNvPr id="547" name="Google Shape;547;g22b5a1f32dd_1_1226"/>
          <p:cNvPicPr preferRelativeResize="0"/>
          <p:nvPr/>
        </p:nvPicPr>
        <p:blipFill>
          <a:blip r:embed="rId3">
            <a:alphaModFix/>
          </a:blip>
          <a:stretch>
            <a:fillRect/>
          </a:stretch>
        </p:blipFill>
        <p:spPr>
          <a:xfrm>
            <a:off x="7530524" y="3206485"/>
            <a:ext cx="4094511" cy="3450745"/>
          </a:xfrm>
          <a:prstGeom prst="rect">
            <a:avLst/>
          </a:prstGeom>
          <a:noFill/>
          <a:ln>
            <a:noFill/>
          </a:ln>
        </p:spPr>
      </p:pic>
      <p:sp>
        <p:nvSpPr>
          <p:cNvPr id="3" name="Google Shape;546;g22b5a1f32dd_1_1226">
            <a:extLst>
              <a:ext uri="{FF2B5EF4-FFF2-40B4-BE49-F238E27FC236}">
                <a16:creationId xmlns:a16="http://schemas.microsoft.com/office/drawing/2014/main" id="{86D856F1-2229-5961-9989-A191871EC4B2}"/>
              </a:ext>
            </a:extLst>
          </p:cNvPr>
          <p:cNvSpPr txBox="1">
            <a:spLocks/>
          </p:cNvSpPr>
          <p:nvPr/>
        </p:nvSpPr>
        <p:spPr>
          <a:xfrm>
            <a:off x="609600" y="3559437"/>
            <a:ext cx="6785659" cy="30050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0" lvl="1" indent="0">
              <a:buSzPts val="2800"/>
              <a:buNone/>
            </a:pPr>
            <a:endParaRPr lang="en-US" dirty="0">
              <a:latin typeface="Calibri" panose="020F0502020204030204" pitchFamily="34" charset="0"/>
              <a:cs typeface="Calibri" panose="020F0502020204030204" pitchFamily="34" charset="0"/>
            </a:endParaRPr>
          </a:p>
          <a:p>
            <a:pPr lvl="1" indent="-406400">
              <a:buSzPts val="2800"/>
            </a:pPr>
            <a:r>
              <a:rPr lang="en-US" dirty="0">
                <a:latin typeface="Calibri" panose="020F0502020204030204" pitchFamily="34" charset="0"/>
                <a:cs typeface="Calibri" panose="020F0502020204030204" pitchFamily="34" charset="0"/>
              </a:rPr>
              <a:t>We used the CIFAR-10-C dataset to evaluate the robustness and catastrophic forgetting of five benchmark CL models.</a:t>
            </a:r>
          </a:p>
        </p:txBody>
      </p:sp>
      <p:sp>
        <p:nvSpPr>
          <p:cNvPr id="4" name="Text Placeholder 2">
            <a:extLst>
              <a:ext uri="{FF2B5EF4-FFF2-40B4-BE49-F238E27FC236}">
                <a16:creationId xmlns:a16="http://schemas.microsoft.com/office/drawing/2014/main" id="{D54DEE17-5945-AA3A-DD20-9DB2B27A7C5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808697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22b5a1f32dd_1_1311"/>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Evaluating Against Common Corruptions</a:t>
            </a:r>
            <a:endParaRPr sz="3600">
              <a:solidFill>
                <a:srgbClr val="5F2A0F"/>
              </a:solidFill>
              <a:latin typeface="Calibri" panose="020F0502020204030204" pitchFamily="34" charset="0"/>
              <a:cs typeface="Calibri" panose="020F0502020204030204" pitchFamily="34" charset="0"/>
            </a:endParaRPr>
          </a:p>
        </p:txBody>
      </p:sp>
      <p:pic>
        <p:nvPicPr>
          <p:cNvPr id="553" name="Google Shape;553;g22b5a1f32dd_1_1311"/>
          <p:cNvPicPr preferRelativeResize="0"/>
          <p:nvPr/>
        </p:nvPicPr>
        <p:blipFill rotWithShape="1">
          <a:blip r:embed="rId3">
            <a:alphaModFix/>
          </a:blip>
          <a:srcRect/>
          <a:stretch/>
        </p:blipFill>
        <p:spPr>
          <a:xfrm>
            <a:off x="4249229" y="3086966"/>
            <a:ext cx="553800" cy="689167"/>
          </a:xfrm>
          <a:prstGeom prst="rect">
            <a:avLst/>
          </a:prstGeom>
          <a:noFill/>
          <a:ln>
            <a:noFill/>
          </a:ln>
        </p:spPr>
      </p:pic>
      <p:sp>
        <p:nvSpPr>
          <p:cNvPr id="554" name="Google Shape;554;g22b5a1f32dd_1_1311"/>
          <p:cNvSpPr txBox="1">
            <a:spLocks noGrp="1"/>
          </p:cNvSpPr>
          <p:nvPr>
            <p:ph type="body" idx="1"/>
          </p:nvPr>
        </p:nvSpPr>
        <p:spPr>
          <a:xfrm>
            <a:off x="415600" y="1235555"/>
            <a:ext cx="11360700" cy="2361399"/>
          </a:xfrm>
          <a:prstGeom prst="rect">
            <a:avLst/>
          </a:prstGeom>
          <a:noFill/>
          <a:ln>
            <a:noFill/>
          </a:ln>
        </p:spPr>
        <p:txBody>
          <a:bodyPr spcFirstLastPara="1" wrap="square" lIns="68575" tIns="34275" rIns="68575" bIns="34275" anchor="t" anchorCtr="0">
            <a:normAutofit lnSpcReduction="10000"/>
          </a:bodyPr>
          <a:lstStyle/>
          <a:p>
            <a:pPr marL="609584" lvl="0" indent="-482587"/>
            <a:r>
              <a:rPr lang="en-US" sz="2400" dirty="0">
                <a:solidFill>
                  <a:srgbClr val="5F2A0F"/>
                </a:solidFill>
                <a:latin typeface="Calibri" panose="020F0502020204030204" pitchFamily="34" charset="0"/>
                <a:cs typeface="Calibri" panose="020F0502020204030204" pitchFamily="34" charset="0"/>
              </a:rPr>
              <a:t>The model trained and rehearsed with robust features performed relatively best (outperforming others in 12 out of 19) in various noisy conditions.</a:t>
            </a:r>
          </a:p>
          <a:p>
            <a:pPr marL="609584" lvl="0" indent="-482587"/>
            <a:r>
              <a:rPr lang="en-US" sz="2400" dirty="0">
                <a:solidFill>
                  <a:srgbClr val="5F2A0F"/>
                </a:solidFill>
                <a:latin typeface="Calibri" panose="020F0502020204030204" pitchFamily="34" charset="0"/>
                <a:cs typeface="Calibri" panose="020F0502020204030204" pitchFamily="34" charset="0"/>
              </a:rPr>
              <a:t>Conversely, the model utilizing non-robust features performed the worst in noisy conditions, underscoring the important role of the features.</a:t>
            </a:r>
          </a:p>
          <a:p>
            <a:pPr marL="609584" lvl="0" indent="-482587"/>
            <a:r>
              <a:rPr lang="en-US" sz="2400" dirty="0">
                <a:solidFill>
                  <a:srgbClr val="5F2A0F"/>
                </a:solidFill>
                <a:latin typeface="Calibri" panose="020F0502020204030204" pitchFamily="34" charset="0"/>
                <a:cs typeface="Calibri" panose="020F0502020204030204" pitchFamily="34" charset="0"/>
              </a:rPr>
              <a:t>Emphasizes the critical role of features in mitigating the catastrophic forgetting and robustness of CL models, especially in noisy conditions.</a:t>
            </a:r>
          </a:p>
        </p:txBody>
      </p:sp>
      <p:pic>
        <p:nvPicPr>
          <p:cNvPr id="4" name="Picture 3">
            <a:extLst>
              <a:ext uri="{FF2B5EF4-FFF2-40B4-BE49-F238E27FC236}">
                <a16:creationId xmlns:a16="http://schemas.microsoft.com/office/drawing/2014/main" id="{96A8DE5B-EFF5-94D3-D041-F4A73CD48431}"/>
              </a:ext>
            </a:extLst>
          </p:cNvPr>
          <p:cNvPicPr>
            <a:picLocks noChangeAspect="1"/>
          </p:cNvPicPr>
          <p:nvPr/>
        </p:nvPicPr>
        <p:blipFill rotWithShape="1">
          <a:blip r:embed="rId4"/>
          <a:srcRect b="59830"/>
          <a:stretch/>
        </p:blipFill>
        <p:spPr>
          <a:xfrm>
            <a:off x="834930" y="3474007"/>
            <a:ext cx="5516834" cy="2216106"/>
          </a:xfrm>
          <a:prstGeom prst="rect">
            <a:avLst/>
          </a:prstGeom>
        </p:spPr>
      </p:pic>
      <p:pic>
        <p:nvPicPr>
          <p:cNvPr id="3" name="Picture 2">
            <a:extLst>
              <a:ext uri="{FF2B5EF4-FFF2-40B4-BE49-F238E27FC236}">
                <a16:creationId xmlns:a16="http://schemas.microsoft.com/office/drawing/2014/main" id="{B4F87A8A-E800-CB4E-1E3E-10CB8C65A36C}"/>
              </a:ext>
            </a:extLst>
          </p:cNvPr>
          <p:cNvPicPr>
            <a:picLocks noChangeAspect="1"/>
          </p:cNvPicPr>
          <p:nvPr/>
        </p:nvPicPr>
        <p:blipFill rotWithShape="1">
          <a:blip r:embed="rId4"/>
          <a:srcRect t="41624"/>
          <a:stretch/>
        </p:blipFill>
        <p:spPr>
          <a:xfrm>
            <a:off x="6360269" y="3512953"/>
            <a:ext cx="5419881" cy="3163941"/>
          </a:xfrm>
          <a:prstGeom prst="rect">
            <a:avLst/>
          </a:prstGeom>
        </p:spPr>
      </p:pic>
      <p:sp>
        <p:nvSpPr>
          <p:cNvPr id="9" name="Text Placeholder 2">
            <a:extLst>
              <a:ext uri="{FF2B5EF4-FFF2-40B4-BE49-F238E27FC236}">
                <a16:creationId xmlns:a16="http://schemas.microsoft.com/office/drawing/2014/main" id="{23C2E7F8-D967-F0DE-530C-6E78BC96211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a:solidFill>
                  <a:schemeClr val="accent5"/>
                </a:solidFill>
                <a:latin typeface="Calibri"/>
                <a:cs typeface="Calibri"/>
              </a:rPr>
              <a:t>Introduction | Prior Work | Research Questions | Our Work: A Multidisciplinary Approach | </a:t>
            </a:r>
            <a:r>
              <a:rPr lang="en-US" sz="1400" b="1">
                <a:solidFill>
                  <a:schemeClr val="tx2"/>
                </a:solidFill>
                <a:latin typeface="Calibri"/>
                <a:cs typeface="Calibri"/>
              </a:rPr>
              <a:t>Primary Contributions #1 </a:t>
            </a:r>
            <a:r>
              <a:rPr lang="en-US" sz="1400" b="1">
                <a:solidFill>
                  <a:schemeClr val="accent5"/>
                </a:solidFill>
                <a:latin typeface="Calibri"/>
                <a:cs typeface="Calibri"/>
              </a:rPr>
              <a:t>| </a:t>
            </a:r>
            <a:r>
              <a:rPr lang="en-US" sz="1400">
                <a:solidFill>
                  <a:schemeClr val="accent5"/>
                </a:solidFill>
                <a:latin typeface="Calibri"/>
                <a:cs typeface="Calibri"/>
              </a:rPr>
              <a:t>Conclusions</a:t>
            </a:r>
          </a:p>
        </p:txBody>
      </p:sp>
      <p:grpSp>
        <p:nvGrpSpPr>
          <p:cNvPr id="11" name="Group 10">
            <a:extLst>
              <a:ext uri="{FF2B5EF4-FFF2-40B4-BE49-F238E27FC236}">
                <a16:creationId xmlns:a16="http://schemas.microsoft.com/office/drawing/2014/main" id="{2A4D1236-5EB6-DAE0-6C9D-97AB39120146}"/>
              </a:ext>
            </a:extLst>
          </p:cNvPr>
          <p:cNvGrpSpPr/>
          <p:nvPr/>
        </p:nvGrpSpPr>
        <p:grpSpPr>
          <a:xfrm>
            <a:off x="3608523" y="3390742"/>
            <a:ext cx="8146603" cy="3166024"/>
            <a:chOff x="3608523" y="3390742"/>
            <a:chExt cx="8146603" cy="3166024"/>
          </a:xfrm>
        </p:grpSpPr>
        <p:grpSp>
          <p:nvGrpSpPr>
            <p:cNvPr id="7" name="Group 6">
              <a:extLst>
                <a:ext uri="{FF2B5EF4-FFF2-40B4-BE49-F238E27FC236}">
                  <a16:creationId xmlns:a16="http://schemas.microsoft.com/office/drawing/2014/main" id="{5127C520-8C4B-EC20-C730-4BDF8A75E6C1}"/>
                </a:ext>
              </a:extLst>
            </p:cNvPr>
            <p:cNvGrpSpPr/>
            <p:nvPr/>
          </p:nvGrpSpPr>
          <p:grpSpPr>
            <a:xfrm>
              <a:off x="3792951" y="3545837"/>
              <a:ext cx="7962175" cy="3010929"/>
              <a:chOff x="3797607" y="3503919"/>
              <a:chExt cx="7962175" cy="3010929"/>
            </a:xfrm>
          </p:grpSpPr>
          <p:sp>
            <p:nvSpPr>
              <p:cNvPr id="10" name="Rectangle 9">
                <a:extLst>
                  <a:ext uri="{FF2B5EF4-FFF2-40B4-BE49-F238E27FC236}">
                    <a16:creationId xmlns:a16="http://schemas.microsoft.com/office/drawing/2014/main" id="{83F80619-A196-20B1-A40B-0FC5CC1675AE}"/>
                  </a:ext>
                </a:extLst>
              </p:cNvPr>
              <p:cNvSpPr/>
              <p:nvPr/>
            </p:nvSpPr>
            <p:spPr>
              <a:xfrm>
                <a:off x="3797607" y="3550437"/>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E213BE-0D9E-FB80-DEF9-8A604C42BD9B}"/>
                  </a:ext>
                </a:extLst>
              </p:cNvPr>
              <p:cNvSpPr/>
              <p:nvPr/>
            </p:nvSpPr>
            <p:spPr>
              <a:xfrm>
                <a:off x="6653072" y="3503920"/>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9EFB27-ED23-795D-9D31-C9BB626DD419}"/>
                  </a:ext>
                </a:extLst>
              </p:cNvPr>
              <p:cNvSpPr/>
              <p:nvPr/>
            </p:nvSpPr>
            <p:spPr>
              <a:xfrm>
                <a:off x="7973958" y="3503919"/>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642516-DDA6-7871-0107-F7C342CD14BC}"/>
                  </a:ext>
                </a:extLst>
              </p:cNvPr>
              <p:cNvSpPr/>
              <p:nvPr/>
            </p:nvSpPr>
            <p:spPr>
              <a:xfrm>
                <a:off x="7973958" y="4582705"/>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C2A43D-A278-0981-AB4A-CFFF10D2EF05}"/>
                  </a:ext>
                </a:extLst>
              </p:cNvPr>
              <p:cNvSpPr/>
              <p:nvPr/>
            </p:nvSpPr>
            <p:spPr>
              <a:xfrm>
                <a:off x="6653072" y="5665568"/>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25A59FE-7767-F00D-A50C-2729E255218B}"/>
                  </a:ext>
                </a:extLst>
              </p:cNvPr>
              <p:cNvSpPr/>
              <p:nvPr/>
            </p:nvSpPr>
            <p:spPr>
              <a:xfrm>
                <a:off x="7966338" y="5669111"/>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F70C6E9-5140-4088-0CC1-769871D26432}"/>
                  </a:ext>
                </a:extLst>
              </p:cNvPr>
              <p:cNvSpPr/>
              <p:nvPr/>
            </p:nvSpPr>
            <p:spPr>
              <a:xfrm>
                <a:off x="9297618" y="4582705"/>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3DD05B-08CD-EA41-4757-FAD214E705F3}"/>
                  </a:ext>
                </a:extLst>
              </p:cNvPr>
              <p:cNvSpPr/>
              <p:nvPr/>
            </p:nvSpPr>
            <p:spPr>
              <a:xfrm>
                <a:off x="9287224" y="5669111"/>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B99877-C49C-B4F3-C631-54C43E0AA40F}"/>
                  </a:ext>
                </a:extLst>
              </p:cNvPr>
              <p:cNvSpPr/>
              <p:nvPr/>
            </p:nvSpPr>
            <p:spPr>
              <a:xfrm>
                <a:off x="10604760" y="4587322"/>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3450CF2-FA67-6F18-D702-3E0228125020}"/>
                  </a:ext>
                </a:extLst>
              </p:cNvPr>
              <p:cNvSpPr/>
              <p:nvPr/>
            </p:nvSpPr>
            <p:spPr>
              <a:xfrm>
                <a:off x="10604760" y="3503919"/>
                <a:ext cx="1155022" cy="84573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0EE3A50-0F7D-CF98-16C5-FC8587AF2380}"/>
                  </a:ext>
                </a:extLst>
              </p:cNvPr>
              <p:cNvSpPr/>
              <p:nvPr/>
            </p:nvSpPr>
            <p:spPr>
              <a:xfrm>
                <a:off x="5139414" y="3550437"/>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6CC2A9-B1DA-4A21-A353-F7CF44C29E69}"/>
                  </a:ext>
                </a:extLst>
              </p:cNvPr>
              <p:cNvSpPr/>
              <p:nvPr/>
            </p:nvSpPr>
            <p:spPr>
              <a:xfrm>
                <a:off x="3797607" y="4648931"/>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DF6553-16EC-7699-4C17-D1D11F955D1E}"/>
                  </a:ext>
                </a:extLst>
              </p:cNvPr>
              <p:cNvSpPr/>
              <p:nvPr/>
            </p:nvSpPr>
            <p:spPr>
              <a:xfrm>
                <a:off x="5137870" y="4648931"/>
                <a:ext cx="1218550" cy="892254"/>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Down Arrow 7">
              <a:extLst>
                <a:ext uri="{FF2B5EF4-FFF2-40B4-BE49-F238E27FC236}">
                  <a16:creationId xmlns:a16="http://schemas.microsoft.com/office/drawing/2014/main" id="{2B1230EB-17A5-8600-CB6A-AA0D7CAF1008}"/>
                </a:ext>
              </a:extLst>
            </p:cNvPr>
            <p:cNvSpPr/>
            <p:nvPr/>
          </p:nvSpPr>
          <p:spPr>
            <a:xfrm rot="18000000">
              <a:off x="3668528" y="3330737"/>
              <a:ext cx="166530" cy="286539"/>
            </a:xfrm>
            <a:prstGeom prst="downArrow">
              <a:avLst/>
            </a:prstGeom>
            <a:solidFill>
              <a:srgbClr val="F9B80C"/>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219379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2b5a1f32dd_1_1275"/>
          <p:cNvSpPr txBox="1">
            <a:spLocks noGrp="1"/>
          </p:cNvSpPr>
          <p:nvPr>
            <p:ph type="title"/>
          </p:nvPr>
        </p:nvSpPr>
        <p:spPr>
          <a:xfrm>
            <a:off x="609600" y="33101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err="1">
                <a:latin typeface="Calibri" panose="020F0502020204030204" pitchFamily="34" charset="0"/>
                <a:cs typeface="Calibri" panose="020F0502020204030204" pitchFamily="34" charset="0"/>
              </a:rPr>
              <a:t>Adversarially</a:t>
            </a:r>
            <a:r>
              <a:rPr lang="en-US">
                <a:latin typeface="Calibri" panose="020F0502020204030204" pitchFamily="34" charset="0"/>
                <a:cs typeface="Calibri" panose="020F0502020204030204" pitchFamily="34" charset="0"/>
              </a:rPr>
              <a:t> Perturbed CIFAR10 Datasets</a:t>
            </a:r>
            <a:endParaRPr>
              <a:solidFill>
                <a:srgbClr val="5F2A0F"/>
              </a:solidFill>
            </a:endParaRPr>
          </a:p>
        </p:txBody>
      </p:sp>
      <mc:AlternateContent xmlns:mc="http://schemas.openxmlformats.org/markup-compatibility/2006" xmlns:a14="http://schemas.microsoft.com/office/drawing/2010/main">
        <mc:Choice Requires="a14">
          <p:sp>
            <p:nvSpPr>
              <p:cNvPr id="570" name="Google Shape;570;g22b5a1f32dd_1_1275"/>
              <p:cNvSpPr txBox="1">
                <a:spLocks noGrp="1"/>
              </p:cNvSpPr>
              <p:nvPr>
                <p:ph type="body" idx="1"/>
              </p:nvPr>
            </p:nvSpPr>
            <p:spPr>
              <a:xfrm>
                <a:off x="609600" y="1204339"/>
                <a:ext cx="11150700" cy="5130300"/>
              </a:xfrm>
              <a:prstGeom prst="rect">
                <a:avLst/>
              </a:prstGeom>
              <a:noFill/>
              <a:ln>
                <a:noFill/>
              </a:ln>
            </p:spPr>
            <p:txBody>
              <a:bodyPr spcFirstLastPara="1" wrap="square" lIns="91425" tIns="45700" rIns="91425" bIns="45700" anchor="t" anchorCtr="0">
                <a:normAutofit/>
              </a:bodyPr>
              <a:lstStyle/>
              <a:p>
                <a:pPr marL="457200" lvl="0" indent="-406400" algn="l" rtl="0">
                  <a:lnSpc>
                    <a:spcPct val="100000"/>
                  </a:lnSpc>
                  <a:spcBef>
                    <a:spcPts val="300"/>
                  </a:spcBef>
                  <a:spcAft>
                    <a:spcPts val="0"/>
                  </a:spcAft>
                  <a:buSzPts val="2800"/>
                  <a:buChar char="•"/>
                </a:pPr>
                <a:r>
                  <a:rPr lang="en-US" dirty="0">
                    <a:solidFill>
                      <a:srgbClr val="5F2A0F"/>
                    </a:solidFill>
                    <a:latin typeface="Calibri" panose="020F0502020204030204" pitchFamily="34" charset="0"/>
                    <a:cs typeface="Calibri" panose="020F0502020204030204" pitchFamily="34" charset="0"/>
                  </a:rPr>
                  <a:t>We created 32 </a:t>
                </a:r>
                <a:r>
                  <a:rPr lang="en-US" dirty="0" err="1">
                    <a:solidFill>
                      <a:srgbClr val="5F2A0F"/>
                    </a:solidFill>
                    <a:latin typeface="Calibri" panose="020F0502020204030204" pitchFamily="34" charset="0"/>
                    <a:cs typeface="Calibri" panose="020F0502020204030204" pitchFamily="34" charset="0"/>
                  </a:rPr>
                  <a:t>adversarially</a:t>
                </a:r>
                <a:r>
                  <a:rPr lang="en-US" dirty="0">
                    <a:solidFill>
                      <a:srgbClr val="5F2A0F"/>
                    </a:solidFill>
                    <a:latin typeface="Calibri" panose="020F0502020204030204" pitchFamily="34" charset="0"/>
                    <a:cs typeface="Calibri" panose="020F0502020204030204" pitchFamily="34" charset="0"/>
                  </a:rPr>
                  <a:t> perturbed CIFAR-10 (eval-sets) using FGSM [10] and PGD to access the role of the features in catastrophic forgetting of the CL models in adversarial conditions [46].</a:t>
                </a:r>
              </a:p>
              <a:p>
                <a:pPr lvl="1" indent="-406400">
                  <a:buSzPts val="2800"/>
                </a:pPr>
                <a:r>
                  <a:rPr lang="en-US" dirty="0">
                    <a:latin typeface="Calibri" panose="020F0502020204030204" pitchFamily="34" charset="0"/>
                    <a:cs typeface="Calibri" panose="020F0502020204030204" pitchFamily="34" charset="0"/>
                  </a:rPr>
                  <a:t>with varying epsilon values i.e.,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255</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192</m:t>
                        </m:r>
                      </m:num>
                      <m:den>
                        <m:r>
                          <a:rPr lang="en-US" b="0" i="1" smtClean="0">
                            <a:latin typeface="Cambria Math" panose="02040503050406030204" pitchFamily="18" charset="0"/>
                          </a:rPr>
                          <m:t>255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224</m:t>
                        </m:r>
                      </m:num>
                      <m:den>
                        <m:r>
                          <a:rPr lang="en-US" b="0" i="1" smtClean="0">
                            <a:latin typeface="Cambria Math" panose="02040503050406030204" pitchFamily="18" charset="0"/>
                          </a:rPr>
                          <m:t>255</m:t>
                        </m:r>
                      </m:den>
                    </m:f>
                    <m:r>
                      <a:rPr lang="en-US" b="0" i="1" smtClean="0">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p:txBody>
          </p:sp>
        </mc:Choice>
        <mc:Fallback xmlns="">
          <p:sp>
            <p:nvSpPr>
              <p:cNvPr id="570" name="Google Shape;570;g22b5a1f32dd_1_1275"/>
              <p:cNvSpPr txBox="1">
                <a:spLocks noGrp="1" noRot="1" noChangeAspect="1" noMove="1" noResize="1" noEditPoints="1" noAdjustHandles="1" noChangeArrowheads="1" noChangeShapeType="1" noTextEdit="1"/>
              </p:cNvSpPr>
              <p:nvPr>
                <p:ph type="body" idx="1"/>
              </p:nvPr>
            </p:nvSpPr>
            <p:spPr>
              <a:xfrm>
                <a:off x="609600" y="1204339"/>
                <a:ext cx="11150700" cy="5130300"/>
              </a:xfrm>
              <a:prstGeom prst="rect">
                <a:avLst/>
              </a:prstGeom>
              <a:blipFill>
                <a:blip r:embed="rId3"/>
                <a:stretch>
                  <a:fillRect l="-683" t="-743" r="-1595"/>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F282E91-BD27-87C3-654A-8E65003A1498}"/>
              </a:ext>
            </a:extLst>
          </p:cNvPr>
          <p:cNvGrpSpPr/>
          <p:nvPr/>
        </p:nvGrpSpPr>
        <p:grpSpPr>
          <a:xfrm>
            <a:off x="2100893" y="3116907"/>
            <a:ext cx="8857583" cy="3817334"/>
            <a:chOff x="2377223" y="3158147"/>
            <a:chExt cx="8596595" cy="3704857"/>
          </a:xfrm>
        </p:grpSpPr>
        <p:sp>
          <p:nvSpPr>
            <p:cNvPr id="572" name="Google Shape;572;g22b5a1f32dd_1_1275"/>
            <p:cNvSpPr txBox="1"/>
            <p:nvPr/>
          </p:nvSpPr>
          <p:spPr>
            <a:xfrm>
              <a:off x="2377223" y="6493702"/>
              <a:ext cx="3480053"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FGSM attack </a:t>
              </a:r>
              <a:endParaRPr sz="12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4" name="Google Shape;574;g22b5a1f32dd_1_1275"/>
                <p:cNvSpPr txBox="1"/>
                <p:nvPr/>
              </p:nvSpPr>
              <p:spPr>
                <a:xfrm>
                  <a:off x="5958011" y="6493702"/>
                  <a:ext cx="354205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PGD</a:t>
                  </a:r>
                  <a14:m>
                    <m:oMath xmlns:m="http://schemas.openxmlformats.org/officeDocument/2006/math">
                      <m:r>
                        <a:rPr lang="en-US" sz="1200" b="0" i="1" smtClean="0">
                          <a:latin typeface="Cambria Math" panose="02040503050406030204" pitchFamily="18" charset="0"/>
                          <a:cs typeface="Calibri" panose="020F0502020204030204" pitchFamily="34" charset="0"/>
                        </a:rPr>
                        <m:t>−</m:t>
                      </m:r>
                      <m:sSub>
                        <m:sSubPr>
                          <m:ctrlPr>
                            <a:rPr lang="en-US" sz="1200" b="0" i="1" smtClean="0">
                              <a:latin typeface="Cambria Math" panose="02040503050406030204" pitchFamily="18" charset="0"/>
                              <a:cs typeface="Calibri" panose="020F0502020204030204" pitchFamily="34" charset="0"/>
                            </a:rPr>
                          </m:ctrlPr>
                        </m:sSubPr>
                        <m:e>
                          <m:r>
                            <a:rPr lang="en-US" sz="1200" b="0" i="1" smtClean="0">
                              <a:latin typeface="Cambria Math" panose="02040503050406030204" pitchFamily="18" charset="0"/>
                              <a:cs typeface="Calibri" panose="020F0502020204030204" pitchFamily="34" charset="0"/>
                            </a:rPr>
                            <m:t>𝐿</m:t>
                          </m:r>
                        </m:e>
                        <m:sub>
                          <m:r>
                            <a:rPr lang="en-US" sz="1200" b="0" i="1" smtClean="0">
                              <a:latin typeface="Cambria Math" panose="02040503050406030204" pitchFamily="18" charset="0"/>
                              <a:cs typeface="Calibri" panose="020F0502020204030204" pitchFamily="34" charset="0"/>
                            </a:rPr>
                            <m:t>2</m:t>
                          </m:r>
                        </m:sub>
                      </m:sSub>
                    </m:oMath>
                  </a14:m>
                  <a:r>
                    <a:rPr lang="en-US" sz="1200" dirty="0">
                      <a:latin typeface="Calibri" panose="020F0502020204030204" pitchFamily="34" charset="0"/>
                      <a:cs typeface="Calibri" panose="020F0502020204030204" pitchFamily="34" charset="0"/>
                    </a:rPr>
                    <a:t> attack</a:t>
                  </a:r>
                  <a:endParaRPr sz="1200" dirty="0">
                    <a:latin typeface="Calibri" panose="020F0502020204030204" pitchFamily="34" charset="0"/>
                    <a:cs typeface="Calibri" panose="020F0502020204030204" pitchFamily="34" charset="0"/>
                  </a:endParaRPr>
                </a:p>
              </p:txBody>
            </p:sp>
          </mc:Choice>
          <mc:Fallback xmlns="">
            <p:sp>
              <p:nvSpPr>
                <p:cNvPr id="574" name="Google Shape;574;g22b5a1f32dd_1_1275"/>
                <p:cNvSpPr txBox="1">
                  <a:spLocks noRot="1" noChangeAspect="1" noMove="1" noResize="1" noEditPoints="1" noAdjustHandles="1" noChangeArrowheads="1" noChangeShapeType="1" noTextEdit="1"/>
                </p:cNvSpPr>
                <p:nvPr/>
              </p:nvSpPr>
              <p:spPr>
                <a:xfrm>
                  <a:off x="5958011" y="6493702"/>
                  <a:ext cx="3542050" cy="369302"/>
                </a:xfrm>
                <a:prstGeom prst="rect">
                  <a:avLst/>
                </a:prstGeom>
                <a:blipFill>
                  <a:blip r:embed="rId4"/>
                  <a:stretch>
                    <a:fillRect/>
                  </a:stretch>
                </a:blipFill>
                <a:ln>
                  <a:no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CA4F3722-C54D-7A4A-8FDF-686891800B86}"/>
                </a:ext>
              </a:extLst>
            </p:cNvPr>
            <p:cNvGrpSpPr/>
            <p:nvPr/>
          </p:nvGrpSpPr>
          <p:grpSpPr>
            <a:xfrm>
              <a:off x="2395983" y="3158147"/>
              <a:ext cx="8577835" cy="3498341"/>
              <a:chOff x="2640405" y="2996129"/>
              <a:chExt cx="8859777" cy="3613328"/>
            </a:xfrm>
          </p:grpSpPr>
          <p:pic>
            <p:nvPicPr>
              <p:cNvPr id="571" name="Google Shape;571;g22b5a1f32dd_1_1275"/>
              <p:cNvPicPr preferRelativeResize="0"/>
              <p:nvPr/>
            </p:nvPicPr>
            <p:blipFill>
              <a:blip r:embed="rId5">
                <a:alphaModFix/>
              </a:blip>
              <a:stretch>
                <a:fillRect/>
              </a:stretch>
            </p:blipFill>
            <p:spPr>
              <a:xfrm>
                <a:off x="2640405" y="3064071"/>
                <a:ext cx="3555687" cy="3494901"/>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7B795FCE-8973-A8D2-4F53-60DE9751E4BD}"/>
                  </a:ext>
                </a:extLst>
              </p:cNvPr>
              <p:cNvPicPr>
                <a:picLocks noChangeAspect="1"/>
              </p:cNvPicPr>
              <p:nvPr/>
            </p:nvPicPr>
            <p:blipFill>
              <a:blip r:embed="rId6"/>
              <a:stretch>
                <a:fillRect/>
              </a:stretch>
            </p:blipFill>
            <p:spPr>
              <a:xfrm>
                <a:off x="6363697" y="3046614"/>
                <a:ext cx="3529983" cy="3512358"/>
              </a:xfrm>
              <a:prstGeom prst="rect">
                <a:avLst/>
              </a:prstGeom>
            </p:spPr>
          </p:pic>
          <p:sp>
            <p:nvSpPr>
              <p:cNvPr id="11" name="TextBox 10">
                <a:extLst>
                  <a:ext uri="{FF2B5EF4-FFF2-40B4-BE49-F238E27FC236}">
                    <a16:creationId xmlns:a16="http://schemas.microsoft.com/office/drawing/2014/main" id="{DEB18311-9D24-FEE6-C8BC-CF833616CB56}"/>
                  </a:ext>
                </a:extLst>
              </p:cNvPr>
              <p:cNvSpPr txBox="1"/>
              <p:nvPr/>
            </p:nvSpPr>
            <p:spPr>
              <a:xfrm>
                <a:off x="9850782" y="2996129"/>
                <a:ext cx="1619598" cy="286104"/>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Low adversarial noise</a:t>
                </a:r>
              </a:p>
            </p:txBody>
          </p:sp>
          <p:sp>
            <p:nvSpPr>
              <p:cNvPr id="12" name="TextBox 11">
                <a:extLst>
                  <a:ext uri="{FF2B5EF4-FFF2-40B4-BE49-F238E27FC236}">
                    <a16:creationId xmlns:a16="http://schemas.microsoft.com/office/drawing/2014/main" id="{F073D0BB-41A5-A4A4-1709-A7AB59C99131}"/>
                  </a:ext>
                </a:extLst>
              </p:cNvPr>
              <p:cNvSpPr txBox="1"/>
              <p:nvPr/>
            </p:nvSpPr>
            <p:spPr>
              <a:xfrm>
                <a:off x="9850782" y="6323353"/>
                <a:ext cx="1649400" cy="286104"/>
              </a:xfrm>
              <a:prstGeom prst="rect">
                <a:avLst/>
              </a:prstGeom>
              <a:noFill/>
            </p:spPr>
            <p:txBody>
              <a:bodyPr wrap="none" rtlCol="0">
                <a:spAutoFit/>
              </a:bodyPr>
              <a:lstStyle/>
              <a:p>
                <a:r>
                  <a:rPr lang="en-US" sz="1200" b="1">
                    <a:solidFill>
                      <a:srgbClr val="C58D01"/>
                    </a:solidFill>
                    <a:latin typeface="Calibri" panose="020F0502020204030204" pitchFamily="34" charset="0"/>
                    <a:cs typeface="Calibri" panose="020F0502020204030204" pitchFamily="34" charset="0"/>
                  </a:rPr>
                  <a:t>High adversarial noise</a:t>
                </a:r>
              </a:p>
            </p:txBody>
          </p:sp>
        </p:grpSp>
      </p:grpSp>
      <p:sp>
        <p:nvSpPr>
          <p:cNvPr id="6" name="Text Placeholder 2">
            <a:extLst>
              <a:ext uri="{FF2B5EF4-FFF2-40B4-BE49-F238E27FC236}">
                <a16:creationId xmlns:a16="http://schemas.microsoft.com/office/drawing/2014/main" id="{DBCD6F09-9768-D370-E3A1-11A248AF08E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6" name="Group 15">
            <a:extLst>
              <a:ext uri="{FF2B5EF4-FFF2-40B4-BE49-F238E27FC236}">
                <a16:creationId xmlns:a16="http://schemas.microsoft.com/office/drawing/2014/main" id="{96ECC6D4-E64A-A667-62AB-94ABD0CC060A}"/>
              </a:ext>
            </a:extLst>
          </p:cNvPr>
          <p:cNvGrpSpPr/>
          <p:nvPr/>
        </p:nvGrpSpPr>
        <p:grpSpPr>
          <a:xfrm>
            <a:off x="953651" y="3116907"/>
            <a:ext cx="4710265" cy="439223"/>
            <a:chOff x="953651" y="3116907"/>
            <a:chExt cx="4710265" cy="439223"/>
          </a:xfrm>
        </p:grpSpPr>
        <p:grpSp>
          <p:nvGrpSpPr>
            <p:cNvPr id="8" name="Group 7">
              <a:extLst>
                <a:ext uri="{FF2B5EF4-FFF2-40B4-BE49-F238E27FC236}">
                  <a16:creationId xmlns:a16="http://schemas.microsoft.com/office/drawing/2014/main" id="{6ACC8A60-D276-5DE3-DB1F-6BF3A425756D}"/>
                </a:ext>
              </a:extLst>
            </p:cNvPr>
            <p:cNvGrpSpPr/>
            <p:nvPr/>
          </p:nvGrpSpPr>
          <p:grpSpPr>
            <a:xfrm>
              <a:off x="1643567" y="3184686"/>
              <a:ext cx="4020349" cy="335894"/>
              <a:chOff x="1643567" y="3184686"/>
              <a:chExt cx="4020349" cy="335894"/>
            </a:xfrm>
          </p:grpSpPr>
          <p:sp>
            <p:nvSpPr>
              <p:cNvPr id="5" name="Rectangle 4">
                <a:extLst>
                  <a:ext uri="{FF2B5EF4-FFF2-40B4-BE49-F238E27FC236}">
                    <a16:creationId xmlns:a16="http://schemas.microsoft.com/office/drawing/2014/main" id="{F812738C-77DB-781E-BE40-1C6B04350087}"/>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90BFFA2-4FF6-EBBF-4F6A-EAF79F5D0180}"/>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5B1143-6ADB-D6E8-9ED7-7317E1DA5FC3}"/>
                    </a:ext>
                  </a:extLst>
                </p:cNvPr>
                <p:cNvSpPr txBox="1"/>
                <p:nvPr/>
              </p:nvSpPr>
              <p:spPr>
                <a:xfrm>
                  <a:off x="953651" y="3116907"/>
                  <a:ext cx="760785"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1</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9" name="TextBox 8">
                  <a:extLst>
                    <a:ext uri="{FF2B5EF4-FFF2-40B4-BE49-F238E27FC236}">
                      <a16:creationId xmlns:a16="http://schemas.microsoft.com/office/drawing/2014/main" id="{3E5B1143-6ADB-D6E8-9ED7-7317E1DA5FC3}"/>
                    </a:ext>
                  </a:extLst>
                </p:cNvPr>
                <p:cNvSpPr txBox="1">
                  <a:spLocks noRot="1" noChangeAspect="1" noMove="1" noResize="1" noEditPoints="1" noAdjustHandles="1" noChangeArrowheads="1" noChangeShapeType="1" noTextEdit="1"/>
                </p:cNvSpPr>
                <p:nvPr/>
              </p:nvSpPr>
              <p:spPr>
                <a:xfrm>
                  <a:off x="953651" y="3116907"/>
                  <a:ext cx="760785" cy="439223"/>
                </a:xfrm>
                <a:prstGeom prst="rect">
                  <a:avLst/>
                </a:prstGeom>
                <a:blipFill>
                  <a:blip r:embed="rId7"/>
                  <a:stretch>
                    <a:fillRect b="-2857"/>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B7D99B82-D6B2-A5C3-4CCF-5C384FA92E7F}"/>
              </a:ext>
            </a:extLst>
          </p:cNvPr>
          <p:cNvGrpSpPr/>
          <p:nvPr/>
        </p:nvGrpSpPr>
        <p:grpSpPr>
          <a:xfrm>
            <a:off x="953651" y="5375052"/>
            <a:ext cx="4710265" cy="439223"/>
            <a:chOff x="953651" y="3116907"/>
            <a:chExt cx="4710265" cy="439223"/>
          </a:xfrm>
        </p:grpSpPr>
        <p:grpSp>
          <p:nvGrpSpPr>
            <p:cNvPr id="18" name="Group 17">
              <a:extLst>
                <a:ext uri="{FF2B5EF4-FFF2-40B4-BE49-F238E27FC236}">
                  <a16:creationId xmlns:a16="http://schemas.microsoft.com/office/drawing/2014/main" id="{2D6D9EC8-D8DA-BE43-9075-CC206973B78B}"/>
                </a:ext>
              </a:extLst>
            </p:cNvPr>
            <p:cNvGrpSpPr/>
            <p:nvPr/>
          </p:nvGrpSpPr>
          <p:grpSpPr>
            <a:xfrm>
              <a:off x="1643567" y="3184686"/>
              <a:ext cx="4020349" cy="335894"/>
              <a:chOff x="1643567" y="3184686"/>
              <a:chExt cx="4020349" cy="335894"/>
            </a:xfrm>
          </p:grpSpPr>
          <p:sp>
            <p:nvSpPr>
              <p:cNvPr id="20" name="Rectangle 19">
                <a:extLst>
                  <a:ext uri="{FF2B5EF4-FFF2-40B4-BE49-F238E27FC236}">
                    <a16:creationId xmlns:a16="http://schemas.microsoft.com/office/drawing/2014/main" id="{04E8F62A-0873-B1F0-2395-0B5749B09096}"/>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7F8DC2EF-6300-F3E9-E12C-348C094A1963}"/>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8F1125-398D-6D0B-751F-1CFBE7ED5285}"/>
                    </a:ext>
                  </a:extLst>
                </p:cNvPr>
                <p:cNvSpPr txBox="1"/>
                <p:nvPr/>
              </p:nvSpPr>
              <p:spPr>
                <a:xfrm>
                  <a:off x="953651" y="3116907"/>
                  <a:ext cx="760785" cy="4392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16</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19" name="TextBox 18">
                  <a:extLst>
                    <a:ext uri="{FF2B5EF4-FFF2-40B4-BE49-F238E27FC236}">
                      <a16:creationId xmlns:a16="http://schemas.microsoft.com/office/drawing/2014/main" id="{568F1125-398D-6D0B-751F-1CFBE7ED5285}"/>
                    </a:ext>
                  </a:extLst>
                </p:cNvPr>
                <p:cNvSpPr txBox="1">
                  <a:spLocks noRot="1" noChangeAspect="1" noMove="1" noResize="1" noEditPoints="1" noAdjustHandles="1" noChangeArrowheads="1" noChangeShapeType="1" noTextEdit="1"/>
                </p:cNvSpPr>
                <p:nvPr/>
              </p:nvSpPr>
              <p:spPr>
                <a:xfrm>
                  <a:off x="953651" y="3116907"/>
                  <a:ext cx="760785" cy="439223"/>
                </a:xfrm>
                <a:prstGeom prst="rect">
                  <a:avLst/>
                </a:prstGeom>
                <a:blipFill>
                  <a:blip r:embed="rId8"/>
                  <a:stretch>
                    <a:fillRect/>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C33864FD-18D2-ED9E-9ED3-948ED0CE8504}"/>
              </a:ext>
            </a:extLst>
          </p:cNvPr>
          <p:cNvGrpSpPr/>
          <p:nvPr/>
        </p:nvGrpSpPr>
        <p:grpSpPr>
          <a:xfrm>
            <a:off x="953651" y="6428600"/>
            <a:ext cx="4710265" cy="455189"/>
            <a:chOff x="953651" y="3116907"/>
            <a:chExt cx="4710265" cy="455189"/>
          </a:xfrm>
        </p:grpSpPr>
        <p:grpSp>
          <p:nvGrpSpPr>
            <p:cNvPr id="23" name="Group 22">
              <a:extLst>
                <a:ext uri="{FF2B5EF4-FFF2-40B4-BE49-F238E27FC236}">
                  <a16:creationId xmlns:a16="http://schemas.microsoft.com/office/drawing/2014/main" id="{F413ED08-83DA-FC9B-B14F-B9F6A0C9759B}"/>
                </a:ext>
              </a:extLst>
            </p:cNvPr>
            <p:cNvGrpSpPr/>
            <p:nvPr/>
          </p:nvGrpSpPr>
          <p:grpSpPr>
            <a:xfrm>
              <a:off x="1643567" y="3184686"/>
              <a:ext cx="4020349" cy="335894"/>
              <a:chOff x="1643567" y="3184686"/>
              <a:chExt cx="4020349" cy="335894"/>
            </a:xfrm>
          </p:grpSpPr>
          <p:sp>
            <p:nvSpPr>
              <p:cNvPr id="25" name="Rectangle 24">
                <a:extLst>
                  <a:ext uri="{FF2B5EF4-FFF2-40B4-BE49-F238E27FC236}">
                    <a16:creationId xmlns:a16="http://schemas.microsoft.com/office/drawing/2014/main" id="{009B8F27-B1FC-D7F1-24FB-EBD91E9D3F01}"/>
                  </a:ext>
                </a:extLst>
              </p:cNvPr>
              <p:cNvSpPr/>
              <p:nvPr/>
            </p:nvSpPr>
            <p:spPr>
              <a:xfrm>
                <a:off x="2116867" y="3184686"/>
                <a:ext cx="3547049" cy="173122"/>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46E99590-133E-5479-DA08-F9C72B0A377D}"/>
                  </a:ext>
                </a:extLst>
              </p:cNvPr>
              <p:cNvSpPr/>
              <p:nvPr/>
            </p:nvSpPr>
            <p:spPr>
              <a:xfrm rot="19800000">
                <a:off x="1643567" y="3352845"/>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F3C3EA-437B-2E4B-E00B-627C8FA25540}"/>
                    </a:ext>
                  </a:extLst>
                </p:cNvPr>
                <p:cNvSpPr txBox="1"/>
                <p:nvPr/>
              </p:nvSpPr>
              <p:spPr>
                <a:xfrm>
                  <a:off x="953651" y="3116907"/>
                  <a:ext cx="760785" cy="4551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C58D01"/>
                            </a:solidFill>
                            <a:latin typeface="Cambria Math" panose="02040503050406030204" pitchFamily="18" charset="0"/>
                          </a:rPr>
                          <m:t>𝜖</m:t>
                        </m:r>
                        <m:r>
                          <a:rPr lang="en-US" sz="1200" b="0" i="1" smtClean="0">
                            <a:solidFill>
                              <a:srgbClr val="C58D01"/>
                            </a:solidFill>
                            <a:latin typeface="Cambria Math" panose="02040503050406030204" pitchFamily="18" charset="0"/>
                          </a:rPr>
                          <m:t>=</m:t>
                        </m:r>
                        <m:f>
                          <m:fPr>
                            <m:ctrlPr>
                              <a:rPr lang="en-US" sz="1200" b="0" i="1" smtClean="0">
                                <a:solidFill>
                                  <a:srgbClr val="C58D01"/>
                                </a:solidFill>
                                <a:latin typeface="Cambria Math" panose="02040503050406030204" pitchFamily="18" charset="0"/>
                              </a:rPr>
                            </m:ctrlPr>
                          </m:fPr>
                          <m:num>
                            <m:r>
                              <a:rPr lang="en-US" sz="1200" b="0" i="1" smtClean="0">
                                <a:solidFill>
                                  <a:srgbClr val="C58D01"/>
                                </a:solidFill>
                                <a:latin typeface="Cambria Math" panose="02040503050406030204" pitchFamily="18" charset="0"/>
                              </a:rPr>
                              <m:t>244</m:t>
                            </m:r>
                          </m:num>
                          <m:den>
                            <m:r>
                              <a:rPr lang="en-US" sz="1200" b="0" i="1" smtClean="0">
                                <a:solidFill>
                                  <a:srgbClr val="C58D01"/>
                                </a:solidFill>
                                <a:latin typeface="Cambria Math" panose="02040503050406030204" pitchFamily="18" charset="0"/>
                              </a:rPr>
                              <m:t>255</m:t>
                            </m:r>
                          </m:den>
                        </m:f>
                      </m:oMath>
                    </m:oMathPara>
                  </a14:m>
                  <a:endParaRPr lang="en-US" sz="1200" dirty="0">
                    <a:solidFill>
                      <a:srgbClr val="C58D01"/>
                    </a:solidFill>
                  </a:endParaRPr>
                </a:p>
              </p:txBody>
            </p:sp>
          </mc:Choice>
          <mc:Fallback xmlns="">
            <p:sp>
              <p:nvSpPr>
                <p:cNvPr id="24" name="TextBox 23">
                  <a:extLst>
                    <a:ext uri="{FF2B5EF4-FFF2-40B4-BE49-F238E27FC236}">
                      <a16:creationId xmlns:a16="http://schemas.microsoft.com/office/drawing/2014/main" id="{7EF3C3EA-437B-2E4B-E00B-627C8FA25540}"/>
                    </a:ext>
                  </a:extLst>
                </p:cNvPr>
                <p:cNvSpPr txBox="1">
                  <a:spLocks noRot="1" noChangeAspect="1" noMove="1" noResize="1" noEditPoints="1" noAdjustHandles="1" noChangeArrowheads="1" noChangeShapeType="1" noTextEdit="1"/>
                </p:cNvSpPr>
                <p:nvPr/>
              </p:nvSpPr>
              <p:spPr>
                <a:xfrm>
                  <a:off x="953651" y="3116907"/>
                  <a:ext cx="760785" cy="455189"/>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540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5997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Evaluating Against Adversarial Attacks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78357"/>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78357"/>
                <a:ext cx="11150700" cy="5130300"/>
              </a:xfrm>
              <a:prstGeom prst="rect">
                <a:avLst/>
              </a:prstGeom>
              <a:blipFill>
                <a:blip r:embed="rId3"/>
                <a:stretch>
                  <a:fillRect l="-601" t="-357"/>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97CEC642-24FE-A6AD-BD4F-4D9277BE1CB2}"/>
              </a:ext>
            </a:extLst>
          </p:cNvPr>
          <p:cNvGrpSpPr/>
          <p:nvPr/>
        </p:nvGrpSpPr>
        <p:grpSpPr>
          <a:xfrm>
            <a:off x="609600" y="2500965"/>
            <a:ext cx="3727200" cy="4247138"/>
            <a:chOff x="609600" y="2474163"/>
            <a:chExt cx="3727200" cy="4247138"/>
          </a:xfrm>
        </p:grpSpPr>
        <p:sp>
          <p:nvSpPr>
            <p:cNvPr id="581" name="Google Shape;581;g22b5a1f32dd_1_1287"/>
            <p:cNvSpPr txBox="1"/>
            <p:nvPr/>
          </p:nvSpPr>
          <p:spPr>
            <a:xfrm>
              <a:off x="609600" y="6321101"/>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latin typeface="Calibri" panose="020F0502020204030204" pitchFamily="34" charset="0"/>
                  <a:cs typeface="Calibri" panose="020F0502020204030204" pitchFamily="34" charset="0"/>
                </a:rPr>
                <a:t>Catastrophic forgetting under FGSM </a:t>
              </a:r>
              <a:endParaRPr b="1" dirty="0">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599787"/>
              <a:ext cx="3551232" cy="3504900"/>
            </a:xfrm>
            <a:prstGeom prst="rect">
              <a:avLst/>
            </a:prstGeom>
            <a:noFill/>
            <a:ln>
              <a:noFill/>
            </a:ln>
          </p:spPr>
        </p:pic>
        <p:sp>
          <p:nvSpPr>
            <p:cNvPr id="2" name="TextBox 1">
              <a:extLst>
                <a:ext uri="{FF2B5EF4-FFF2-40B4-BE49-F238E27FC236}">
                  <a16:creationId xmlns:a16="http://schemas.microsoft.com/office/drawing/2014/main" id="{04B96B86-3CD8-90FD-6146-7E5B08604189}"/>
                </a:ext>
              </a:extLst>
            </p:cNvPr>
            <p:cNvSpPr txBox="1"/>
            <p:nvPr/>
          </p:nvSpPr>
          <p:spPr>
            <a:xfrm>
              <a:off x="947916" y="6058670"/>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966" y="6058670"/>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5"/>
            <a:stretch>
              <a:fillRect/>
            </a:stretch>
          </p:blipFill>
          <p:spPr>
            <a:xfrm>
              <a:off x="1147232" y="2474163"/>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6"/>
            <a:stretch>
              <a:fillRect/>
            </a:stretch>
          </p:blipFill>
          <p:spPr>
            <a:xfrm>
              <a:off x="1901831" y="3075949"/>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7"/>
            <a:stretch>
              <a:fillRect/>
            </a:stretch>
          </p:blipFill>
          <p:spPr>
            <a:xfrm>
              <a:off x="2647547" y="3555095"/>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8"/>
            <a:stretch>
              <a:fillRect/>
            </a:stretch>
          </p:blipFill>
          <p:spPr>
            <a:xfrm>
              <a:off x="3146435" y="3907874"/>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9"/>
            <a:stretch>
              <a:fillRect/>
            </a:stretch>
          </p:blipFill>
          <p:spPr>
            <a:xfrm>
              <a:off x="3268286" y="4779672"/>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0"/>
            <a:stretch>
              <a:fillRect/>
            </a:stretch>
          </p:blipFill>
          <p:spPr>
            <a:xfrm>
              <a:off x="3843381" y="5082858"/>
              <a:ext cx="261610" cy="249536"/>
            </a:xfrm>
            <a:prstGeom prst="rect">
              <a:avLst/>
            </a:prstGeom>
          </p:spPr>
        </p:pic>
      </p:grpSp>
      <p:grpSp>
        <p:nvGrpSpPr>
          <p:cNvPr id="30" name="Group 29">
            <a:extLst>
              <a:ext uri="{FF2B5EF4-FFF2-40B4-BE49-F238E27FC236}">
                <a16:creationId xmlns:a16="http://schemas.microsoft.com/office/drawing/2014/main" id="{A0B1C4D2-12F5-B67F-1C7B-CCCA5A6CF708}"/>
              </a:ext>
            </a:extLst>
          </p:cNvPr>
          <p:cNvGrpSpPr/>
          <p:nvPr/>
        </p:nvGrpSpPr>
        <p:grpSpPr>
          <a:xfrm>
            <a:off x="7712075" y="2513132"/>
            <a:ext cx="3842135" cy="4252099"/>
            <a:chOff x="7712075" y="2486330"/>
            <a:chExt cx="3842135" cy="4252099"/>
          </a:xfrm>
        </p:grpSpPr>
        <p:pic>
          <p:nvPicPr>
            <p:cNvPr id="585" name="Google Shape;585;g22b5a1f32dd_1_1287"/>
            <p:cNvPicPr preferRelativeResize="0"/>
            <p:nvPr/>
          </p:nvPicPr>
          <p:blipFill>
            <a:blip r:embed="rId11">
              <a:alphaModFix/>
            </a:blip>
            <a:stretch>
              <a:fillRect/>
            </a:stretch>
          </p:blipFill>
          <p:spPr>
            <a:xfrm>
              <a:off x="7712075" y="2599787"/>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03110" y="6321101"/>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rPr>
                    <a:t>Catastrophic forgetting under 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dirty="0">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03110" y="6321101"/>
                  <a:ext cx="3551100" cy="417328"/>
                </a:xfrm>
                <a:prstGeom prst="rect">
                  <a:avLst/>
                </a:prstGeom>
                <a:blipFill>
                  <a:blip r:embed="rId12"/>
                  <a:stretch>
                    <a:fillRect r="-1071"/>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1D1F7D-53AD-D081-BEF8-549E78D88FBF}"/>
                </a:ext>
              </a:extLst>
            </p:cNvPr>
            <p:cNvSpPr txBox="1"/>
            <p:nvPr/>
          </p:nvSpPr>
          <p:spPr>
            <a:xfrm>
              <a:off x="8052219"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53812"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13"/>
            <a:stretch>
              <a:fillRect/>
            </a:stretch>
          </p:blipFill>
          <p:spPr>
            <a:xfrm>
              <a:off x="8237529" y="2486330"/>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14"/>
            <a:stretch>
              <a:fillRect/>
            </a:stretch>
          </p:blipFill>
          <p:spPr>
            <a:xfrm>
              <a:off x="9015027" y="2951280"/>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15"/>
            <a:stretch>
              <a:fillRect/>
            </a:stretch>
          </p:blipFill>
          <p:spPr>
            <a:xfrm>
              <a:off x="9709266" y="3284954"/>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16"/>
            <a:stretch>
              <a:fillRect/>
            </a:stretch>
          </p:blipFill>
          <p:spPr>
            <a:xfrm>
              <a:off x="9971644" y="3816705"/>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17"/>
            <a:stretch>
              <a:fillRect/>
            </a:stretch>
          </p:blipFill>
          <p:spPr>
            <a:xfrm>
              <a:off x="10346568" y="4338312"/>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18"/>
            <a:stretch>
              <a:fillRect/>
            </a:stretch>
          </p:blipFill>
          <p:spPr>
            <a:xfrm>
              <a:off x="10477757" y="4848094"/>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19"/>
            <a:stretch>
              <a:fillRect/>
            </a:stretch>
          </p:blipFill>
          <p:spPr>
            <a:xfrm>
              <a:off x="10923000" y="4923048"/>
              <a:ext cx="258926" cy="252021"/>
            </a:xfrm>
            <a:prstGeom prst="rect">
              <a:avLst/>
            </a:prstGeom>
          </p:spPr>
        </p:pic>
      </p:grpSp>
      <p:sp>
        <p:nvSpPr>
          <p:cNvPr id="27" name="Text Placeholder 2">
            <a:extLst>
              <a:ext uri="{FF2B5EF4-FFF2-40B4-BE49-F238E27FC236}">
                <a16:creationId xmlns:a16="http://schemas.microsoft.com/office/drawing/2014/main" id="{1FA960E8-29D0-FB3E-C372-01D7695E87A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31" name="Group 30">
            <a:extLst>
              <a:ext uri="{FF2B5EF4-FFF2-40B4-BE49-F238E27FC236}">
                <a16:creationId xmlns:a16="http://schemas.microsoft.com/office/drawing/2014/main" id="{9186A66A-DF7C-ACA8-049A-1253D37427F4}"/>
              </a:ext>
            </a:extLst>
          </p:cNvPr>
          <p:cNvGrpSpPr/>
          <p:nvPr/>
        </p:nvGrpSpPr>
        <p:grpSpPr>
          <a:xfrm>
            <a:off x="4160835" y="2513132"/>
            <a:ext cx="3697394" cy="4234971"/>
            <a:chOff x="4160835" y="2513132"/>
            <a:chExt cx="3697394" cy="4234971"/>
          </a:xfrm>
        </p:grpSpPr>
        <p:grpSp>
          <p:nvGrpSpPr>
            <p:cNvPr id="29" name="Group 28">
              <a:extLst>
                <a:ext uri="{FF2B5EF4-FFF2-40B4-BE49-F238E27FC236}">
                  <a16:creationId xmlns:a16="http://schemas.microsoft.com/office/drawing/2014/main" id="{1153E46C-0ED8-BDE9-28E5-B2FB61208727}"/>
                </a:ext>
              </a:extLst>
            </p:cNvPr>
            <p:cNvGrpSpPr/>
            <p:nvPr/>
          </p:nvGrpSpPr>
          <p:grpSpPr>
            <a:xfrm>
              <a:off x="4160835" y="2513132"/>
              <a:ext cx="3697394" cy="4234971"/>
              <a:chOff x="4160835" y="2486330"/>
              <a:chExt cx="3697394"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307129" y="6321101"/>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solidFill>
                          <a:srgbClr val="5F2A0F"/>
                        </a:solidFill>
                        <a:latin typeface="Calibri" panose="020F0502020204030204" pitchFamily="34" charset="0"/>
                        <a:cs typeface="Calibri" panose="020F0502020204030204" pitchFamily="34" charset="0"/>
                      </a:rPr>
                      <a:t>Catastrophic forgetting under 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dirty="0">
                      <a:solidFill>
                        <a:srgbClr val="5F2A0F"/>
                      </a:solidFill>
                      <a:latin typeface="Calibri" panose="020F0502020204030204" pitchFamily="34" charset="0"/>
                      <a:cs typeface="Calibri" panose="020F0502020204030204" pitchFamily="34" charset="0"/>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307129" y="6321101"/>
                    <a:ext cx="3551100" cy="400200"/>
                  </a:xfrm>
                  <a:prstGeom prst="rect">
                    <a:avLst/>
                  </a:prstGeom>
                  <a:blipFill>
                    <a:blip r:embed="rId20"/>
                    <a:stretch>
                      <a:fillRect b="-3030"/>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1">
                <a:alphaModFix/>
              </a:blip>
              <a:stretch>
                <a:fillRect/>
              </a:stretch>
            </p:blipFill>
            <p:spPr>
              <a:xfrm>
                <a:off x="4160835" y="2599787"/>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08164"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2"/>
              <a:stretch>
                <a:fillRect/>
              </a:stretch>
            </p:blipFill>
            <p:spPr>
              <a:xfrm>
                <a:off x="4698464" y="2486330"/>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23"/>
              <a:stretch>
                <a:fillRect/>
              </a:stretch>
            </p:blipFill>
            <p:spPr>
              <a:xfrm>
                <a:off x="5453063" y="2853048"/>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24"/>
              <a:stretch>
                <a:fillRect/>
              </a:stretch>
            </p:blipFill>
            <p:spPr>
              <a:xfrm>
                <a:off x="5956274" y="3036002"/>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25"/>
              <a:stretch>
                <a:fillRect/>
              </a:stretch>
            </p:blipFill>
            <p:spPr>
              <a:xfrm>
                <a:off x="6328954" y="4520252"/>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26"/>
              <a:stretch>
                <a:fillRect/>
              </a:stretch>
            </p:blipFill>
            <p:spPr>
              <a:xfrm>
                <a:off x="7300087" y="4950235"/>
                <a:ext cx="253171" cy="257391"/>
              </a:xfrm>
              <a:prstGeom prst="rect">
                <a:avLst/>
              </a:prstGeom>
            </p:spPr>
          </p:pic>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62B7D6-D666-8809-48DE-9BE4FADEFB50}"/>
                    </a:ext>
                  </a:extLst>
                </p:cNvPr>
                <p:cNvSpPr txBox="1"/>
                <p:nvPr/>
              </p:nvSpPr>
              <p:spPr>
                <a:xfrm>
                  <a:off x="4407719" y="5159141"/>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F662B7D6-D666-8809-48DE-9BE4FADEFB50}"/>
                    </a:ext>
                  </a:extLst>
                </p:cNvPr>
                <p:cNvSpPr txBox="1">
                  <a:spLocks noRot="1" noChangeAspect="1" noMove="1" noResize="1" noEditPoints="1" noAdjustHandles="1" noChangeArrowheads="1" noChangeShapeType="1" noTextEdit="1"/>
                </p:cNvSpPr>
                <p:nvPr/>
              </p:nvSpPr>
              <p:spPr>
                <a:xfrm>
                  <a:off x="4407719" y="5159141"/>
                  <a:ext cx="1698893" cy="400110"/>
                </a:xfrm>
                <a:prstGeom prst="rect">
                  <a:avLst/>
                </a:prstGeom>
                <a:blipFill>
                  <a:blip r:embed="rId34"/>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85493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2b5a1f32dd_1_1275"/>
          <p:cNvSpPr txBox="1">
            <a:spLocks noGrp="1"/>
          </p:cNvSpPr>
          <p:nvPr>
            <p:ph type="title"/>
          </p:nvPr>
        </p:nvSpPr>
        <p:spPr>
          <a:xfrm>
            <a:off x="609600" y="305928"/>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err="1">
                <a:latin typeface="Calibri" panose="020F0502020204030204" pitchFamily="34" charset="0"/>
                <a:cs typeface="Calibri" panose="020F0502020204030204" pitchFamily="34" charset="0"/>
              </a:rPr>
              <a:t>Adversarially</a:t>
            </a:r>
            <a:r>
              <a:rPr lang="en-US" dirty="0">
                <a:latin typeface="Calibri" panose="020F0502020204030204" pitchFamily="34" charset="0"/>
                <a:cs typeface="Calibri" panose="020F0502020204030204" pitchFamily="34" charset="0"/>
              </a:rPr>
              <a:t> Perturbed CIFAR10 Datasets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0" name="Google Shape;570;g22b5a1f32dd_1_1275"/>
              <p:cNvSpPr txBox="1">
                <a:spLocks noGrp="1"/>
              </p:cNvSpPr>
              <p:nvPr>
                <p:ph type="body" idx="1"/>
              </p:nvPr>
            </p:nvSpPr>
            <p:spPr>
              <a:xfrm>
                <a:off x="554777" y="1157166"/>
                <a:ext cx="11150700" cy="5130300"/>
              </a:xfrm>
              <a:prstGeom prst="rect">
                <a:avLst/>
              </a:prstGeom>
              <a:noFill/>
              <a:ln>
                <a:noFill/>
              </a:ln>
            </p:spPr>
            <p:txBody>
              <a:bodyPr spcFirstLastPara="1" wrap="square" lIns="91425" tIns="45700" rIns="91425" bIns="45700" anchor="t" anchorCtr="0">
                <a:normAutofit/>
              </a:bodyPr>
              <a:lstStyle/>
              <a:p>
                <a:pPr lvl="0"/>
                <a:r>
                  <a:rPr lang="en-US" sz="2200" dirty="0">
                    <a:solidFill>
                      <a:srgbClr val="5F2A0F"/>
                    </a:solidFill>
                    <a:latin typeface="Calibri" panose="020F0502020204030204" pitchFamily="34" charset="0"/>
                    <a:cs typeface="Calibri" panose="020F0502020204030204" pitchFamily="34" charset="0"/>
                  </a:rPr>
                  <a:t>A drastic decrease in accuracy has been noted between </a:t>
                </a:r>
                <a14:m>
                  <m:oMath xmlns:m="http://schemas.openxmlformats.org/officeDocument/2006/math">
                    <m:f>
                      <m:fPr>
                        <m:ctrlPr>
                          <a:rPr lang="en-US" sz="2200" b="0" i="1" smtClean="0">
                            <a:solidFill>
                              <a:srgbClr val="5F2A0F"/>
                            </a:solidFill>
                            <a:latin typeface="Cambria Math" panose="02040503050406030204" pitchFamily="18" charset="0"/>
                          </a:rPr>
                        </m:ctrlPr>
                      </m:fPr>
                      <m:num>
                        <m:r>
                          <a:rPr lang="en-US" sz="2200">
                            <a:solidFill>
                              <a:srgbClr val="5F2A0F"/>
                            </a:solidFill>
                            <a:latin typeface="Cambria Math" panose="02040503050406030204" pitchFamily="18" charset="0"/>
                          </a:rPr>
                          <m:t>1</m:t>
                        </m:r>
                        <m:r>
                          <a:rPr lang="en-US" sz="2200" b="0" i="0" smtClean="0">
                            <a:solidFill>
                              <a:srgbClr val="5F2A0F"/>
                            </a:solidFill>
                            <a:latin typeface="Cambria Math" panose="02040503050406030204" pitchFamily="18" charset="0"/>
                          </a:rPr>
                          <m:t>6</m:t>
                        </m:r>
                      </m:num>
                      <m:den>
                        <m:r>
                          <a:rPr lang="en-US" sz="2200" b="0" i="0" smtClean="0">
                            <a:solidFill>
                              <a:srgbClr val="5F2A0F"/>
                            </a:solidFill>
                            <a:latin typeface="Cambria Math" panose="02040503050406030204" pitchFamily="18" charset="0"/>
                          </a:rPr>
                          <m:t>255</m:t>
                        </m:r>
                      </m:den>
                    </m:f>
                    <m:r>
                      <a:rPr lang="en-US" sz="2200" b="0" i="0" smtClean="0">
                        <a:solidFill>
                          <a:srgbClr val="5F2A0F"/>
                        </a:solidFill>
                        <a:latin typeface="Cambria Math" panose="02040503050406030204" pitchFamily="18" charset="0"/>
                      </a:rPr>
                      <m:t>≤</m:t>
                    </m:r>
                    <m:r>
                      <a:rPr lang="en-US" sz="2200" b="0" i="1" smtClean="0">
                        <a:solidFill>
                          <a:srgbClr val="5F2A0F"/>
                        </a:solidFill>
                        <a:latin typeface="Cambria Math" panose="02040503050406030204" pitchFamily="18" charset="0"/>
                      </a:rPr>
                      <m:t>𝜖</m:t>
                    </m:r>
                    <m:r>
                      <a:rPr lang="en-US" sz="2200" b="0" i="1" smtClean="0">
                        <a:solidFill>
                          <a:srgbClr val="5F2A0F"/>
                        </a:solidFill>
                        <a:latin typeface="Cambria Math" panose="02040503050406030204" pitchFamily="18" charset="0"/>
                      </a:rPr>
                      <m:t>≤</m:t>
                    </m:r>
                    <m:f>
                      <m:fPr>
                        <m:ctrlPr>
                          <a:rPr lang="en-US" sz="2200" b="0" i="1" smtClean="0">
                            <a:solidFill>
                              <a:srgbClr val="5F2A0F"/>
                            </a:solidFill>
                            <a:latin typeface="Cambria Math" panose="02040503050406030204" pitchFamily="18" charset="0"/>
                          </a:rPr>
                        </m:ctrlPr>
                      </m:fPr>
                      <m:num>
                        <m:r>
                          <a:rPr lang="en-US" sz="2200" b="0" i="1" smtClean="0">
                            <a:solidFill>
                              <a:srgbClr val="5F2A0F"/>
                            </a:solidFill>
                            <a:latin typeface="Cambria Math" panose="02040503050406030204" pitchFamily="18" charset="0"/>
                          </a:rPr>
                          <m:t>244</m:t>
                        </m:r>
                      </m:num>
                      <m:den>
                        <m:r>
                          <a:rPr lang="en-US" sz="2200" b="0" i="1" smtClean="0">
                            <a:solidFill>
                              <a:srgbClr val="5F2A0F"/>
                            </a:solidFill>
                            <a:latin typeface="Cambria Math" panose="02040503050406030204" pitchFamily="18" charset="0"/>
                          </a:rPr>
                          <m:t>255</m:t>
                        </m:r>
                      </m:den>
                    </m:f>
                  </m:oMath>
                </a14:m>
                <a:r>
                  <a:rPr lang="en-US" sz="2200" b="0" dirty="0">
                    <a:solidFill>
                      <a:srgbClr val="5F2A0F"/>
                    </a:solidFill>
                    <a:latin typeface="Calibri" panose="020F0502020204030204" pitchFamily="34" charset="0"/>
                    <a:cs typeface="Calibri" panose="020F0502020204030204" pitchFamily="34" charset="0"/>
                  </a:rPr>
                  <a:t> for FGSM and </a:t>
                </a:r>
                <a14:m>
                  <m:oMath xmlns:m="http://schemas.openxmlformats.org/officeDocument/2006/math">
                    <m:f>
                      <m:fPr>
                        <m:ctrlPr>
                          <a:rPr lang="en-US" sz="2200" i="1">
                            <a:solidFill>
                              <a:srgbClr val="5F2A0F"/>
                            </a:solidFill>
                            <a:latin typeface="Cambria Math" panose="02040503050406030204" pitchFamily="18" charset="0"/>
                          </a:rPr>
                        </m:ctrlPr>
                      </m:fPr>
                      <m:num>
                        <m:r>
                          <a:rPr lang="en-US" sz="2200" b="0" i="0" smtClean="0">
                            <a:solidFill>
                              <a:srgbClr val="5F2A0F"/>
                            </a:solidFill>
                            <a:latin typeface="Cambria Math" panose="02040503050406030204" pitchFamily="18" charset="0"/>
                          </a:rPr>
                          <m:t>10</m:t>
                        </m:r>
                      </m:num>
                      <m:den>
                        <m:r>
                          <a:rPr lang="en-US" sz="2200">
                            <a:solidFill>
                              <a:srgbClr val="5F2A0F"/>
                            </a:solidFill>
                            <a:latin typeface="Cambria Math" panose="02040503050406030204" pitchFamily="18" charset="0"/>
                          </a:rPr>
                          <m:t>255</m:t>
                        </m:r>
                      </m:den>
                    </m:f>
                    <m:r>
                      <a:rPr lang="en-US" sz="2200">
                        <a:solidFill>
                          <a:srgbClr val="5F2A0F"/>
                        </a:solidFill>
                        <a:latin typeface="Cambria Math" panose="02040503050406030204" pitchFamily="18" charset="0"/>
                      </a:rPr>
                      <m:t>≤</m:t>
                    </m:r>
                    <m:r>
                      <a:rPr lang="en-US" sz="2200" i="1">
                        <a:solidFill>
                          <a:srgbClr val="5F2A0F"/>
                        </a:solidFill>
                        <a:latin typeface="Cambria Math" panose="02040503050406030204" pitchFamily="18" charset="0"/>
                      </a:rPr>
                      <m:t>𝜖</m:t>
                    </m:r>
                    <m:r>
                      <a:rPr lang="en-US" sz="2200" i="1">
                        <a:solidFill>
                          <a:srgbClr val="5F2A0F"/>
                        </a:solidFill>
                        <a:latin typeface="Cambria Math" panose="02040503050406030204" pitchFamily="18" charset="0"/>
                      </a:rPr>
                      <m:t>≤</m:t>
                    </m:r>
                    <m:f>
                      <m:fPr>
                        <m:ctrlPr>
                          <a:rPr lang="en-US" sz="2200" i="1">
                            <a:solidFill>
                              <a:srgbClr val="5F2A0F"/>
                            </a:solidFill>
                            <a:latin typeface="Cambria Math" panose="02040503050406030204" pitchFamily="18" charset="0"/>
                          </a:rPr>
                        </m:ctrlPr>
                      </m:fPr>
                      <m:num>
                        <m:r>
                          <a:rPr lang="en-US" sz="2200" i="1">
                            <a:solidFill>
                              <a:srgbClr val="5F2A0F"/>
                            </a:solidFill>
                            <a:latin typeface="Cambria Math" panose="02040503050406030204" pitchFamily="18" charset="0"/>
                          </a:rPr>
                          <m:t>244</m:t>
                        </m:r>
                      </m:num>
                      <m:den>
                        <m:r>
                          <a:rPr lang="en-US" sz="2200" i="1">
                            <a:solidFill>
                              <a:srgbClr val="5F2A0F"/>
                            </a:solidFill>
                            <a:latin typeface="Cambria Math" panose="02040503050406030204" pitchFamily="18" charset="0"/>
                          </a:rPr>
                          <m:t>255</m:t>
                        </m:r>
                      </m:den>
                    </m:f>
                  </m:oMath>
                </a14:m>
                <a:r>
                  <a:rPr lang="en-US" sz="2200" dirty="0">
                    <a:solidFill>
                      <a:srgbClr val="5F2A0F"/>
                    </a:solidFill>
                    <a:latin typeface="Calibri" panose="020F0502020204030204" pitchFamily="34" charset="0"/>
                    <a:cs typeface="Calibri" panose="020F0502020204030204" pitchFamily="34" charset="0"/>
                  </a:rPr>
                  <a:t>  for PGD</a:t>
                </a:r>
                <a14:m>
                  <m:oMath xmlns:m="http://schemas.openxmlformats.org/officeDocument/2006/math">
                    <m:r>
                      <a:rPr lang="en-US" sz="2200" b="0" i="1" smtClean="0">
                        <a:solidFill>
                          <a:srgbClr val="5F2A0F"/>
                        </a:solidFill>
                        <a:latin typeface="Cambria Math" panose="02040503050406030204" pitchFamily="18" charset="0"/>
                        <a:cs typeface="Calibri" panose="020F0502020204030204" pitchFamily="34" charset="0"/>
                      </a:rPr>
                      <m:t>−</m:t>
                    </m:r>
                    <m:sSub>
                      <m:sSubPr>
                        <m:ctrlPr>
                          <a:rPr lang="en-US" sz="2200" b="0" i="1" smtClean="0">
                            <a:solidFill>
                              <a:srgbClr val="5F2A0F"/>
                            </a:solidFill>
                            <a:latin typeface="Cambria Math" panose="02040503050406030204" pitchFamily="18" charset="0"/>
                            <a:cs typeface="Calibri" panose="020F0502020204030204" pitchFamily="34" charset="0"/>
                          </a:rPr>
                        </m:ctrlPr>
                      </m:sSubPr>
                      <m:e>
                        <m:r>
                          <a:rPr lang="en-US" sz="2200" b="0" i="1" smtClean="0">
                            <a:solidFill>
                              <a:srgbClr val="5F2A0F"/>
                            </a:solidFill>
                            <a:latin typeface="Cambria Math" panose="02040503050406030204" pitchFamily="18" charset="0"/>
                            <a:cs typeface="Calibri" panose="020F0502020204030204" pitchFamily="34" charset="0"/>
                          </a:rPr>
                          <m:t>𝐿</m:t>
                        </m:r>
                      </m:e>
                      <m:sub>
                        <m:r>
                          <a:rPr lang="en-US" sz="2200" b="0" i="1" smtClean="0">
                            <a:solidFill>
                              <a:srgbClr val="5F2A0F"/>
                            </a:solidFill>
                            <a:latin typeface="Cambria Math" panose="02040503050406030204" pitchFamily="18" charset="0"/>
                            <a:cs typeface="Calibri" panose="020F0502020204030204" pitchFamily="34" charset="0"/>
                          </a:rPr>
                          <m:t>2</m:t>
                        </m:r>
                      </m:sub>
                    </m:sSub>
                  </m:oMath>
                </a14:m>
                <a:r>
                  <a:rPr lang="en-US" sz="2200" dirty="0">
                    <a:solidFill>
                      <a:srgbClr val="5F2A0F"/>
                    </a:solidFill>
                    <a:latin typeface="Calibri" panose="020F0502020204030204" pitchFamily="34" charset="0"/>
                    <a:cs typeface="Calibri" panose="020F0502020204030204" pitchFamily="34" charset="0"/>
                  </a:rPr>
                  <a:t>.</a:t>
                </a:r>
              </a:p>
              <a:p>
                <a:pPr marL="457200" lvl="0" indent="-406400" algn="l" rtl="0">
                  <a:lnSpc>
                    <a:spcPct val="100000"/>
                  </a:lnSpc>
                  <a:spcBef>
                    <a:spcPts val="300"/>
                  </a:spcBef>
                  <a:spcAft>
                    <a:spcPts val="0"/>
                  </a:spcAft>
                  <a:buSzPts val="2800"/>
                  <a:buChar char="•"/>
                </a:pPr>
                <a:endParaRPr lang="en-US" sz="2200" dirty="0">
                  <a:latin typeface="Calibri" panose="020F0502020204030204" pitchFamily="34" charset="0"/>
                  <a:cs typeface="Calibri" panose="020F0502020204030204" pitchFamily="34" charset="0"/>
                </a:endParaRPr>
              </a:p>
            </p:txBody>
          </p:sp>
        </mc:Choice>
        <mc:Fallback xmlns="">
          <p:sp>
            <p:nvSpPr>
              <p:cNvPr id="570" name="Google Shape;570;g22b5a1f32dd_1_1275"/>
              <p:cNvSpPr txBox="1">
                <a:spLocks noGrp="1" noRot="1" noChangeAspect="1" noMove="1" noResize="1" noEditPoints="1" noAdjustHandles="1" noChangeArrowheads="1" noChangeShapeType="1" noTextEdit="1"/>
              </p:cNvSpPr>
              <p:nvPr>
                <p:ph type="body" idx="1"/>
              </p:nvPr>
            </p:nvSpPr>
            <p:spPr>
              <a:xfrm>
                <a:off x="554777" y="1157166"/>
                <a:ext cx="11150700" cy="5130300"/>
              </a:xfrm>
              <a:prstGeom prst="rect">
                <a:avLst/>
              </a:prstGeom>
              <a:blipFill>
                <a:blip r:embed="rId3"/>
                <a:stretch>
                  <a:fillRect l="-569" t="-495"/>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B45D90B8-FE75-A396-9F87-90B7C4B53AF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5" name="Group 4">
            <a:extLst>
              <a:ext uri="{FF2B5EF4-FFF2-40B4-BE49-F238E27FC236}">
                <a16:creationId xmlns:a16="http://schemas.microsoft.com/office/drawing/2014/main" id="{BF19874B-7B2D-1156-8697-87D04AB6ED9C}"/>
              </a:ext>
            </a:extLst>
          </p:cNvPr>
          <p:cNvGrpSpPr/>
          <p:nvPr/>
        </p:nvGrpSpPr>
        <p:grpSpPr>
          <a:xfrm>
            <a:off x="84727" y="2237794"/>
            <a:ext cx="11989931" cy="4679030"/>
            <a:chOff x="84727" y="2175164"/>
            <a:chExt cx="11989931" cy="4679030"/>
          </a:xfrm>
        </p:grpSpPr>
        <p:sp>
          <p:nvSpPr>
            <p:cNvPr id="572" name="Google Shape;572;g22b5a1f32dd_1_1275"/>
            <p:cNvSpPr txBox="1"/>
            <p:nvPr/>
          </p:nvSpPr>
          <p:spPr>
            <a:xfrm>
              <a:off x="1608809" y="6484892"/>
              <a:ext cx="4312091"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FGSM attack </a:t>
              </a:r>
              <a:endParaRPr sz="12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4" name="Google Shape;574;g22b5a1f32dd_1_1275"/>
                <p:cNvSpPr txBox="1"/>
                <p:nvPr/>
              </p:nvSpPr>
              <p:spPr>
                <a:xfrm>
                  <a:off x="6172815" y="6484892"/>
                  <a:ext cx="418024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panose="020F0502020204030204" pitchFamily="34" charset="0"/>
                      <a:cs typeface="Calibri" panose="020F0502020204030204" pitchFamily="34" charset="0"/>
                    </a:rPr>
                    <a:t>Created with PGD</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r>
                            <a:rPr lang="en-US" sz="1200" b="0" i="1" smtClean="0">
                              <a:latin typeface="Cambria Math" panose="02040503050406030204" pitchFamily="18" charset="0"/>
                            </a:rPr>
                            <m:t>𝐿</m:t>
                          </m:r>
                        </m:e>
                        <m:sub>
                          <m:r>
                            <a:rPr lang="en-US" sz="1200" b="0" i="1" smtClean="0">
                              <a:latin typeface="Cambria Math" panose="02040503050406030204" pitchFamily="18" charset="0"/>
                            </a:rPr>
                            <m:t>2</m:t>
                          </m:r>
                        </m:sub>
                      </m:sSub>
                    </m:oMath>
                  </a14:m>
                  <a:r>
                    <a:rPr lang="en-US" sz="1200" dirty="0">
                      <a:latin typeface="Calibri" panose="020F0502020204030204" pitchFamily="34" charset="0"/>
                      <a:cs typeface="Calibri" panose="020F0502020204030204" pitchFamily="34" charset="0"/>
                    </a:rPr>
                    <a:t> attack</a:t>
                  </a:r>
                  <a:endParaRPr sz="1200" dirty="0">
                    <a:latin typeface="Calibri" panose="020F0502020204030204" pitchFamily="34" charset="0"/>
                    <a:cs typeface="Calibri" panose="020F0502020204030204" pitchFamily="34" charset="0"/>
                  </a:endParaRPr>
                </a:p>
              </p:txBody>
            </p:sp>
          </mc:Choice>
          <mc:Fallback xmlns="">
            <p:sp>
              <p:nvSpPr>
                <p:cNvPr id="574" name="Google Shape;574;g22b5a1f32dd_1_1275"/>
                <p:cNvSpPr txBox="1">
                  <a:spLocks noRot="1" noChangeAspect="1" noMove="1" noResize="1" noEditPoints="1" noAdjustHandles="1" noChangeArrowheads="1" noChangeShapeType="1" noTextEdit="1"/>
                </p:cNvSpPr>
                <p:nvPr/>
              </p:nvSpPr>
              <p:spPr>
                <a:xfrm>
                  <a:off x="6172815" y="6484892"/>
                  <a:ext cx="4180240" cy="369302"/>
                </a:xfrm>
                <a:prstGeom prst="rect">
                  <a:avLst/>
                </a:prstGeom>
                <a:blipFill>
                  <a:blip r:embed="rId4"/>
                  <a:stretch>
                    <a:fillRect/>
                  </a:stretch>
                </a:blipFill>
                <a:ln>
                  <a:noFill/>
                </a:ln>
              </p:spPr>
              <p:txBody>
                <a:bodyPr/>
                <a:lstStyle/>
                <a:p>
                  <a:r>
                    <a:rPr lang="en-US">
                      <a:noFill/>
                    </a:rPr>
                    <a:t> </a:t>
                  </a:r>
                </a:p>
              </p:txBody>
            </p:sp>
          </mc:Fallback>
        </mc:AlternateContent>
        <p:pic>
          <p:nvPicPr>
            <p:cNvPr id="6" name="Google Shape;571;g22b5a1f32dd_1_1275">
              <a:extLst>
                <a:ext uri="{FF2B5EF4-FFF2-40B4-BE49-F238E27FC236}">
                  <a16:creationId xmlns:a16="http://schemas.microsoft.com/office/drawing/2014/main" id="{AF8BD675-2ED8-651F-E0E4-3C2B1E13AA48}"/>
                </a:ext>
              </a:extLst>
            </p:cNvPr>
            <p:cNvPicPr preferRelativeResize="0"/>
            <p:nvPr/>
          </p:nvPicPr>
          <p:blipFill>
            <a:blip r:embed="rId5">
              <a:alphaModFix/>
            </a:blip>
            <a:stretch>
              <a:fillRect/>
            </a:stretch>
          </p:blipFill>
          <p:spPr>
            <a:xfrm>
              <a:off x="1608809" y="2196335"/>
              <a:ext cx="4444957" cy="4368970"/>
            </a:xfrm>
            <a:prstGeom prst="rect">
              <a:avLst/>
            </a:prstGeom>
            <a:noFill/>
            <a:ln>
              <a:noFill/>
            </a:ln>
          </p:spPr>
        </p:pic>
        <p:pic>
          <p:nvPicPr>
            <p:cNvPr id="8" name="Picture 7" descr="A picture containing text&#10;&#10;Description automatically generated">
              <a:extLst>
                <a:ext uri="{FF2B5EF4-FFF2-40B4-BE49-F238E27FC236}">
                  <a16:creationId xmlns:a16="http://schemas.microsoft.com/office/drawing/2014/main" id="{B3470439-57E9-0912-6B74-10BB51A7DCF5}"/>
                </a:ext>
              </a:extLst>
            </p:cNvPr>
            <p:cNvPicPr>
              <a:picLocks noChangeAspect="1"/>
            </p:cNvPicPr>
            <p:nvPr/>
          </p:nvPicPr>
          <p:blipFill>
            <a:blip r:embed="rId6"/>
            <a:stretch>
              <a:fillRect/>
            </a:stretch>
          </p:blipFill>
          <p:spPr>
            <a:xfrm>
              <a:off x="6172814" y="2223575"/>
              <a:ext cx="4362671" cy="4340890"/>
            </a:xfrm>
            <a:prstGeom prst="rect">
              <a:avLst/>
            </a:prstGeom>
          </p:spPr>
        </p:pic>
        <p:sp>
          <p:nvSpPr>
            <p:cNvPr id="9" name="Rectangle 8">
              <a:extLst>
                <a:ext uri="{FF2B5EF4-FFF2-40B4-BE49-F238E27FC236}">
                  <a16:creationId xmlns:a16="http://schemas.microsoft.com/office/drawing/2014/main" id="{D3F4E281-5FD7-CFC3-6B5A-C364CD4D5FB4}"/>
                </a:ext>
              </a:extLst>
            </p:cNvPr>
            <p:cNvSpPr/>
            <p:nvPr/>
          </p:nvSpPr>
          <p:spPr>
            <a:xfrm>
              <a:off x="1593922" y="5044786"/>
              <a:ext cx="4444956" cy="1519679"/>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92D73B-B70E-4D8A-1D44-D9AE0544F291}"/>
                </a:ext>
              </a:extLst>
            </p:cNvPr>
            <p:cNvSpPr/>
            <p:nvPr/>
          </p:nvSpPr>
          <p:spPr>
            <a:xfrm>
              <a:off x="6171743" y="3917373"/>
              <a:ext cx="4362670" cy="2647092"/>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0C5889A-840B-1335-52C3-76490198A7C3}"/>
                </a:ext>
              </a:extLst>
            </p:cNvPr>
            <p:cNvSpPr/>
            <p:nvPr/>
          </p:nvSpPr>
          <p:spPr>
            <a:xfrm rot="19800000">
              <a:off x="1131617" y="5112953"/>
              <a:ext cx="465934" cy="167735"/>
            </a:xfrm>
            <a:prstGeom prst="rightArrow">
              <a:avLst/>
            </a:prstGeom>
            <a:solidFill>
              <a:srgbClr val="FFC000"/>
            </a:solidFill>
            <a:ln w="1270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5" name="TextBox 14">
              <a:extLst>
                <a:ext uri="{FF2B5EF4-FFF2-40B4-BE49-F238E27FC236}">
                  <a16:creationId xmlns:a16="http://schemas.microsoft.com/office/drawing/2014/main" id="{C12D2C33-4261-25BB-47E9-096C750B0668}"/>
                </a:ext>
              </a:extLst>
            </p:cNvPr>
            <p:cNvSpPr txBox="1"/>
            <p:nvPr/>
          </p:nvSpPr>
          <p:spPr>
            <a:xfrm>
              <a:off x="10477746" y="2175164"/>
              <a:ext cx="1568058" cy="276999"/>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Low adversarial noise</a:t>
              </a:r>
            </a:p>
          </p:txBody>
        </p:sp>
        <p:sp>
          <p:nvSpPr>
            <p:cNvPr id="16" name="TextBox 15">
              <a:extLst>
                <a:ext uri="{FF2B5EF4-FFF2-40B4-BE49-F238E27FC236}">
                  <a16:creationId xmlns:a16="http://schemas.microsoft.com/office/drawing/2014/main" id="{E74281B6-0061-7A3A-5FA6-423410A6FBD3}"/>
                </a:ext>
              </a:extLst>
            </p:cNvPr>
            <p:cNvSpPr txBox="1"/>
            <p:nvPr/>
          </p:nvSpPr>
          <p:spPr>
            <a:xfrm>
              <a:off x="10477746" y="6309280"/>
              <a:ext cx="1596912" cy="276999"/>
            </a:xfrm>
            <a:prstGeom prst="rect">
              <a:avLst/>
            </a:prstGeom>
            <a:noFill/>
          </p:spPr>
          <p:txBody>
            <a:bodyPr wrap="none" rtlCol="0">
              <a:spAutoFit/>
            </a:bodyPr>
            <a:lstStyle/>
            <a:p>
              <a:r>
                <a:rPr lang="en-US" sz="1200" b="1" dirty="0">
                  <a:solidFill>
                    <a:srgbClr val="C58D01"/>
                  </a:solidFill>
                  <a:latin typeface="Calibri" panose="020F0502020204030204" pitchFamily="34" charset="0"/>
                  <a:cs typeface="Calibri" panose="020F0502020204030204" pitchFamily="34" charset="0"/>
                </a:rPr>
                <a:t>High adversarial noise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4DDD9C-4A03-1EF2-E8D8-01AA2A5B952C}"/>
                    </a:ext>
                  </a:extLst>
                </p:cNvPr>
                <p:cNvSpPr txBox="1"/>
                <p:nvPr/>
              </p:nvSpPr>
              <p:spPr>
                <a:xfrm>
                  <a:off x="84727" y="4807708"/>
                  <a:ext cx="1253548" cy="398314"/>
                </a:xfrm>
                <a:prstGeom prst="rect">
                  <a:avLst/>
                </a:prstGeom>
                <a:noFill/>
              </p:spPr>
              <p:txBody>
                <a:bodyPr wrap="none" rtlCol="0">
                  <a:spAutoFit/>
                </a:bodyPr>
                <a:lstStyle/>
                <a:p>
                  <a:r>
                    <a:rPr lang="en-US" dirty="0">
                      <a:solidFill>
                        <a:srgbClr val="C58D01"/>
                      </a:solidFill>
                      <a:latin typeface="Calibri" panose="020F0502020204030204" pitchFamily="34" charset="0"/>
                      <a:cs typeface="Calibri" panose="020F0502020204030204" pitchFamily="34" charset="0"/>
                    </a:rPr>
                    <a:t>FGSM: </a:t>
                  </a:r>
                  <a14:m>
                    <m:oMath xmlns:m="http://schemas.openxmlformats.org/officeDocument/2006/math">
                      <m:r>
                        <a:rPr lang="en-US" i="1">
                          <a:solidFill>
                            <a:srgbClr val="C58D01"/>
                          </a:solidFill>
                          <a:latin typeface="Cambria Math" panose="02040503050406030204" pitchFamily="18" charset="0"/>
                        </a:rPr>
                        <m:t>𝜖</m:t>
                      </m:r>
                      <m:r>
                        <a:rPr lang="en-US" b="0" i="1" smtClean="0">
                          <a:solidFill>
                            <a:srgbClr val="C58D01"/>
                          </a:solidFill>
                          <a:latin typeface="Cambria Math" panose="02040503050406030204" pitchFamily="18" charset="0"/>
                        </a:rPr>
                        <m:t>≥</m:t>
                      </m:r>
                      <m:f>
                        <m:fPr>
                          <m:ctrlPr>
                            <a:rPr lang="en-US" sz="1400" b="0" i="1" smtClean="0">
                              <a:solidFill>
                                <a:srgbClr val="C58D01"/>
                              </a:solidFill>
                              <a:latin typeface="Cambria Math" panose="02040503050406030204" pitchFamily="18" charset="0"/>
                            </a:rPr>
                          </m:ctrlPr>
                        </m:fPr>
                        <m:num>
                          <m:r>
                            <a:rPr lang="en-US" sz="1400">
                              <a:solidFill>
                                <a:srgbClr val="C58D01"/>
                              </a:solidFill>
                              <a:latin typeface="Cambria Math" panose="02040503050406030204" pitchFamily="18" charset="0"/>
                            </a:rPr>
                            <m:t>1</m:t>
                          </m:r>
                          <m:r>
                            <a:rPr lang="en-US" sz="1400" b="0" i="0" smtClean="0">
                              <a:solidFill>
                                <a:srgbClr val="C58D01"/>
                              </a:solidFill>
                              <a:latin typeface="Cambria Math" panose="02040503050406030204" pitchFamily="18" charset="0"/>
                            </a:rPr>
                            <m:t>6</m:t>
                          </m:r>
                        </m:num>
                        <m:den>
                          <m:r>
                            <a:rPr lang="en-US" sz="1400" b="0" i="0" smtClean="0">
                              <a:solidFill>
                                <a:srgbClr val="C58D01"/>
                              </a:solidFill>
                              <a:latin typeface="Cambria Math" panose="02040503050406030204" pitchFamily="18" charset="0"/>
                            </a:rPr>
                            <m:t>255</m:t>
                          </m:r>
                        </m:den>
                      </m:f>
                    </m:oMath>
                  </a14:m>
                  <a:endParaRPr lang="en-US" dirty="0">
                    <a:solidFill>
                      <a:srgbClr val="C58D01"/>
                    </a:solidFill>
                    <a:latin typeface="Calibri" panose="020F0502020204030204" pitchFamily="34" charset="0"/>
                    <a:cs typeface="Calibri" panose="020F0502020204030204" pitchFamily="34" charset="0"/>
                  </a:endParaRPr>
                </a:p>
              </p:txBody>
            </p:sp>
          </mc:Choice>
          <mc:Fallback xmlns="">
            <p:sp>
              <p:nvSpPr>
                <p:cNvPr id="2" name="TextBox 1">
                  <a:extLst>
                    <a:ext uri="{FF2B5EF4-FFF2-40B4-BE49-F238E27FC236}">
                      <a16:creationId xmlns:a16="http://schemas.microsoft.com/office/drawing/2014/main" id="{F14DDD9C-4A03-1EF2-E8D8-01AA2A5B952C}"/>
                    </a:ext>
                  </a:extLst>
                </p:cNvPr>
                <p:cNvSpPr txBox="1">
                  <a:spLocks noRot="1" noChangeAspect="1" noMove="1" noResize="1" noEditPoints="1" noAdjustHandles="1" noChangeArrowheads="1" noChangeShapeType="1" noTextEdit="1"/>
                </p:cNvSpPr>
                <p:nvPr/>
              </p:nvSpPr>
              <p:spPr>
                <a:xfrm>
                  <a:off x="84727" y="4807708"/>
                  <a:ext cx="1253548" cy="398314"/>
                </a:xfrm>
                <a:prstGeom prst="rect">
                  <a:avLst/>
                </a:prstGeom>
                <a:blipFill>
                  <a:blip r:embed="rId7"/>
                  <a:stretch>
                    <a:fillRect l="-100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66E336-A468-8AF6-B033-1CA4F923DD7B}"/>
                    </a:ext>
                  </a:extLst>
                </p:cNvPr>
                <p:cNvSpPr txBox="1"/>
                <p:nvPr/>
              </p:nvSpPr>
              <p:spPr>
                <a:xfrm>
                  <a:off x="10565741" y="3718216"/>
                  <a:ext cx="1139736" cy="398314"/>
                </a:xfrm>
                <a:prstGeom prst="rect">
                  <a:avLst/>
                </a:prstGeom>
                <a:noFill/>
              </p:spPr>
              <p:txBody>
                <a:bodyPr wrap="none" rtlCol="0">
                  <a:spAutoFit/>
                </a:bodyPr>
                <a:lstStyle/>
                <a:p>
                  <a:r>
                    <a:rPr lang="en-US" dirty="0">
                      <a:solidFill>
                        <a:srgbClr val="C58D01"/>
                      </a:solidFill>
                      <a:latin typeface="Calibri" panose="020F0502020204030204" pitchFamily="34" charset="0"/>
                      <a:cs typeface="Calibri" panose="020F0502020204030204" pitchFamily="34" charset="0"/>
                    </a:rPr>
                    <a:t>PGD: </a:t>
                  </a:r>
                  <a14:m>
                    <m:oMath xmlns:m="http://schemas.openxmlformats.org/officeDocument/2006/math">
                      <m:r>
                        <a:rPr lang="en-US" i="1">
                          <a:solidFill>
                            <a:srgbClr val="C58D01"/>
                          </a:solidFill>
                          <a:latin typeface="Cambria Math" panose="02040503050406030204" pitchFamily="18" charset="0"/>
                        </a:rPr>
                        <m:t>𝜖</m:t>
                      </m:r>
                      <m:r>
                        <a:rPr lang="en-US" b="0" i="1" smtClean="0">
                          <a:solidFill>
                            <a:srgbClr val="C58D01"/>
                          </a:solidFill>
                          <a:latin typeface="Cambria Math" panose="02040503050406030204" pitchFamily="18" charset="0"/>
                        </a:rPr>
                        <m:t>≥</m:t>
                      </m:r>
                      <m:f>
                        <m:fPr>
                          <m:ctrlPr>
                            <a:rPr lang="en-US" sz="1400" b="0" i="1" smtClean="0">
                              <a:solidFill>
                                <a:srgbClr val="C58D01"/>
                              </a:solidFill>
                              <a:latin typeface="Cambria Math" panose="02040503050406030204" pitchFamily="18" charset="0"/>
                            </a:rPr>
                          </m:ctrlPr>
                        </m:fPr>
                        <m:num>
                          <m:r>
                            <a:rPr lang="en-US" sz="1400" b="0" i="0" smtClean="0">
                              <a:solidFill>
                                <a:srgbClr val="C58D01"/>
                              </a:solidFill>
                              <a:latin typeface="Cambria Math" panose="02040503050406030204" pitchFamily="18" charset="0"/>
                            </a:rPr>
                            <m:t>10</m:t>
                          </m:r>
                        </m:num>
                        <m:den>
                          <m:r>
                            <a:rPr lang="en-US" sz="1400" b="0" i="0" smtClean="0">
                              <a:solidFill>
                                <a:srgbClr val="C58D01"/>
                              </a:solidFill>
                              <a:latin typeface="Cambria Math" panose="02040503050406030204" pitchFamily="18" charset="0"/>
                            </a:rPr>
                            <m:t>255</m:t>
                          </m:r>
                        </m:den>
                      </m:f>
                    </m:oMath>
                  </a14:m>
                  <a:endParaRPr lang="en-US" dirty="0">
                    <a:solidFill>
                      <a:srgbClr val="C58D01"/>
                    </a:solidFill>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C966E336-A468-8AF6-B033-1CA4F923DD7B}"/>
                    </a:ext>
                  </a:extLst>
                </p:cNvPr>
                <p:cNvSpPr txBox="1">
                  <a:spLocks noRot="1" noChangeAspect="1" noMove="1" noResize="1" noEditPoints="1" noAdjustHandles="1" noChangeArrowheads="1" noChangeShapeType="1" noTextEdit="1"/>
                </p:cNvSpPr>
                <p:nvPr/>
              </p:nvSpPr>
              <p:spPr>
                <a:xfrm>
                  <a:off x="10565741" y="3718216"/>
                  <a:ext cx="1139736" cy="398314"/>
                </a:xfrm>
                <a:prstGeom prst="rect">
                  <a:avLst/>
                </a:prstGeom>
                <a:blipFill>
                  <a:blip r:embed="rId8"/>
                  <a:stretch>
                    <a:fillRect l="-1099" b="-6250"/>
                  </a:stretch>
                </a:blipFill>
              </p:spPr>
              <p:txBody>
                <a:bodyPr/>
                <a:lstStyle/>
                <a:p>
                  <a:r>
                    <a:rPr lang="en-US">
                      <a:noFill/>
                    </a:rPr>
                    <a:t> </a:t>
                  </a:r>
                </a:p>
              </p:txBody>
            </p:sp>
          </mc:Fallback>
        </mc:AlternateContent>
      </p:grpSp>
    </p:spTree>
    <p:extLst>
      <p:ext uri="{BB962C8B-B14F-4D97-AF65-F5344CB8AC3E}">
        <p14:creationId xmlns:p14="http://schemas.microsoft.com/office/powerpoint/2010/main" val="196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5997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Evaluating Against Adversarial Attacks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78357"/>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78357"/>
                <a:ext cx="11150700" cy="5130300"/>
              </a:xfrm>
              <a:prstGeom prst="rect">
                <a:avLst/>
              </a:prstGeom>
              <a:blipFill>
                <a:blip r:embed="rId3"/>
                <a:stretch>
                  <a:fillRect l="-601" t="-357"/>
                </a:stretch>
              </a:blipFill>
              <a:ln>
                <a:noFill/>
              </a:ln>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97CEC642-24FE-A6AD-BD4F-4D9277BE1CB2}"/>
              </a:ext>
            </a:extLst>
          </p:cNvPr>
          <p:cNvGrpSpPr/>
          <p:nvPr/>
        </p:nvGrpSpPr>
        <p:grpSpPr>
          <a:xfrm>
            <a:off x="609600" y="2500965"/>
            <a:ext cx="3727200" cy="4247138"/>
            <a:chOff x="609600" y="2474163"/>
            <a:chExt cx="3727200" cy="4247138"/>
          </a:xfrm>
        </p:grpSpPr>
        <p:sp>
          <p:nvSpPr>
            <p:cNvPr id="581" name="Google Shape;581;g22b5a1f32dd_1_1287"/>
            <p:cNvSpPr txBox="1"/>
            <p:nvPr/>
          </p:nvSpPr>
          <p:spPr>
            <a:xfrm>
              <a:off x="609600" y="6321101"/>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FGSM</a:t>
              </a:r>
              <a:endParaRPr b="1">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599787"/>
              <a:ext cx="3551232" cy="3504900"/>
            </a:xfrm>
            <a:prstGeom prst="rect">
              <a:avLst/>
            </a:prstGeom>
            <a:noFill/>
            <a:ln>
              <a:noFill/>
            </a:ln>
          </p:spPr>
        </p:pic>
        <p:sp>
          <p:nvSpPr>
            <p:cNvPr id="2" name="TextBox 1">
              <a:extLst>
                <a:ext uri="{FF2B5EF4-FFF2-40B4-BE49-F238E27FC236}">
                  <a16:creationId xmlns:a16="http://schemas.microsoft.com/office/drawing/2014/main" id="{04B96B86-3CD8-90FD-6146-7E5B08604189}"/>
                </a:ext>
              </a:extLst>
            </p:cNvPr>
            <p:cNvSpPr txBox="1"/>
            <p:nvPr/>
          </p:nvSpPr>
          <p:spPr>
            <a:xfrm>
              <a:off x="947916" y="6058670"/>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966" y="6058670"/>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5"/>
            <a:stretch>
              <a:fillRect/>
            </a:stretch>
          </p:blipFill>
          <p:spPr>
            <a:xfrm>
              <a:off x="1147232" y="2474163"/>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6"/>
            <a:stretch>
              <a:fillRect/>
            </a:stretch>
          </p:blipFill>
          <p:spPr>
            <a:xfrm>
              <a:off x="1901831" y="3075949"/>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7"/>
            <a:stretch>
              <a:fillRect/>
            </a:stretch>
          </p:blipFill>
          <p:spPr>
            <a:xfrm>
              <a:off x="2647547" y="3555095"/>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8"/>
            <a:stretch>
              <a:fillRect/>
            </a:stretch>
          </p:blipFill>
          <p:spPr>
            <a:xfrm>
              <a:off x="3146435" y="3907874"/>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9"/>
            <a:stretch>
              <a:fillRect/>
            </a:stretch>
          </p:blipFill>
          <p:spPr>
            <a:xfrm>
              <a:off x="3268286" y="4779672"/>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0"/>
            <a:stretch>
              <a:fillRect/>
            </a:stretch>
          </p:blipFill>
          <p:spPr>
            <a:xfrm>
              <a:off x="3843381" y="5082858"/>
              <a:ext cx="261610" cy="249536"/>
            </a:xfrm>
            <a:prstGeom prst="rect">
              <a:avLst/>
            </a:prstGeom>
          </p:spPr>
        </p:pic>
      </p:grpSp>
      <p:grpSp>
        <p:nvGrpSpPr>
          <p:cNvPr id="30" name="Group 29">
            <a:extLst>
              <a:ext uri="{FF2B5EF4-FFF2-40B4-BE49-F238E27FC236}">
                <a16:creationId xmlns:a16="http://schemas.microsoft.com/office/drawing/2014/main" id="{A0B1C4D2-12F5-B67F-1C7B-CCCA5A6CF708}"/>
              </a:ext>
            </a:extLst>
          </p:cNvPr>
          <p:cNvGrpSpPr/>
          <p:nvPr/>
        </p:nvGrpSpPr>
        <p:grpSpPr>
          <a:xfrm>
            <a:off x="7712075" y="2513132"/>
            <a:ext cx="3842135" cy="4252099"/>
            <a:chOff x="7712075" y="2486330"/>
            <a:chExt cx="3842135" cy="4252099"/>
          </a:xfrm>
        </p:grpSpPr>
        <p:pic>
          <p:nvPicPr>
            <p:cNvPr id="585" name="Google Shape;585;g22b5a1f32dd_1_1287"/>
            <p:cNvPicPr preferRelativeResize="0"/>
            <p:nvPr/>
          </p:nvPicPr>
          <p:blipFill>
            <a:blip r:embed="rId11">
              <a:alphaModFix/>
            </a:blip>
            <a:stretch>
              <a:fillRect/>
            </a:stretch>
          </p:blipFill>
          <p:spPr>
            <a:xfrm>
              <a:off x="7712075" y="2599787"/>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03110" y="6321101"/>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03110" y="6321101"/>
                  <a:ext cx="3551100" cy="417328"/>
                </a:xfrm>
                <a:prstGeom prst="rect">
                  <a:avLst/>
                </a:prstGeom>
                <a:blipFill>
                  <a:blip r:embed="rId19"/>
                  <a:stretch>
                    <a:fillRect/>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3A1D1F7D-53AD-D081-BEF8-549E78D88FBF}"/>
                </a:ext>
              </a:extLst>
            </p:cNvPr>
            <p:cNvSpPr txBox="1"/>
            <p:nvPr/>
          </p:nvSpPr>
          <p:spPr>
            <a:xfrm>
              <a:off x="8052219"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53812"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20"/>
            <a:stretch>
              <a:fillRect/>
            </a:stretch>
          </p:blipFill>
          <p:spPr>
            <a:xfrm>
              <a:off x="8237529" y="2486330"/>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21"/>
            <a:stretch>
              <a:fillRect/>
            </a:stretch>
          </p:blipFill>
          <p:spPr>
            <a:xfrm>
              <a:off x="9015027" y="2951280"/>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22"/>
            <a:stretch>
              <a:fillRect/>
            </a:stretch>
          </p:blipFill>
          <p:spPr>
            <a:xfrm>
              <a:off x="9709266" y="3284954"/>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23"/>
            <a:stretch>
              <a:fillRect/>
            </a:stretch>
          </p:blipFill>
          <p:spPr>
            <a:xfrm>
              <a:off x="9971644" y="3816705"/>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24"/>
            <a:stretch>
              <a:fillRect/>
            </a:stretch>
          </p:blipFill>
          <p:spPr>
            <a:xfrm>
              <a:off x="10346568" y="4338312"/>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25"/>
            <a:stretch>
              <a:fillRect/>
            </a:stretch>
          </p:blipFill>
          <p:spPr>
            <a:xfrm>
              <a:off x="10477757" y="4848094"/>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26"/>
            <a:stretch>
              <a:fillRect/>
            </a:stretch>
          </p:blipFill>
          <p:spPr>
            <a:xfrm>
              <a:off x="10923000" y="4923048"/>
              <a:ext cx="258926" cy="252021"/>
            </a:xfrm>
            <a:prstGeom prst="rect">
              <a:avLst/>
            </a:prstGeom>
          </p:spPr>
        </p:pic>
      </p:grpSp>
      <p:sp>
        <p:nvSpPr>
          <p:cNvPr id="27" name="Text Placeholder 2">
            <a:extLst>
              <a:ext uri="{FF2B5EF4-FFF2-40B4-BE49-F238E27FC236}">
                <a16:creationId xmlns:a16="http://schemas.microsoft.com/office/drawing/2014/main" id="{1FA960E8-29D0-FB3E-C372-01D7695E87A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31" name="Group 30">
            <a:extLst>
              <a:ext uri="{FF2B5EF4-FFF2-40B4-BE49-F238E27FC236}">
                <a16:creationId xmlns:a16="http://schemas.microsoft.com/office/drawing/2014/main" id="{9186A66A-DF7C-ACA8-049A-1253D37427F4}"/>
              </a:ext>
            </a:extLst>
          </p:cNvPr>
          <p:cNvGrpSpPr/>
          <p:nvPr/>
        </p:nvGrpSpPr>
        <p:grpSpPr>
          <a:xfrm>
            <a:off x="4160835" y="2513132"/>
            <a:ext cx="3697394" cy="4234971"/>
            <a:chOff x="4160835" y="2513132"/>
            <a:chExt cx="3697394" cy="4234971"/>
          </a:xfrm>
        </p:grpSpPr>
        <p:grpSp>
          <p:nvGrpSpPr>
            <p:cNvPr id="29" name="Group 28">
              <a:extLst>
                <a:ext uri="{FF2B5EF4-FFF2-40B4-BE49-F238E27FC236}">
                  <a16:creationId xmlns:a16="http://schemas.microsoft.com/office/drawing/2014/main" id="{1153E46C-0ED8-BDE9-28E5-B2FB61208727}"/>
                </a:ext>
              </a:extLst>
            </p:cNvPr>
            <p:cNvGrpSpPr/>
            <p:nvPr/>
          </p:nvGrpSpPr>
          <p:grpSpPr>
            <a:xfrm>
              <a:off x="4160835" y="2513132"/>
              <a:ext cx="3697394" cy="4234971"/>
              <a:chOff x="4160835" y="2486330"/>
              <a:chExt cx="3697394"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307129" y="6321101"/>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a:solidFill>
                        <a:srgbClr val="5F2A0F"/>
                      </a:solidFill>
                      <a:latin typeface="Calibri" panose="020F0502020204030204" pitchFamily="34" charset="0"/>
                      <a:cs typeface="Calibri" panose="020F0502020204030204" pitchFamily="34" charset="0"/>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307129" y="6321101"/>
                    <a:ext cx="3551100" cy="400200"/>
                  </a:xfrm>
                  <a:prstGeom prst="rect">
                    <a:avLst/>
                  </a:prstGeom>
                  <a:blipFill>
                    <a:blip r:embed="rId27"/>
                    <a:stretch>
                      <a:fillRect b="-3030"/>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8">
                <a:alphaModFix/>
              </a:blip>
              <a:stretch>
                <a:fillRect/>
              </a:stretch>
            </p:blipFill>
            <p:spPr>
              <a:xfrm>
                <a:off x="4160835" y="2599787"/>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070245"/>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08164" y="6070245"/>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9"/>
              <a:stretch>
                <a:fillRect/>
              </a:stretch>
            </p:blipFill>
            <p:spPr>
              <a:xfrm>
                <a:off x="4698464" y="2486330"/>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30"/>
              <a:stretch>
                <a:fillRect/>
              </a:stretch>
            </p:blipFill>
            <p:spPr>
              <a:xfrm>
                <a:off x="5453063" y="2853048"/>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31"/>
              <a:stretch>
                <a:fillRect/>
              </a:stretch>
            </p:blipFill>
            <p:spPr>
              <a:xfrm>
                <a:off x="5956274" y="3036002"/>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32"/>
              <a:stretch>
                <a:fillRect/>
              </a:stretch>
            </p:blipFill>
            <p:spPr>
              <a:xfrm>
                <a:off x="6328954" y="4520252"/>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33"/>
              <a:stretch>
                <a:fillRect/>
              </a:stretch>
            </p:blipFill>
            <p:spPr>
              <a:xfrm>
                <a:off x="7300087" y="4950235"/>
                <a:ext cx="253171" cy="257391"/>
              </a:xfrm>
              <a:prstGeom prst="rect">
                <a:avLst/>
              </a:prstGeom>
            </p:spPr>
          </p:pic>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62B7D6-D666-8809-48DE-9BE4FADEFB50}"/>
                    </a:ext>
                  </a:extLst>
                </p:cNvPr>
                <p:cNvSpPr txBox="1"/>
                <p:nvPr/>
              </p:nvSpPr>
              <p:spPr>
                <a:xfrm>
                  <a:off x="4407719" y="5159141"/>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F662B7D6-D666-8809-48DE-9BE4FADEFB50}"/>
                    </a:ext>
                  </a:extLst>
                </p:cNvPr>
                <p:cNvSpPr txBox="1">
                  <a:spLocks noRot="1" noChangeAspect="1" noMove="1" noResize="1" noEditPoints="1" noAdjustHandles="1" noChangeArrowheads="1" noChangeShapeType="1" noTextEdit="1"/>
                </p:cNvSpPr>
                <p:nvPr/>
              </p:nvSpPr>
              <p:spPr>
                <a:xfrm>
                  <a:off x="4407719" y="5159141"/>
                  <a:ext cx="1698893" cy="400110"/>
                </a:xfrm>
                <a:prstGeom prst="rect">
                  <a:avLst/>
                </a:prstGeom>
                <a:blipFill>
                  <a:blip r:embed="rId34"/>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364488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linds(horizontal)">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3" name="Picture 2" descr="A collage of a person&amp;#39;s face&#10;&#10;Description automatically generated">
            <a:extLst>
              <a:ext uri="{FF2B5EF4-FFF2-40B4-BE49-F238E27FC236}">
                <a16:creationId xmlns:a16="http://schemas.microsoft.com/office/drawing/2014/main" id="{A48EE7A1-05BE-3399-5508-C66D7F5F46D4}"/>
              </a:ext>
            </a:extLst>
          </p:cNvPr>
          <p:cNvPicPr>
            <a:picLocks noChangeAspect="1"/>
          </p:cNvPicPr>
          <p:nvPr/>
        </p:nvPicPr>
        <p:blipFill rotWithShape="1">
          <a:blip r:embed="rId3"/>
          <a:srcRect l="-333" t="181" r="333" b="-43"/>
          <a:stretch/>
        </p:blipFill>
        <p:spPr>
          <a:xfrm>
            <a:off x="987019" y="2827675"/>
            <a:ext cx="10289577" cy="3683017"/>
          </a:xfrm>
          <a:prstGeom prst="rect">
            <a:avLst/>
          </a:prstGeom>
        </p:spPr>
      </p:pic>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Deep Learning – The Promise</a:t>
            </a:r>
          </a:p>
        </p:txBody>
      </p:sp>
      <p:sp>
        <p:nvSpPr>
          <p:cNvPr id="163" name="Google Shape;163;g22b542f3695_0_0"/>
          <p:cNvSpPr txBox="1">
            <a:spLocks noGrp="1"/>
          </p:cNvSpPr>
          <p:nvPr>
            <p:ph type="body" idx="1"/>
          </p:nvPr>
        </p:nvSpPr>
        <p:spPr>
          <a:xfrm>
            <a:off x="609600" y="1434175"/>
            <a:ext cx="11150700" cy="1534126"/>
          </a:xfrm>
          <a:prstGeom prst="rect">
            <a:avLst/>
          </a:prstGeom>
          <a:noFill/>
          <a:ln>
            <a:noFill/>
          </a:ln>
        </p:spPr>
        <p:txBody>
          <a:bodyPr spcFirstLastPara="1" wrap="square" lIns="91425" tIns="45700" rIns="91425" bIns="45700" anchor="t" anchorCtr="0">
            <a:normAutofit/>
          </a:bodyPr>
          <a:lstStyle/>
          <a:p>
            <a:pPr lvl="0"/>
            <a:r>
              <a:rPr lang="en-US" sz="2400">
                <a:solidFill>
                  <a:srgbClr val="5F2A0F"/>
                </a:solidFill>
                <a:latin typeface="Calibri" panose="020F0502020204030204" pitchFamily="34" charset="0"/>
                <a:cs typeface="Calibri" panose="020F0502020204030204" pitchFamily="34" charset="0"/>
              </a:rPr>
              <a:t>Deep Learning (DL)/Artificial Intelligence (AI) models have achieved or even surpassed human-level accuracy in several areas, including computer vision and pattern recognition.</a:t>
            </a:r>
            <a:endParaRPr sz="240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7E1C0D6D-B7A8-8FE7-EFAC-BCA835218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54" y="2826663"/>
            <a:ext cx="2413110" cy="2163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D315B9-7F86-30F8-CB7F-1E23BCE9E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325" y="2826095"/>
            <a:ext cx="3499479" cy="2167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E45B49-9353-CDED-3A65-EC38BC0619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4483" y="4452377"/>
            <a:ext cx="3392198" cy="20564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9803A89-82B7-400B-A7CF-B2B1E36845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7271" y="2826095"/>
            <a:ext cx="3553541" cy="1998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14604DEA-4FC8-06FD-25E3-F43A49485BEC}"/>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950833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80149"/>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Evaluating Against Adversarial Attacks</a:t>
            </a:r>
            <a:endParaRPr>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0" name="Google Shape;580;g22b5a1f32dd_1_1287"/>
              <p:cNvSpPr txBox="1">
                <a:spLocks noGrp="1"/>
              </p:cNvSpPr>
              <p:nvPr>
                <p:ph type="body" idx="1"/>
              </p:nvPr>
            </p:nvSpPr>
            <p:spPr>
              <a:xfrm>
                <a:off x="609600" y="1258008"/>
                <a:ext cx="11150700" cy="5130300"/>
              </a:xfrm>
              <a:prstGeom prst="rect">
                <a:avLst/>
              </a:prstGeom>
              <a:noFill/>
              <a:ln>
                <a:noFill/>
              </a:ln>
            </p:spPr>
            <p:txBody>
              <a:bodyPr spcFirstLastPara="1" wrap="square" lIns="91425" tIns="45700" rIns="91425" bIns="45700" anchor="t" anchorCtr="0">
                <a:normAutofit/>
              </a:bodyPr>
              <a:lstStyle/>
              <a:p>
                <a:pPr lvl="0"/>
                <a:r>
                  <a:rPr lang="en-US">
                    <a:solidFill>
                      <a:srgbClr val="5F2A0F"/>
                    </a:solidFill>
                    <a:latin typeface="Calibri" panose="020F0502020204030204" pitchFamily="34" charset="0"/>
                    <a:cs typeface="Calibri" panose="020F0502020204030204" pitchFamily="34" charset="0"/>
                  </a:rPr>
                  <a:t>The robust models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ℛ</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ℛ𝒟</m:t>
                            </m:r>
                          </m:e>
                        </m:d>
                      </m:sub>
                    </m:sSub>
                    <m:r>
                      <a:rPr lang="ar-AE" b="0" i="1" smtClean="0">
                        <a:solidFill>
                          <a:srgbClr val="5F2A0F"/>
                        </a:solidFill>
                        <a:latin typeface="Cambria Math" panose="02040503050406030204" pitchFamily="18" charset="0"/>
                      </a:rPr>
                      <m:t> </m:t>
                    </m:r>
                  </m:oMath>
                </a14:m>
                <a:r>
                  <a:rPr lang="en-US">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ar-AE" b="0" i="1" smtClean="0">
                            <a:solidFill>
                              <a:srgbClr val="5F2A0F"/>
                            </a:solidFill>
                            <a:latin typeface="Cambria Math" panose="02040503050406030204" pitchFamily="18" charset="0"/>
                          </a:rPr>
                        </m:ctrlPr>
                      </m:sSubPr>
                      <m:e>
                        <m:r>
                          <a:rPr lang="ar-AE" b="0" i="1" smtClean="0">
                            <a:solidFill>
                              <a:srgbClr val="5F2A0F"/>
                            </a:solidFill>
                            <a:latin typeface="Cambria Math" panose="02040503050406030204" pitchFamily="18" charset="0"/>
                          </a:rPr>
                          <m:t>𝑓</m:t>
                        </m:r>
                      </m:e>
                      <m:sub>
                        <m:d>
                          <m:dPr>
                            <m:ctrlPr>
                              <a:rPr lang="ar-AE" b="0" i="1" smtClean="0">
                                <a:solidFill>
                                  <a:srgbClr val="5F2A0F"/>
                                </a:solidFill>
                                <a:latin typeface="Cambria Math" panose="02040503050406030204" pitchFamily="18" charset="0"/>
                              </a:rPr>
                            </m:ctrlPr>
                          </m:dPr>
                          <m:e>
                            <m:r>
                              <a:rPr lang="ar-AE" b="0" i="1" smtClean="0">
                                <a:solidFill>
                                  <a:srgbClr val="5F2A0F"/>
                                </a:solidFill>
                                <a:latin typeface="Cambria Math" panose="02040503050406030204" pitchFamily="18" charset="0"/>
                              </a:rPr>
                              <m:t>𝒟</m:t>
                            </m:r>
                            <m:r>
                              <a:rPr lang="ar-AE" b="0" i="1" smtClean="0">
                                <a:solidFill>
                                  <a:srgbClr val="5F2A0F"/>
                                </a:solidFill>
                                <a:latin typeface="Cambria Math" panose="02040503050406030204" pitchFamily="18" charset="0"/>
                              </a:rPr>
                              <m:t>, </m:t>
                            </m:r>
                            <m:r>
                              <a:rPr lang="ar-AE" b="0" i="1" smtClean="0">
                                <a:solidFill>
                                  <a:srgbClr val="5F2A0F"/>
                                </a:solidFill>
                                <a:latin typeface="Cambria Math" panose="02040503050406030204" pitchFamily="18" charset="0"/>
                              </a:rPr>
                              <m:t>𝒟ℛ</m:t>
                            </m:r>
                          </m:e>
                        </m:d>
                      </m:sub>
                    </m:sSub>
                  </m:oMath>
                </a14:m>
                <a:r>
                  <a:rPr lang="ar-AE">
                    <a:solidFill>
                      <a:srgbClr val="5F2A0F"/>
                    </a:solidFill>
                    <a:latin typeface="Calibri" panose="020F0502020204030204" pitchFamily="34" charset="0"/>
                    <a:cs typeface="Calibri" panose="020F0502020204030204" pitchFamily="34" charset="0"/>
                  </a:rPr>
                  <a:t> </a:t>
                </a:r>
                <a:r>
                  <a:rPr lang="en-US">
                    <a:solidFill>
                      <a:srgbClr val="5F2A0F"/>
                    </a:solidFill>
                    <a:latin typeface="Calibri" panose="020F0502020204030204" pitchFamily="34" charset="0"/>
                    <a:cs typeface="Calibri" panose="020F0502020204030204" pitchFamily="34" charset="0"/>
                  </a:rPr>
                  <a:t>achived the highest level of robustness and less catastrophic forgetting.</a:t>
                </a:r>
              </a:p>
            </p:txBody>
          </p:sp>
        </mc:Choice>
        <mc:Fallback xmlns="">
          <p:sp>
            <p:nvSpPr>
              <p:cNvPr id="580" name="Google Shape;580;g22b5a1f32dd_1_1287"/>
              <p:cNvSpPr txBox="1">
                <a:spLocks noGrp="1" noRot="1" noChangeAspect="1" noMove="1" noResize="1" noEditPoints="1" noAdjustHandles="1" noChangeArrowheads="1" noChangeShapeType="1" noTextEdit="1"/>
              </p:cNvSpPr>
              <p:nvPr>
                <p:ph type="body" idx="1"/>
              </p:nvPr>
            </p:nvSpPr>
            <p:spPr>
              <a:xfrm>
                <a:off x="609600" y="1258008"/>
                <a:ext cx="11150700" cy="5130300"/>
              </a:xfrm>
              <a:prstGeom prst="rect">
                <a:avLst/>
              </a:prstGeom>
              <a:blipFill>
                <a:blip r:embed="rId3"/>
                <a:stretch>
                  <a:fillRect l="-601" t="-238"/>
                </a:stretch>
              </a:blipFill>
              <a:ln>
                <a:noFill/>
              </a:ln>
            </p:spPr>
            <p:txBody>
              <a:bodyPr/>
              <a:lstStyle/>
              <a:p>
                <a:r>
                  <a:rPr lang="en-US">
                    <a:noFill/>
                  </a:rPr>
                  <a:t> </a:t>
                </a:r>
              </a:p>
            </p:txBody>
          </p:sp>
        </mc:Fallback>
      </mc:AlternateContent>
      <p:sp>
        <p:nvSpPr>
          <p:cNvPr id="581" name="Google Shape;581;g22b5a1f32dd_1_1287"/>
          <p:cNvSpPr txBox="1"/>
          <p:nvPr/>
        </p:nvSpPr>
        <p:spPr>
          <a:xfrm>
            <a:off x="609600" y="6440672"/>
            <a:ext cx="372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latin typeface="Calibri" panose="020F0502020204030204" pitchFamily="34" charset="0"/>
                <a:cs typeface="Calibri" panose="020F0502020204030204" pitchFamily="34" charset="0"/>
              </a:rPr>
              <a:t>FGSM</a:t>
            </a:r>
            <a:endParaRPr b="1">
              <a:solidFill>
                <a:srgbClr val="5F2A0F"/>
              </a:solidFill>
              <a:latin typeface="Calibri" panose="020F0502020204030204" pitchFamily="34" charset="0"/>
              <a:cs typeface="Calibri" panose="020F0502020204030204" pitchFamily="34" charset="0"/>
            </a:endParaRPr>
          </a:p>
        </p:txBody>
      </p:sp>
      <p:pic>
        <p:nvPicPr>
          <p:cNvPr id="583" name="Google Shape;583;g22b5a1f32dd_1_1287"/>
          <p:cNvPicPr preferRelativeResize="0"/>
          <p:nvPr/>
        </p:nvPicPr>
        <p:blipFill>
          <a:blip r:embed="rId4">
            <a:alphaModFix/>
          </a:blip>
          <a:stretch>
            <a:fillRect/>
          </a:stretch>
        </p:blipFill>
        <p:spPr>
          <a:xfrm>
            <a:off x="609600" y="2719358"/>
            <a:ext cx="3551232" cy="3504900"/>
          </a:xfrm>
          <a:prstGeom prst="rect">
            <a:avLst/>
          </a:prstGeom>
          <a:noFill/>
          <a:ln>
            <a:noFill/>
          </a:ln>
        </p:spPr>
      </p:pic>
      <p:pic>
        <p:nvPicPr>
          <p:cNvPr id="585" name="Google Shape;585;g22b5a1f32dd_1_1287"/>
          <p:cNvPicPr preferRelativeResize="0"/>
          <p:nvPr/>
        </p:nvPicPr>
        <p:blipFill>
          <a:blip r:embed="rId5">
            <a:alphaModFix/>
          </a:blip>
          <a:stretch>
            <a:fillRect/>
          </a:stretch>
        </p:blipFill>
        <p:spPr>
          <a:xfrm>
            <a:off x="7712075" y="2719358"/>
            <a:ext cx="3523012" cy="3477051"/>
          </a:xfrm>
          <a:prstGeom prst="rect">
            <a:avLst/>
          </a:prstGeom>
          <a:noFill/>
          <a:ln>
            <a:noFill/>
          </a:ln>
        </p:spPr>
      </p:pic>
      <mc:AlternateContent xmlns:mc="http://schemas.openxmlformats.org/markup-compatibility/2006" xmlns:a14="http://schemas.microsoft.com/office/drawing/2010/main">
        <mc:Choice Requires="a14">
          <p:sp>
            <p:nvSpPr>
              <p:cNvPr id="586" name="Google Shape;586;g22b5a1f32dd_1_1287"/>
              <p:cNvSpPr txBox="1"/>
              <p:nvPr/>
            </p:nvSpPr>
            <p:spPr>
              <a:xfrm>
                <a:off x="8039686" y="6440672"/>
                <a:ext cx="3551100" cy="41732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𝒊𝒏𝒇</m:t>
                        </m:r>
                      </m:sub>
                    </m:sSub>
                  </m:oMath>
                </a14:m>
                <a:endParaRPr lang="ar-AE" b="1">
                  <a:solidFill>
                    <a:srgbClr val="5F2A0F"/>
                  </a:solidFill>
                </a:endParaRPr>
              </a:p>
            </p:txBody>
          </p:sp>
        </mc:Choice>
        <mc:Fallback xmlns="">
          <p:sp>
            <p:nvSpPr>
              <p:cNvPr id="586" name="Google Shape;586;g22b5a1f32dd_1_1287"/>
              <p:cNvSpPr txBox="1">
                <a:spLocks noRot="1" noChangeAspect="1" noMove="1" noResize="1" noEditPoints="1" noAdjustHandles="1" noChangeArrowheads="1" noChangeShapeType="1" noTextEdit="1"/>
              </p:cNvSpPr>
              <p:nvPr/>
            </p:nvSpPr>
            <p:spPr>
              <a:xfrm>
                <a:off x="8039686" y="6440672"/>
                <a:ext cx="3551100" cy="417328"/>
              </a:xfrm>
              <a:prstGeom prst="rect">
                <a:avLst/>
              </a:prstGeom>
              <a:blipFill>
                <a:blip r:embed="rId8"/>
                <a:stretch>
                  <a:fillRect/>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04B96B86-3CD8-90FD-6146-7E5B08604189}"/>
              </a:ext>
            </a:extLst>
          </p:cNvPr>
          <p:cNvSpPr txBox="1"/>
          <p:nvPr/>
        </p:nvSpPr>
        <p:spPr>
          <a:xfrm>
            <a:off x="947916"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3" name="TextBox 2">
            <a:extLst>
              <a:ext uri="{FF2B5EF4-FFF2-40B4-BE49-F238E27FC236}">
                <a16:creationId xmlns:a16="http://schemas.microsoft.com/office/drawing/2014/main" id="{7022B8C0-0579-3F57-BB52-CCA9A9663A26}"/>
              </a:ext>
            </a:extLst>
          </p:cNvPr>
          <p:cNvSpPr txBox="1"/>
          <p:nvPr/>
        </p:nvSpPr>
        <p:spPr>
          <a:xfrm>
            <a:off x="2860775"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sp>
        <p:nvSpPr>
          <p:cNvPr id="6" name="TextBox 5">
            <a:extLst>
              <a:ext uri="{FF2B5EF4-FFF2-40B4-BE49-F238E27FC236}">
                <a16:creationId xmlns:a16="http://schemas.microsoft.com/office/drawing/2014/main" id="{3A1D1F7D-53AD-D081-BEF8-549E78D88FBF}"/>
              </a:ext>
            </a:extLst>
          </p:cNvPr>
          <p:cNvSpPr txBox="1"/>
          <p:nvPr/>
        </p:nvSpPr>
        <p:spPr>
          <a:xfrm>
            <a:off x="8052219"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7" name="TextBox 6">
            <a:extLst>
              <a:ext uri="{FF2B5EF4-FFF2-40B4-BE49-F238E27FC236}">
                <a16:creationId xmlns:a16="http://schemas.microsoft.com/office/drawing/2014/main" id="{729FB513-10BD-684B-7956-599274E476A7}"/>
              </a:ext>
            </a:extLst>
          </p:cNvPr>
          <p:cNvSpPr txBox="1"/>
          <p:nvPr/>
        </p:nvSpPr>
        <p:spPr>
          <a:xfrm>
            <a:off x="9934584"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8" name="Picture 7">
            <a:extLst>
              <a:ext uri="{FF2B5EF4-FFF2-40B4-BE49-F238E27FC236}">
                <a16:creationId xmlns:a16="http://schemas.microsoft.com/office/drawing/2014/main" id="{2DEAFA4E-35CC-B028-2017-AD18B01FAE23}"/>
              </a:ext>
            </a:extLst>
          </p:cNvPr>
          <p:cNvPicPr>
            <a:picLocks noChangeAspect="1"/>
          </p:cNvPicPr>
          <p:nvPr/>
        </p:nvPicPr>
        <p:blipFill>
          <a:blip r:embed="rId9"/>
          <a:stretch>
            <a:fillRect/>
          </a:stretch>
        </p:blipFill>
        <p:spPr>
          <a:xfrm>
            <a:off x="1147232" y="2593734"/>
            <a:ext cx="273778" cy="273778"/>
          </a:xfrm>
          <a:prstGeom prst="rect">
            <a:avLst/>
          </a:prstGeom>
        </p:spPr>
      </p:pic>
      <p:pic>
        <p:nvPicPr>
          <p:cNvPr id="9" name="Picture 8">
            <a:extLst>
              <a:ext uri="{FF2B5EF4-FFF2-40B4-BE49-F238E27FC236}">
                <a16:creationId xmlns:a16="http://schemas.microsoft.com/office/drawing/2014/main" id="{1562BD48-2136-D7D3-D21D-5F64487332CF}"/>
              </a:ext>
            </a:extLst>
          </p:cNvPr>
          <p:cNvPicPr>
            <a:picLocks noChangeAspect="1"/>
          </p:cNvPicPr>
          <p:nvPr/>
        </p:nvPicPr>
        <p:blipFill>
          <a:blip r:embed="rId10"/>
          <a:stretch>
            <a:fillRect/>
          </a:stretch>
        </p:blipFill>
        <p:spPr>
          <a:xfrm>
            <a:off x="1901831" y="3195520"/>
            <a:ext cx="267694" cy="261610"/>
          </a:xfrm>
          <a:prstGeom prst="rect">
            <a:avLst/>
          </a:prstGeom>
        </p:spPr>
      </p:pic>
      <p:pic>
        <p:nvPicPr>
          <p:cNvPr id="10" name="Picture 9">
            <a:extLst>
              <a:ext uri="{FF2B5EF4-FFF2-40B4-BE49-F238E27FC236}">
                <a16:creationId xmlns:a16="http://schemas.microsoft.com/office/drawing/2014/main" id="{1452EB53-B3F2-CE70-63E7-41B64E93129B}"/>
              </a:ext>
            </a:extLst>
          </p:cNvPr>
          <p:cNvPicPr>
            <a:picLocks noChangeAspect="1"/>
          </p:cNvPicPr>
          <p:nvPr/>
        </p:nvPicPr>
        <p:blipFill>
          <a:blip r:embed="rId11"/>
          <a:stretch>
            <a:fillRect/>
          </a:stretch>
        </p:blipFill>
        <p:spPr>
          <a:xfrm>
            <a:off x="2647547" y="3674666"/>
            <a:ext cx="261610" cy="261610"/>
          </a:xfrm>
          <a:prstGeom prst="rect">
            <a:avLst/>
          </a:prstGeom>
        </p:spPr>
      </p:pic>
      <p:pic>
        <p:nvPicPr>
          <p:cNvPr id="11" name="Picture 10">
            <a:extLst>
              <a:ext uri="{FF2B5EF4-FFF2-40B4-BE49-F238E27FC236}">
                <a16:creationId xmlns:a16="http://schemas.microsoft.com/office/drawing/2014/main" id="{A7A7CA6D-FD3F-C181-A3C4-C8D8AEA29205}"/>
              </a:ext>
            </a:extLst>
          </p:cNvPr>
          <p:cNvPicPr>
            <a:picLocks noChangeAspect="1"/>
          </p:cNvPicPr>
          <p:nvPr/>
        </p:nvPicPr>
        <p:blipFill>
          <a:blip r:embed="rId12"/>
          <a:stretch>
            <a:fillRect/>
          </a:stretch>
        </p:blipFill>
        <p:spPr>
          <a:xfrm>
            <a:off x="3146435" y="4027445"/>
            <a:ext cx="273778" cy="261610"/>
          </a:xfrm>
          <a:prstGeom prst="rect">
            <a:avLst/>
          </a:prstGeom>
        </p:spPr>
      </p:pic>
      <p:pic>
        <p:nvPicPr>
          <p:cNvPr id="12" name="Picture 11">
            <a:extLst>
              <a:ext uri="{FF2B5EF4-FFF2-40B4-BE49-F238E27FC236}">
                <a16:creationId xmlns:a16="http://schemas.microsoft.com/office/drawing/2014/main" id="{8142E814-D446-CA01-E865-850784FCA854}"/>
              </a:ext>
            </a:extLst>
          </p:cNvPr>
          <p:cNvPicPr>
            <a:picLocks noChangeAspect="1"/>
          </p:cNvPicPr>
          <p:nvPr/>
        </p:nvPicPr>
        <p:blipFill>
          <a:blip r:embed="rId13"/>
          <a:stretch>
            <a:fillRect/>
          </a:stretch>
        </p:blipFill>
        <p:spPr>
          <a:xfrm>
            <a:off x="3268286" y="4899243"/>
            <a:ext cx="261610" cy="267694"/>
          </a:xfrm>
          <a:prstGeom prst="rect">
            <a:avLst/>
          </a:prstGeom>
        </p:spPr>
      </p:pic>
      <p:pic>
        <p:nvPicPr>
          <p:cNvPr id="13" name="Picture 12">
            <a:extLst>
              <a:ext uri="{FF2B5EF4-FFF2-40B4-BE49-F238E27FC236}">
                <a16:creationId xmlns:a16="http://schemas.microsoft.com/office/drawing/2014/main" id="{D2C72841-F46E-3EB9-4589-0191031FFE8F}"/>
              </a:ext>
            </a:extLst>
          </p:cNvPr>
          <p:cNvPicPr>
            <a:picLocks noChangeAspect="1"/>
          </p:cNvPicPr>
          <p:nvPr/>
        </p:nvPicPr>
        <p:blipFill>
          <a:blip r:embed="rId14"/>
          <a:stretch>
            <a:fillRect/>
          </a:stretch>
        </p:blipFill>
        <p:spPr>
          <a:xfrm>
            <a:off x="3843381" y="5202429"/>
            <a:ext cx="261610" cy="249536"/>
          </a:xfrm>
          <a:prstGeom prst="rect">
            <a:avLst/>
          </a:prstGeom>
        </p:spPr>
      </p:pic>
      <p:pic>
        <p:nvPicPr>
          <p:cNvPr id="19" name="Picture 18">
            <a:extLst>
              <a:ext uri="{FF2B5EF4-FFF2-40B4-BE49-F238E27FC236}">
                <a16:creationId xmlns:a16="http://schemas.microsoft.com/office/drawing/2014/main" id="{A3D6AEBD-1ED0-C620-E80C-49D042C97EE1}"/>
              </a:ext>
            </a:extLst>
          </p:cNvPr>
          <p:cNvPicPr>
            <a:picLocks noChangeAspect="1"/>
          </p:cNvPicPr>
          <p:nvPr/>
        </p:nvPicPr>
        <p:blipFill>
          <a:blip r:embed="rId15"/>
          <a:stretch>
            <a:fillRect/>
          </a:stretch>
        </p:blipFill>
        <p:spPr>
          <a:xfrm>
            <a:off x="8237529" y="2605901"/>
            <a:ext cx="258926" cy="265831"/>
          </a:xfrm>
          <a:prstGeom prst="rect">
            <a:avLst/>
          </a:prstGeom>
        </p:spPr>
      </p:pic>
      <p:pic>
        <p:nvPicPr>
          <p:cNvPr id="20" name="Picture 19">
            <a:extLst>
              <a:ext uri="{FF2B5EF4-FFF2-40B4-BE49-F238E27FC236}">
                <a16:creationId xmlns:a16="http://schemas.microsoft.com/office/drawing/2014/main" id="{B780C747-74D3-7333-F4B9-CE17F3A5CBCA}"/>
              </a:ext>
            </a:extLst>
          </p:cNvPr>
          <p:cNvPicPr>
            <a:picLocks noChangeAspect="1"/>
          </p:cNvPicPr>
          <p:nvPr/>
        </p:nvPicPr>
        <p:blipFill>
          <a:blip r:embed="rId16"/>
          <a:stretch>
            <a:fillRect/>
          </a:stretch>
        </p:blipFill>
        <p:spPr>
          <a:xfrm>
            <a:off x="9015027" y="3070851"/>
            <a:ext cx="255474" cy="255474"/>
          </a:xfrm>
          <a:prstGeom prst="rect">
            <a:avLst/>
          </a:prstGeom>
        </p:spPr>
      </p:pic>
      <p:pic>
        <p:nvPicPr>
          <p:cNvPr id="21" name="Picture 20">
            <a:extLst>
              <a:ext uri="{FF2B5EF4-FFF2-40B4-BE49-F238E27FC236}">
                <a16:creationId xmlns:a16="http://schemas.microsoft.com/office/drawing/2014/main" id="{2F9F1CCA-09CB-EFFD-A8B6-F639AE6C5FB3}"/>
              </a:ext>
            </a:extLst>
          </p:cNvPr>
          <p:cNvPicPr>
            <a:picLocks noChangeAspect="1"/>
          </p:cNvPicPr>
          <p:nvPr/>
        </p:nvPicPr>
        <p:blipFill>
          <a:blip r:embed="rId17"/>
          <a:stretch>
            <a:fillRect/>
          </a:stretch>
        </p:blipFill>
        <p:spPr>
          <a:xfrm>
            <a:off x="9709266" y="3404525"/>
            <a:ext cx="262378" cy="255473"/>
          </a:xfrm>
          <a:prstGeom prst="rect">
            <a:avLst/>
          </a:prstGeom>
        </p:spPr>
      </p:pic>
      <p:pic>
        <p:nvPicPr>
          <p:cNvPr id="22" name="Picture 21">
            <a:extLst>
              <a:ext uri="{FF2B5EF4-FFF2-40B4-BE49-F238E27FC236}">
                <a16:creationId xmlns:a16="http://schemas.microsoft.com/office/drawing/2014/main" id="{C0C29528-B148-DE57-BFF6-C0309A9B6AA9}"/>
              </a:ext>
            </a:extLst>
          </p:cNvPr>
          <p:cNvPicPr>
            <a:picLocks noChangeAspect="1"/>
          </p:cNvPicPr>
          <p:nvPr/>
        </p:nvPicPr>
        <p:blipFill>
          <a:blip r:embed="rId18"/>
          <a:stretch>
            <a:fillRect/>
          </a:stretch>
        </p:blipFill>
        <p:spPr>
          <a:xfrm>
            <a:off x="9971644" y="3936276"/>
            <a:ext cx="258926" cy="258926"/>
          </a:xfrm>
          <a:prstGeom prst="rect">
            <a:avLst/>
          </a:prstGeom>
        </p:spPr>
      </p:pic>
      <p:pic>
        <p:nvPicPr>
          <p:cNvPr id="23" name="Picture 22">
            <a:extLst>
              <a:ext uri="{FF2B5EF4-FFF2-40B4-BE49-F238E27FC236}">
                <a16:creationId xmlns:a16="http://schemas.microsoft.com/office/drawing/2014/main" id="{9FBCFAF2-D8A2-6904-C4C2-916E23D6CC8B}"/>
              </a:ext>
            </a:extLst>
          </p:cNvPr>
          <p:cNvPicPr>
            <a:picLocks noChangeAspect="1"/>
          </p:cNvPicPr>
          <p:nvPr/>
        </p:nvPicPr>
        <p:blipFill>
          <a:blip r:embed="rId19"/>
          <a:stretch>
            <a:fillRect/>
          </a:stretch>
        </p:blipFill>
        <p:spPr>
          <a:xfrm>
            <a:off x="10346568" y="4457883"/>
            <a:ext cx="255474" cy="258926"/>
          </a:xfrm>
          <a:prstGeom prst="rect">
            <a:avLst/>
          </a:prstGeom>
        </p:spPr>
      </p:pic>
      <p:pic>
        <p:nvPicPr>
          <p:cNvPr id="24" name="Picture 23">
            <a:extLst>
              <a:ext uri="{FF2B5EF4-FFF2-40B4-BE49-F238E27FC236}">
                <a16:creationId xmlns:a16="http://schemas.microsoft.com/office/drawing/2014/main" id="{440A26A3-E7B0-288E-D279-9512AF8B9A09}"/>
              </a:ext>
            </a:extLst>
          </p:cNvPr>
          <p:cNvPicPr>
            <a:picLocks noChangeAspect="1"/>
          </p:cNvPicPr>
          <p:nvPr/>
        </p:nvPicPr>
        <p:blipFill>
          <a:blip r:embed="rId20"/>
          <a:stretch>
            <a:fillRect/>
          </a:stretch>
        </p:blipFill>
        <p:spPr>
          <a:xfrm>
            <a:off x="10477757" y="4967665"/>
            <a:ext cx="248569" cy="255474"/>
          </a:xfrm>
          <a:prstGeom prst="rect">
            <a:avLst/>
          </a:prstGeom>
        </p:spPr>
      </p:pic>
      <p:pic>
        <p:nvPicPr>
          <p:cNvPr id="25" name="Picture 24">
            <a:extLst>
              <a:ext uri="{FF2B5EF4-FFF2-40B4-BE49-F238E27FC236}">
                <a16:creationId xmlns:a16="http://schemas.microsoft.com/office/drawing/2014/main" id="{AD1AE54B-90D0-808B-F1FB-CBD99C7A2C64}"/>
              </a:ext>
            </a:extLst>
          </p:cNvPr>
          <p:cNvPicPr>
            <a:picLocks noChangeAspect="1"/>
          </p:cNvPicPr>
          <p:nvPr/>
        </p:nvPicPr>
        <p:blipFill>
          <a:blip r:embed="rId21"/>
          <a:stretch>
            <a:fillRect/>
          </a:stretch>
        </p:blipFill>
        <p:spPr>
          <a:xfrm>
            <a:off x="10923000" y="5042619"/>
            <a:ext cx="258926" cy="252021"/>
          </a:xfrm>
          <a:prstGeom prst="rect">
            <a:avLst/>
          </a:prstGeom>
        </p:spPr>
      </p:pic>
      <p:sp>
        <p:nvSpPr>
          <p:cNvPr id="27" name="Text Placeholder 2">
            <a:extLst>
              <a:ext uri="{FF2B5EF4-FFF2-40B4-BE49-F238E27FC236}">
                <a16:creationId xmlns:a16="http://schemas.microsoft.com/office/drawing/2014/main" id="{77746F3D-645C-16A7-C009-BBA508C0FE4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9" name="Group 28">
            <a:extLst>
              <a:ext uri="{FF2B5EF4-FFF2-40B4-BE49-F238E27FC236}">
                <a16:creationId xmlns:a16="http://schemas.microsoft.com/office/drawing/2014/main" id="{19A58C21-F857-E109-B8BC-D1F3E683163F}"/>
              </a:ext>
            </a:extLst>
          </p:cNvPr>
          <p:cNvGrpSpPr/>
          <p:nvPr/>
        </p:nvGrpSpPr>
        <p:grpSpPr>
          <a:xfrm>
            <a:off x="4160835" y="2605901"/>
            <a:ext cx="3797978" cy="4234971"/>
            <a:chOff x="4160835" y="2605901"/>
            <a:chExt cx="3797978" cy="4234971"/>
          </a:xfrm>
        </p:grpSpPr>
        <mc:AlternateContent xmlns:mc="http://schemas.openxmlformats.org/markup-compatibility/2006" xmlns:a14="http://schemas.microsoft.com/office/drawing/2010/main">
          <mc:Choice Requires="a14">
            <p:sp>
              <p:nvSpPr>
                <p:cNvPr id="582" name="Google Shape;582;g22b5a1f32dd_1_1287"/>
                <p:cNvSpPr txBox="1"/>
                <p:nvPr/>
              </p:nvSpPr>
              <p:spPr>
                <a:xfrm>
                  <a:off x="4407713" y="6440672"/>
                  <a:ext cx="355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5F2A0F"/>
                      </a:solidFill>
                    </a:rPr>
                    <a:t>PGD-</a:t>
                  </a:r>
                  <a14:m>
                    <m:oMath xmlns:m="http://schemas.openxmlformats.org/officeDocument/2006/math">
                      <m:sSub>
                        <m:sSubPr>
                          <m:ctrlPr>
                            <a:rPr lang="ar-AE" b="1" i="1" smtClean="0">
                              <a:solidFill>
                                <a:srgbClr val="5F2A0F"/>
                              </a:solidFill>
                              <a:latin typeface="Cambria Math" panose="02040503050406030204" pitchFamily="18" charset="0"/>
                            </a:rPr>
                          </m:ctrlPr>
                        </m:sSubPr>
                        <m:e>
                          <m:r>
                            <a:rPr lang="ar-AE" b="1" i="1" smtClean="0">
                              <a:solidFill>
                                <a:srgbClr val="5F2A0F"/>
                              </a:solidFill>
                              <a:latin typeface="Cambria Math" panose="02040503050406030204" pitchFamily="18" charset="0"/>
                            </a:rPr>
                            <m:t>𝑳</m:t>
                          </m:r>
                        </m:e>
                        <m:sub>
                          <m:r>
                            <a:rPr lang="ar-AE" b="1" i="1" smtClean="0">
                              <a:solidFill>
                                <a:srgbClr val="5F2A0F"/>
                              </a:solidFill>
                              <a:latin typeface="Cambria Math" panose="02040503050406030204" pitchFamily="18" charset="0"/>
                            </a:rPr>
                            <m:t>𝟐</m:t>
                          </m:r>
                        </m:sub>
                      </m:sSub>
                    </m:oMath>
                  </a14:m>
                  <a:endParaRPr lang="ar-AE" b="1">
                    <a:solidFill>
                      <a:srgbClr val="5F2A0F"/>
                    </a:solidFill>
                  </a:endParaRPr>
                </a:p>
              </p:txBody>
            </p:sp>
          </mc:Choice>
          <mc:Fallback xmlns="">
            <p:sp>
              <p:nvSpPr>
                <p:cNvPr id="582" name="Google Shape;582;g22b5a1f32dd_1_1287"/>
                <p:cNvSpPr txBox="1">
                  <a:spLocks noRot="1" noChangeAspect="1" noMove="1" noResize="1" noEditPoints="1" noAdjustHandles="1" noChangeArrowheads="1" noChangeShapeType="1" noTextEdit="1"/>
                </p:cNvSpPr>
                <p:nvPr/>
              </p:nvSpPr>
              <p:spPr>
                <a:xfrm>
                  <a:off x="4407713" y="6440672"/>
                  <a:ext cx="3551100" cy="400200"/>
                </a:xfrm>
                <a:prstGeom prst="rect">
                  <a:avLst/>
                </a:prstGeom>
                <a:blipFill>
                  <a:blip r:embed="rId22"/>
                  <a:stretch>
                    <a:fillRect b="-3125"/>
                  </a:stretch>
                </a:blipFill>
                <a:ln>
                  <a:noFill/>
                </a:ln>
              </p:spPr>
              <p:txBody>
                <a:bodyPr/>
                <a:lstStyle/>
                <a:p>
                  <a:r>
                    <a:rPr lang="en-US">
                      <a:noFill/>
                    </a:rPr>
                    <a:t> </a:t>
                  </a:r>
                </a:p>
              </p:txBody>
            </p:sp>
          </mc:Fallback>
        </mc:AlternateContent>
        <p:pic>
          <p:nvPicPr>
            <p:cNvPr id="584" name="Google Shape;584;g22b5a1f32dd_1_1287"/>
            <p:cNvPicPr preferRelativeResize="0"/>
            <p:nvPr/>
          </p:nvPicPr>
          <p:blipFill>
            <a:blip r:embed="rId23">
              <a:alphaModFix/>
            </a:blip>
            <a:stretch>
              <a:fillRect/>
            </a:stretch>
          </p:blipFill>
          <p:spPr>
            <a:xfrm>
              <a:off x="4160835" y="2719358"/>
              <a:ext cx="3551232" cy="3504913"/>
            </a:xfrm>
            <a:prstGeom prst="rect">
              <a:avLst/>
            </a:prstGeom>
            <a:noFill/>
            <a:ln>
              <a:noFill/>
            </a:ln>
          </p:spPr>
        </p:pic>
        <p:sp>
          <p:nvSpPr>
            <p:cNvPr id="4" name="TextBox 3">
              <a:extLst>
                <a:ext uri="{FF2B5EF4-FFF2-40B4-BE49-F238E27FC236}">
                  <a16:creationId xmlns:a16="http://schemas.microsoft.com/office/drawing/2014/main" id="{79C19956-9466-4BC8-D314-59A7EDEA2FD6}"/>
                </a:ext>
              </a:extLst>
            </p:cNvPr>
            <p:cNvSpPr txBox="1"/>
            <p:nvPr/>
          </p:nvSpPr>
          <p:spPr>
            <a:xfrm>
              <a:off x="4492514" y="6189816"/>
              <a:ext cx="1394934"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Low adversarial noise</a:t>
              </a:r>
            </a:p>
          </p:txBody>
        </p:sp>
        <p:sp>
          <p:nvSpPr>
            <p:cNvPr id="5" name="TextBox 4">
              <a:extLst>
                <a:ext uri="{FF2B5EF4-FFF2-40B4-BE49-F238E27FC236}">
                  <a16:creationId xmlns:a16="http://schemas.microsoft.com/office/drawing/2014/main" id="{92919F80-4AB4-436E-2DD8-987186D35CC5}"/>
                </a:ext>
              </a:extLst>
            </p:cNvPr>
            <p:cNvSpPr txBox="1"/>
            <p:nvPr/>
          </p:nvSpPr>
          <p:spPr>
            <a:xfrm>
              <a:off x="6436590" y="6189816"/>
              <a:ext cx="1418978" cy="253916"/>
            </a:xfrm>
            <a:prstGeom prst="rect">
              <a:avLst/>
            </a:prstGeom>
            <a:noFill/>
          </p:spPr>
          <p:txBody>
            <a:bodyPr wrap="none" rtlCol="0">
              <a:spAutoFit/>
            </a:bodyPr>
            <a:lstStyle/>
            <a:p>
              <a:r>
                <a:rPr lang="en-US" sz="1050" b="1">
                  <a:solidFill>
                    <a:srgbClr val="C58D01"/>
                  </a:solidFill>
                  <a:latin typeface="Calibri" panose="020F0502020204030204" pitchFamily="34" charset="0"/>
                  <a:cs typeface="Calibri" panose="020F0502020204030204" pitchFamily="34" charset="0"/>
                </a:rPr>
                <a:t>High adversarial noise</a:t>
              </a:r>
            </a:p>
          </p:txBody>
        </p:sp>
        <p:pic>
          <p:nvPicPr>
            <p:cNvPr id="14" name="Picture 13">
              <a:extLst>
                <a:ext uri="{FF2B5EF4-FFF2-40B4-BE49-F238E27FC236}">
                  <a16:creationId xmlns:a16="http://schemas.microsoft.com/office/drawing/2014/main" id="{0C19F55A-10D3-3937-8C5F-CA775EEC5684}"/>
                </a:ext>
              </a:extLst>
            </p:cNvPr>
            <p:cNvPicPr>
              <a:picLocks noChangeAspect="1"/>
            </p:cNvPicPr>
            <p:nvPr/>
          </p:nvPicPr>
          <p:blipFill>
            <a:blip r:embed="rId24"/>
            <a:stretch>
              <a:fillRect/>
            </a:stretch>
          </p:blipFill>
          <p:spPr>
            <a:xfrm>
              <a:off x="4698464" y="2605901"/>
              <a:ext cx="261611" cy="261611"/>
            </a:xfrm>
            <a:prstGeom prst="rect">
              <a:avLst/>
            </a:prstGeom>
          </p:spPr>
        </p:pic>
        <p:pic>
          <p:nvPicPr>
            <p:cNvPr id="15" name="Picture 14">
              <a:extLst>
                <a:ext uri="{FF2B5EF4-FFF2-40B4-BE49-F238E27FC236}">
                  <a16:creationId xmlns:a16="http://schemas.microsoft.com/office/drawing/2014/main" id="{E874318A-F6FE-7206-D58E-B69303CA27F1}"/>
                </a:ext>
              </a:extLst>
            </p:cNvPr>
            <p:cNvPicPr>
              <a:picLocks noChangeAspect="1"/>
            </p:cNvPicPr>
            <p:nvPr/>
          </p:nvPicPr>
          <p:blipFill>
            <a:blip r:embed="rId25"/>
            <a:stretch>
              <a:fillRect/>
            </a:stretch>
          </p:blipFill>
          <p:spPr>
            <a:xfrm>
              <a:off x="5453063" y="2972619"/>
              <a:ext cx="257392" cy="265831"/>
            </a:xfrm>
            <a:prstGeom prst="rect">
              <a:avLst/>
            </a:prstGeom>
          </p:spPr>
        </p:pic>
        <p:pic>
          <p:nvPicPr>
            <p:cNvPr id="16" name="Picture 15">
              <a:extLst>
                <a:ext uri="{FF2B5EF4-FFF2-40B4-BE49-F238E27FC236}">
                  <a16:creationId xmlns:a16="http://schemas.microsoft.com/office/drawing/2014/main" id="{213EF640-F21D-D6F5-F737-9F2CB438349A}"/>
                </a:ext>
              </a:extLst>
            </p:cNvPr>
            <p:cNvPicPr>
              <a:picLocks noChangeAspect="1"/>
            </p:cNvPicPr>
            <p:nvPr/>
          </p:nvPicPr>
          <p:blipFill>
            <a:blip r:embed="rId26"/>
            <a:stretch>
              <a:fillRect/>
            </a:stretch>
          </p:blipFill>
          <p:spPr>
            <a:xfrm>
              <a:off x="5956274" y="3155573"/>
              <a:ext cx="257391" cy="248952"/>
            </a:xfrm>
            <a:prstGeom prst="rect">
              <a:avLst/>
            </a:prstGeom>
          </p:spPr>
        </p:pic>
        <p:pic>
          <p:nvPicPr>
            <p:cNvPr id="17" name="Picture 16">
              <a:extLst>
                <a:ext uri="{FF2B5EF4-FFF2-40B4-BE49-F238E27FC236}">
                  <a16:creationId xmlns:a16="http://schemas.microsoft.com/office/drawing/2014/main" id="{49A3C502-2CB2-7368-45BD-89889F3100D3}"/>
                </a:ext>
              </a:extLst>
            </p:cNvPr>
            <p:cNvPicPr>
              <a:picLocks noChangeAspect="1"/>
            </p:cNvPicPr>
            <p:nvPr/>
          </p:nvPicPr>
          <p:blipFill>
            <a:blip r:embed="rId27"/>
            <a:stretch>
              <a:fillRect/>
            </a:stretch>
          </p:blipFill>
          <p:spPr>
            <a:xfrm>
              <a:off x="6328954" y="4639823"/>
              <a:ext cx="261611" cy="257391"/>
            </a:xfrm>
            <a:prstGeom prst="rect">
              <a:avLst/>
            </a:prstGeom>
          </p:spPr>
        </p:pic>
        <p:pic>
          <p:nvPicPr>
            <p:cNvPr id="18" name="Picture 17">
              <a:extLst>
                <a:ext uri="{FF2B5EF4-FFF2-40B4-BE49-F238E27FC236}">
                  <a16:creationId xmlns:a16="http://schemas.microsoft.com/office/drawing/2014/main" id="{4563D5E6-7365-1643-472A-E4252F636211}"/>
                </a:ext>
              </a:extLst>
            </p:cNvPr>
            <p:cNvPicPr>
              <a:picLocks noChangeAspect="1"/>
            </p:cNvPicPr>
            <p:nvPr/>
          </p:nvPicPr>
          <p:blipFill>
            <a:blip r:embed="rId28"/>
            <a:stretch>
              <a:fillRect/>
            </a:stretch>
          </p:blipFill>
          <p:spPr>
            <a:xfrm>
              <a:off x="7300087" y="5069806"/>
              <a:ext cx="253171" cy="25739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10B0879-187F-298B-B3BC-73CDFD7D3521}"/>
                    </a:ext>
                  </a:extLst>
                </p:cNvPr>
                <p:cNvSpPr txBox="1"/>
                <p:nvPr/>
              </p:nvSpPr>
              <p:spPr>
                <a:xfrm>
                  <a:off x="4407719" y="5207267"/>
                  <a:ext cx="1698893" cy="400110"/>
                </a:xfrm>
                <a:prstGeom prst="rect">
                  <a:avLst/>
                </a:prstGeom>
                <a:noFill/>
              </p:spPr>
              <p:txBody>
                <a:bodyPr wrap="square" rtlCol="0">
                  <a:spAutoFit/>
                </a:bodyPr>
                <a:lstStyle/>
                <a:p>
                  <a:pPr algn="ctr"/>
                  <a:r>
                    <a:rPr lang="en-US" sz="1000" dirty="0">
                      <a:solidFill>
                        <a:srgbClr val="FF0000"/>
                      </a:solidFill>
                      <a:latin typeface="Calibri" panose="020F0502020204030204" pitchFamily="34" charset="0"/>
                      <a:cs typeface="Calibri" panose="020F0502020204030204" pitchFamily="34" charset="0"/>
                    </a:rPr>
                    <a:t>PGD-</a:t>
                  </a:r>
                  <a14:m>
                    <m:oMath xmlns:m="http://schemas.openxmlformats.org/officeDocument/2006/math">
                      <m:sSub>
                        <m:sSubPr>
                          <m:ctrlPr>
                            <a:rPr lang="en-US" sz="1000" b="0" i="1" smtClean="0">
                              <a:solidFill>
                                <a:srgbClr val="FF0000"/>
                              </a:solidFill>
                              <a:latin typeface="Cambria Math" panose="02040503050406030204" pitchFamily="18" charset="0"/>
                              <a:cs typeface="Calibri" panose="020F0502020204030204" pitchFamily="34" charset="0"/>
                            </a:rPr>
                          </m:ctrlPr>
                        </m:sSubPr>
                        <m:e>
                          <m:r>
                            <a:rPr lang="en-US" sz="1000" b="0" i="1" smtClean="0">
                              <a:solidFill>
                                <a:srgbClr val="FF0000"/>
                              </a:solidFill>
                              <a:latin typeface="Cambria Math" panose="02040503050406030204" pitchFamily="18" charset="0"/>
                              <a:cs typeface="Calibri" panose="020F0502020204030204" pitchFamily="34" charset="0"/>
                            </a:rPr>
                            <m:t>𝐿</m:t>
                          </m:r>
                        </m:e>
                        <m:sub>
                          <m:r>
                            <a:rPr lang="en-US" sz="1000" b="0" i="1" smtClean="0">
                              <a:solidFill>
                                <a:srgbClr val="FF0000"/>
                              </a:solidFill>
                              <a:latin typeface="Cambria Math" panose="02040503050406030204" pitchFamily="18" charset="0"/>
                              <a:cs typeface="Calibri" panose="020F0502020204030204" pitchFamily="34" charset="0"/>
                            </a:rPr>
                            <m:t>2</m:t>
                          </m:r>
                        </m:sub>
                      </m:sSub>
                    </m:oMath>
                  </a14:m>
                  <a:r>
                    <a:rPr lang="en-US" sz="1000" dirty="0">
                      <a:solidFill>
                        <a:srgbClr val="FF0000"/>
                      </a:solidFill>
                      <a:latin typeface="Calibri" panose="020F0502020204030204" pitchFamily="34" charset="0"/>
                      <a:cs typeface="Calibri" panose="020F0502020204030204" pitchFamily="34" charset="0"/>
                    </a:rPr>
                    <a:t> attacks are more effective than FGSM [45]</a:t>
                  </a:r>
                </a:p>
              </p:txBody>
            </p:sp>
          </mc:Choice>
          <mc:Fallback xmlns="">
            <p:sp>
              <p:nvSpPr>
                <p:cNvPr id="26" name="TextBox 25">
                  <a:extLst>
                    <a:ext uri="{FF2B5EF4-FFF2-40B4-BE49-F238E27FC236}">
                      <a16:creationId xmlns:a16="http://schemas.microsoft.com/office/drawing/2014/main" id="{610B0879-187F-298B-B3BC-73CDFD7D3521}"/>
                    </a:ext>
                  </a:extLst>
                </p:cNvPr>
                <p:cNvSpPr txBox="1">
                  <a:spLocks noRot="1" noChangeAspect="1" noMove="1" noResize="1" noEditPoints="1" noAdjustHandles="1" noChangeArrowheads="1" noChangeShapeType="1" noTextEdit="1"/>
                </p:cNvSpPr>
                <p:nvPr/>
              </p:nvSpPr>
              <p:spPr>
                <a:xfrm>
                  <a:off x="4407719" y="5207267"/>
                  <a:ext cx="1698893" cy="400110"/>
                </a:xfrm>
                <a:prstGeom prst="rect">
                  <a:avLst/>
                </a:prstGeom>
                <a:blipFill>
                  <a:blip r:embed="rId29"/>
                  <a:stretch>
                    <a:fillRect b="-9091"/>
                  </a:stretch>
                </a:blipFill>
              </p:spPr>
              <p:txBody>
                <a:bodyPr/>
                <a:lstStyle/>
                <a:p>
                  <a:r>
                    <a:rPr lang="en-US">
                      <a:noFill/>
                    </a:rPr>
                    <a:t> </a:t>
                  </a:r>
                </a:p>
              </p:txBody>
            </p:sp>
          </mc:Fallback>
        </mc:AlternateContent>
      </p:grpSp>
    </p:spTree>
    <p:extLst>
      <p:ext uri="{BB962C8B-B14F-4D97-AF65-F5344CB8AC3E}">
        <p14:creationId xmlns:p14="http://schemas.microsoft.com/office/powerpoint/2010/main" val="3676201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Conclusions</a:t>
            </a:r>
            <a:endParaRPr>
              <a:latin typeface="Calibri" panose="020F0502020204030204" pitchFamily="34" charset="0"/>
              <a:cs typeface="Calibri" panose="020F0502020204030204" pitchFamily="34" charset="0"/>
            </a:endParaRPr>
          </a:p>
        </p:txBody>
      </p:sp>
      <p:sp>
        <p:nvSpPr>
          <p:cNvPr id="580" name="Google Shape;580;g22b5a1f32dd_1_1287"/>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fontScale="92500" lnSpcReduction="10000"/>
          </a:bodyPr>
          <a:lstStyle/>
          <a:p>
            <a:pPr lvl="0"/>
            <a:r>
              <a:rPr lang="en-US">
                <a:solidFill>
                  <a:srgbClr val="5F2A0F"/>
                </a:solidFill>
                <a:latin typeface="Calibri" panose="020F0502020204030204" pitchFamily="34" charset="0"/>
                <a:cs typeface="Calibri" panose="020F0502020204030204" pitchFamily="34" charset="0"/>
              </a:rPr>
              <a:t>Our experiments reveal that models trained on standard features achieved higher accuracy on clean data compared to those trained with robust or non-robust features.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However, in noisy and adversarial conditions, the models trained using standard and non-robust features performed poorly compared to the model trained using robust features.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The model trained using non- robust features performed the worst in noisy conditions and under adversarial attacks.</a:t>
            </a:r>
          </a:p>
          <a:p>
            <a:pPr lvl="0"/>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Our conclusion highlights the importance of features in preventing catastrophic forgetting and defining the robustness of CL models.</a:t>
            </a:r>
            <a:endParaRPr>
              <a:solidFill>
                <a:srgbClr val="5F2A0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0A6D831-FBBD-1047-546C-4086A890857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#1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9758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a:cs typeface="Calibri"/>
              </a:rPr>
              <a:t>Introduction</a:t>
            </a:r>
          </a:p>
          <a:p>
            <a:pPr marL="1079500" lvl="1" indent="-571500">
              <a:buFont typeface="+mj-lt"/>
              <a:buAutoNum type="arabicPeriod"/>
            </a:pPr>
            <a:r>
              <a:rPr lang="en-US" dirty="0">
                <a:solidFill>
                  <a:srgbClr val="C58D01">
                    <a:alpha val="10000"/>
                  </a:srgbClr>
                </a:solidFill>
                <a:latin typeface="Calibri"/>
                <a:cs typeface="Calibri"/>
              </a:rPr>
              <a:t>Continual Learning</a:t>
            </a:r>
          </a:p>
          <a:p>
            <a:pPr marL="622300" indent="-571500">
              <a:buFont typeface="+mj-lt"/>
              <a:buAutoNum type="romanUcPeriod"/>
            </a:pPr>
            <a:r>
              <a:rPr lang="en-US" dirty="0">
                <a:solidFill>
                  <a:srgbClr val="3B0B00">
                    <a:alpha val="10000"/>
                  </a:srgbClr>
                </a:solidFill>
                <a:latin typeface="Calibri"/>
                <a:cs typeface="Calibri"/>
              </a:rPr>
              <a:t>Related Work</a:t>
            </a:r>
          </a:p>
          <a:p>
            <a:pPr marL="622300" indent="-571500">
              <a:buAutoNum type="romanUcPeriod"/>
            </a:pPr>
            <a:r>
              <a:rPr lang="en-US" dirty="0">
                <a:solidFill>
                  <a:srgbClr val="3B0B00">
                    <a:alpha val="10000"/>
                  </a:srgbClr>
                </a:solidFill>
                <a:latin typeface="Calibri"/>
                <a:cs typeface="Calibri"/>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b="1" dirty="0">
                <a:solidFill>
                  <a:srgbClr val="5F2A0F"/>
                </a:solidFill>
                <a:latin typeface="Calibri"/>
                <a:cs typeface="Calibri"/>
              </a:rPr>
              <a:t>Primary Contributions</a:t>
            </a: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Robust Continual Learning</a:t>
            </a:r>
            <a:r>
              <a:rPr lang="en-US" dirty="0">
                <a:solidFill>
                  <a:srgbClr val="C58D01">
                    <a:alpha val="10000"/>
                  </a:srgbClr>
                </a:solidFill>
                <a:latin typeface="Calibri"/>
                <a:cs typeface="Calibri"/>
              </a:rPr>
              <a:t>  </a:t>
            </a:r>
          </a:p>
          <a:p>
            <a:pPr marL="1079500" lvl="1" indent="-571500">
              <a:buFont typeface="+mj-lt"/>
              <a:buAutoNum type="arabicPeriod"/>
            </a:pPr>
            <a:r>
              <a:rPr lang="en-US" sz="2400" b="1" dirty="0">
                <a:solidFill>
                  <a:srgbClr val="C58D01"/>
                </a:solidFill>
                <a:latin typeface="Calibri"/>
                <a:cs typeface="Calibri"/>
              </a:rPr>
              <a:t>The Importance of Robust Features in Mitigating Catastrophic Forgetting</a:t>
            </a:r>
            <a:r>
              <a:rPr lang="en-US" b="1" dirty="0">
                <a:solidFill>
                  <a:srgbClr val="C58D01"/>
                </a:solidFill>
                <a:latin typeface="Calibri"/>
                <a:cs typeface="Calibri"/>
              </a:rPr>
              <a:t> </a:t>
            </a:r>
            <a:endParaRPr lang="en-US" sz="2400" b="1" dirty="0">
              <a:solidFill>
                <a:srgbClr val="C58D01"/>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a:solidFill>
                  <a:srgbClr val="C58D01">
                    <a:alpha val="10000"/>
                  </a:srgbClr>
                </a:solidFill>
                <a:latin typeface="Calibri"/>
                <a:cs typeface="Calibri"/>
              </a:rPr>
              <a:t>Brain-Inspired Continual Learning Robust Feature Distillation and Re-consolidation for Class Incremental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1079500" lvl="1" indent="-571500">
              <a:buFont typeface="+mj-lt"/>
              <a:buAutoNum type="arabicPeriod"/>
            </a:pPr>
            <a:r>
              <a:rPr lang="en-US" sz="2400" dirty="0" err="1">
                <a:solidFill>
                  <a:srgbClr val="C58D01">
                    <a:alpha val="10000"/>
                  </a:srgbClr>
                </a:solidFill>
                <a:latin typeface="Calibri"/>
                <a:cs typeface="Calibri"/>
              </a:rPr>
              <a:t>Adversarially</a:t>
            </a:r>
            <a:r>
              <a:rPr lang="en-US" sz="2400" dirty="0">
                <a:solidFill>
                  <a:srgbClr val="C58D01">
                    <a:alpha val="10000"/>
                  </a:srgbClr>
                </a:solidFill>
                <a:latin typeface="Calibri"/>
                <a:cs typeface="Calibri"/>
              </a:rPr>
              <a:t> Diversified Rehearsal Memory (ADRM): Mitigating Memory Overfitting Challenge in Continual Learning</a:t>
            </a:r>
            <a:r>
              <a:rPr lang="en-US" dirty="0">
                <a:solidFill>
                  <a:srgbClr val="C58D01">
                    <a:alpha val="10000"/>
                  </a:srgbClr>
                </a:solidFill>
                <a:latin typeface="Calibri"/>
                <a:cs typeface="Calibri"/>
              </a:rPr>
              <a:t> </a:t>
            </a:r>
            <a:endParaRPr lang="en-US" sz="2400" dirty="0">
              <a:solidFill>
                <a:srgbClr val="C58D01">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a:cs typeface="Calibri"/>
              </a:rPr>
              <a:t>Conclusions</a:t>
            </a:r>
          </a:p>
          <a:p>
            <a:pPr marL="622300" indent="-571500">
              <a:buFont typeface="+mj-lt"/>
              <a:buAutoNum type="romanUcPeriod"/>
            </a:pPr>
            <a:r>
              <a:rPr lang="en-US" dirty="0">
                <a:solidFill>
                  <a:srgbClr val="3B0B00">
                    <a:alpha val="10000"/>
                  </a:srgbClr>
                </a:solidFill>
                <a:latin typeface="Calibri"/>
                <a:cs typeface="Calibri"/>
              </a:rPr>
              <a:t>Future Work</a:t>
            </a:r>
          </a:p>
        </p:txBody>
      </p:sp>
      <p:sp>
        <p:nvSpPr>
          <p:cNvPr id="6" name="Text Placeholder 2">
            <a:extLst>
              <a:ext uri="{FF2B5EF4-FFF2-40B4-BE49-F238E27FC236}">
                <a16:creationId xmlns:a16="http://schemas.microsoft.com/office/drawing/2014/main" id="{F9FD5D15-E04F-DA5D-D0DF-AD1E37DF9D1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459284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a:solidFill>
                  <a:srgbClr val="5F2A0F"/>
                </a:solidFill>
                <a:latin typeface="Times New Roman"/>
                <a:cs typeface="Times New Roman"/>
              </a:rPr>
              <a:t>The Importance of Robust Features in Mitigating Catastrophic Forgetting </a:t>
            </a:r>
            <a:br>
              <a:rPr lang="en-US" sz="2800" dirty="0">
                <a:latin typeface="Times New Roman"/>
                <a:cs typeface="Times New Roman"/>
              </a:rPr>
            </a:br>
            <a:br>
              <a:rPr lang="en-US" sz="2800" dirty="0">
                <a:latin typeface="Times New Roman"/>
                <a:cs typeface="Times New Roman"/>
              </a:rPr>
            </a:br>
            <a:r>
              <a:rPr lang="en-US" sz="2400" dirty="0">
                <a:solidFill>
                  <a:srgbClr val="C58D01"/>
                </a:solidFill>
                <a:latin typeface="Times New Roman"/>
                <a:cs typeface="Times New Roman"/>
              </a:rPr>
              <a:t>Can disentangled CL-robust features be used to train the CL model to mitigate catastrophic forgetting?</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6" name="TextBox 5">
            <a:extLst>
              <a:ext uri="{FF2B5EF4-FFF2-40B4-BE49-F238E27FC236}">
                <a16:creationId xmlns:a16="http://schemas.microsoft.com/office/drawing/2014/main" id="{B5BDE514-85A0-3516-7978-AD301D1B43A0}"/>
              </a:ext>
            </a:extLst>
          </p:cNvPr>
          <p:cNvSpPr txBox="1"/>
          <p:nvPr/>
        </p:nvSpPr>
        <p:spPr>
          <a:xfrm>
            <a:off x="1041242" y="6393424"/>
            <a:ext cx="10109516" cy="461665"/>
          </a:xfrm>
          <a:prstGeom prst="rect">
            <a:avLst/>
          </a:prstGeom>
          <a:noFill/>
        </p:spPr>
        <p:txBody>
          <a:bodyPr wrap="square">
            <a:spAutoFit/>
          </a:bodyPr>
          <a:lstStyle/>
          <a:p>
            <a:pPr algn="ctr"/>
            <a:r>
              <a:rPr lang="en-US" sz="1200" i="0" u="sng">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a:t>
            </a:r>
            <a:r>
              <a:rPr lang="en-US" sz="1200">
                <a:solidFill>
                  <a:srgbClr val="5F2A0F"/>
                </a:solidFill>
                <a:highlight>
                  <a:srgbClr val="FFFFFF"/>
                </a:highlight>
                <a:latin typeface="Calibri" panose="020F0502020204030204" pitchFamily="34" charset="0"/>
                <a:cs typeface="Calibri" panose="020F0502020204030204" pitchFamily="34" charset="0"/>
              </a:rPr>
              <a:t>et all </a:t>
            </a:r>
            <a:r>
              <a:rPr lang="en-US" sz="1200" b="0" i="0">
                <a:solidFill>
                  <a:srgbClr val="5F2A0F"/>
                </a:solidFill>
                <a:effectLst/>
                <a:highlight>
                  <a:srgbClr val="FFFFFF"/>
                </a:highlight>
                <a:latin typeface="Calibri" panose="020F0502020204030204" pitchFamily="34" charset="0"/>
                <a:cs typeface="Calibri" panose="020F0502020204030204" pitchFamily="34" charset="0"/>
              </a:rPr>
              <a:t>"The Importance of Robust Features in Mitigating Catastrophic Forgetting," in 2023 IEEE Symposium on Computers and Communications (ISCC), </a:t>
            </a:r>
            <a:r>
              <a:rPr lang="en-US" sz="1200" b="0" i="0" err="1">
                <a:solidFill>
                  <a:srgbClr val="5F2A0F"/>
                </a:solidFill>
                <a:effectLst/>
                <a:highlight>
                  <a:srgbClr val="FFFFFF"/>
                </a:highlight>
                <a:latin typeface="Calibri" panose="020F0502020204030204" pitchFamily="34" charset="0"/>
                <a:cs typeface="Calibri" panose="020F0502020204030204" pitchFamily="34" charset="0"/>
              </a:rPr>
              <a:t>Gammarth</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Tunisia, 2023 pp. 752-757.</a:t>
            </a:r>
            <a:endPar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D77F8AE-36AE-0D73-29B0-D2491B3D269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1946419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disentangled CL-robust features be used to train the CL model to mitigate catastrophic forgetting?</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17CD1F03-141F-D712-5A6C-4C58BBF5C27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35193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690760"/>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a:solidFill>
                  <a:srgbClr val="5F2A0F"/>
                </a:solidFill>
                <a:latin typeface="Calibri" panose="020F0502020204030204" pitchFamily="34" charset="0"/>
                <a:cs typeface="Calibri" panose="020F0502020204030204" pitchFamily="34" charset="0"/>
              </a:rPr>
              <a:t>Role of CL Robust Feature in Mitigating Catastrophic Forgetting</a:t>
            </a:r>
            <a:endParaRPr sz="36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Google Shape;580;g22b5a1f32dd_1_1287">
                <a:extLst>
                  <a:ext uri="{FF2B5EF4-FFF2-40B4-BE49-F238E27FC236}">
                    <a16:creationId xmlns:a16="http://schemas.microsoft.com/office/drawing/2014/main" id="{33CB925A-4CE3-1169-E012-72FF37CBA86F}"/>
                  </a:ext>
                </a:extLst>
              </p:cNvPr>
              <p:cNvSpPr txBox="1">
                <a:spLocks noGrp="1"/>
              </p:cNvSpPr>
              <p:nvPr>
                <p:ph type="body" idx="1"/>
              </p:nvPr>
            </p:nvSpPr>
            <p:spPr>
              <a:xfrm>
                <a:off x="609600" y="1685047"/>
                <a:ext cx="11150700" cy="5130300"/>
              </a:xfrm>
              <a:prstGeom prst="rect">
                <a:avLst/>
              </a:prstGeom>
              <a:noFill/>
              <a:ln>
                <a:noFill/>
              </a:ln>
            </p:spPr>
            <p:txBody>
              <a:bodyPr spcFirstLastPara="1" wrap="square" lIns="91425" tIns="45700" rIns="91425" bIns="45700" anchor="t" anchorCtr="0">
                <a:normAutofit fontScale="85000" lnSpcReduction="10000"/>
              </a:bodyPr>
              <a:lstStyle/>
              <a:p>
                <a:r>
                  <a:rPr lang="en-US" dirty="0">
                    <a:solidFill>
                      <a:srgbClr val="5F2A0F"/>
                    </a:solidFill>
                    <a:latin typeface="Calibri" panose="020F0502020204030204" pitchFamily="34" charset="0"/>
                    <a:cs typeface="Calibri" panose="020F0502020204030204" pitchFamily="34" charset="0"/>
                  </a:rPr>
                  <a:t>We hypothesize that the features in the input dataset contribute to catastrophic forgetting.</a:t>
                </a:r>
              </a:p>
              <a:p>
                <a:pPr lvl="1"/>
                <a:r>
                  <a:rPr lang="en-US" dirty="0">
                    <a:latin typeface="Calibri" panose="020F0502020204030204" pitchFamily="34" charset="0"/>
                    <a:cs typeface="Calibri" panose="020F0502020204030204" pitchFamily="34" charset="0"/>
                  </a:rPr>
                  <a:t>However, if the model is provided with CL robust features, it can mitigate catastrophic forgetting.</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To extract CL robust features, we presuppose access to a pre-trained oracle CL model.</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Utilizing this pre-trained oracle CL model, we disentangle CL robust features to create CL robust dataset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The baseline CL approaches are then trained on both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 and standard dataset (</a:t>
                </a:r>
                <a14:m>
                  <m:oMath xmlns:m="http://schemas.openxmlformats.org/officeDocument/2006/math">
                    <m:r>
                      <a:rPr lang="en-US" b="0" i="1" smtClean="0">
                        <a:latin typeface="Cambria Math" panose="02040503050406030204" pitchFamily="18" charset="0"/>
                      </a:rPr>
                      <m:t>𝒟</m:t>
                    </m:r>
                  </m:oMath>
                </a14:m>
                <a:r>
                  <a:rPr lang="en-US" dirty="0">
                    <a:latin typeface="Calibri" panose="020F0502020204030204" pitchFamily="34" charset="0"/>
                    <a:cs typeface="Calibri" panose="020F0502020204030204" pitchFamily="34" charset="0"/>
                  </a:rPr>
                  <a: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We observed that when the model is provided with CL robust features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𝑅</m:t>
                        </m:r>
                      </m:sub>
                    </m:sSub>
                  </m:oMath>
                </a14:m>
                <a:r>
                  <a:rPr lang="en-US" dirty="0">
                    <a:latin typeface="Calibri" panose="020F0502020204030204" pitchFamily="34" charset="0"/>
                    <a:cs typeface="Calibri" panose="020F0502020204030204" pitchFamily="34" charset="0"/>
                  </a:rPr>
                  <a:t>), it achieved higher performance compared to using standard features (i.e., </a:t>
                </a:r>
                <a14:m>
                  <m:oMath xmlns:m="http://schemas.openxmlformats.org/officeDocument/2006/math">
                    <m:r>
                      <a:rPr lang="en-US" b="0" i="1" smtClean="0">
                        <a:latin typeface="Cambria Math" panose="02040503050406030204" pitchFamily="18" charset="0"/>
                      </a:rPr>
                      <m:t>𝒟</m:t>
                    </m:r>
                  </m:oMath>
                </a14:m>
                <a:r>
                  <a:rPr lang="en-US" dirty="0">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p:txBody>
          </p:sp>
        </mc:Choice>
        <mc:Fallback xmlns="">
          <p:sp>
            <p:nvSpPr>
              <p:cNvPr id="5" name="Google Shape;580;g22b5a1f32dd_1_1287">
                <a:extLst>
                  <a:ext uri="{FF2B5EF4-FFF2-40B4-BE49-F238E27FC236}">
                    <a16:creationId xmlns:a16="http://schemas.microsoft.com/office/drawing/2014/main" id="{33CB925A-4CE3-1169-E012-72FF37CBA86F}"/>
                  </a:ext>
                </a:extLst>
              </p:cNvPr>
              <p:cNvSpPr txBox="1">
                <a:spLocks noGrp="1" noRot="1" noChangeAspect="1" noMove="1" noResize="1" noEditPoints="1" noAdjustHandles="1" noChangeArrowheads="1" noChangeShapeType="1" noTextEdit="1"/>
              </p:cNvSpPr>
              <p:nvPr>
                <p:ph type="body" idx="1"/>
              </p:nvPr>
            </p:nvSpPr>
            <p:spPr>
              <a:xfrm>
                <a:off x="609600" y="1685047"/>
                <a:ext cx="11150700" cy="5130300"/>
              </a:xfrm>
              <a:prstGeom prst="rect">
                <a:avLst/>
              </a:prstGeom>
              <a:blipFill>
                <a:blip r:embed="rId3"/>
                <a:stretch>
                  <a:fillRect t="-741" r="-1139"/>
                </a:stretch>
              </a:blipFill>
              <a:ln>
                <a:noFill/>
              </a:ln>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FF0BF19B-57CA-1BD3-587C-D30FDC11DC6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6953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CL Robust Dataset </a:t>
                </a:r>
                <a14:m>
                  <m:oMath xmlns:m="http://schemas.openxmlformats.org/officeDocument/2006/math">
                    <m:sSub>
                      <m:sSubPr>
                        <m:ctrlPr>
                          <a:rPr lang="ar-AE" sz="4000" b="0" i="1" smtClean="0">
                            <a:solidFill>
                              <a:srgbClr val="5F2A0F"/>
                            </a:solidFill>
                            <a:latin typeface="Cambria Math" panose="02040503050406030204" pitchFamily="18" charset="0"/>
                          </a:rPr>
                        </m:ctrlPr>
                      </m:sSubPr>
                      <m:e>
                        <m:r>
                          <a:rPr lang="ar-AE" sz="4000" b="0" i="1" smtClean="0">
                            <a:solidFill>
                              <a:srgbClr val="5F2A0F"/>
                            </a:solidFill>
                            <a:latin typeface="Cambria Math" panose="02040503050406030204" pitchFamily="18" charset="0"/>
                          </a:rPr>
                          <m:t>(</m:t>
                        </m:r>
                        <m:r>
                          <a:rPr lang="ar-AE" sz="4000" b="0" i="1" smtClean="0">
                            <a:solidFill>
                              <a:srgbClr val="5F2A0F"/>
                            </a:solidFill>
                            <a:latin typeface="Cambria Math" panose="02040503050406030204" pitchFamily="18" charset="0"/>
                          </a:rPr>
                          <m:t>𝒟</m:t>
                        </m:r>
                      </m:e>
                      <m:sub>
                        <m:r>
                          <a:rPr lang="ar-AE" sz="4000" b="0" i="1" smtClean="0">
                            <a:solidFill>
                              <a:srgbClr val="5F2A0F"/>
                            </a:solidFill>
                            <a:latin typeface="Cambria Math" panose="02040503050406030204" pitchFamily="18" charset="0"/>
                          </a:rPr>
                          <m:t>𝑅</m:t>
                        </m:r>
                      </m:sub>
                    </m:sSub>
                    <m:r>
                      <a:rPr lang="ar-AE" sz="4000" b="0" i="1" smtClean="0">
                        <a:solidFill>
                          <a:srgbClr val="5F2A0F"/>
                        </a:solidFill>
                        <a:latin typeface="Cambria Math" panose="02040503050406030204" pitchFamily="18" charset="0"/>
                      </a:rPr>
                      <m:t>)</m:t>
                    </m:r>
                  </m:oMath>
                </a14:m>
                <a:endParaRPr lang="ar-AE" sz="4000" dirty="0">
                  <a:solidFill>
                    <a:srgbClr val="5F2A0F"/>
                  </a:solidFill>
                  <a:latin typeface="Calibri" panose="020F0502020204030204" pitchFamily="34" charset="0"/>
                  <a:cs typeface="Calibri" panose="020F0502020204030204" pitchFamily="34" charset="0"/>
                </a:endParaRPr>
              </a:p>
            </p:txBody>
          </p:sp>
        </mc:Choice>
        <mc:Fallback xmlns="">
          <p:sp>
            <p:nvSpPr>
              <p:cNvPr id="653" name="Google Shape;653;g22b5a1f32dd_1_1055"/>
              <p:cNvSpPr txBox="1">
                <a:spLocks noGrp="1" noRot="1" noChangeAspect="1" noMove="1" noResize="1" noEditPoints="1" noAdjustHandles="1" noChangeArrowheads="1" noChangeShapeType="1" noTextEdit="1"/>
              </p:cNvSpPr>
              <p:nvPr>
                <p:ph type="title"/>
              </p:nvPr>
            </p:nvSpPr>
            <p:spPr>
              <a:xfrm>
                <a:off x="415600" y="507878"/>
                <a:ext cx="11360700" cy="963900"/>
              </a:xfrm>
              <a:prstGeom prst="rect">
                <a:avLst/>
              </a:prstGeom>
              <a:blipFill>
                <a:blip r:embed="rId3"/>
                <a:stretch>
                  <a:fillRect l="-1563" b="-1558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580;g22b5a1f32dd_1_1287">
                <a:extLst>
                  <a:ext uri="{FF2B5EF4-FFF2-40B4-BE49-F238E27FC236}">
                    <a16:creationId xmlns:a16="http://schemas.microsoft.com/office/drawing/2014/main" id="{407C2576-8AC8-09EF-F5D3-97535836E23B}"/>
                  </a:ext>
                </a:extLst>
              </p:cNvPr>
              <p:cNvSpPr txBox="1">
                <a:spLocks noGrp="1"/>
              </p:cNvSpPr>
              <p:nvPr>
                <p:ph type="body" idx="1"/>
              </p:nvPr>
            </p:nvSpPr>
            <p:spPr>
              <a:xfrm>
                <a:off x="609600" y="1434165"/>
                <a:ext cx="11150700" cy="5130300"/>
              </a:xfrm>
              <a:prstGeom prst="rect">
                <a:avLst/>
              </a:prstGeom>
              <a:noFill/>
              <a:ln>
                <a:noFill/>
              </a:ln>
            </p:spPr>
            <p:txBody>
              <a:bodyPr spcFirstLastPara="1" wrap="square" lIns="91425" tIns="45700" rIns="91425" bIns="45700" anchor="t" anchorCtr="0">
                <a:normAutofit fontScale="85000" lnSpcReduction="10000"/>
              </a:bodyPr>
              <a:lstStyle/>
              <a:p>
                <a:pPr marL="520700" indent="-457200">
                  <a:buSzPts val="2600"/>
                </a:pPr>
                <a14:m>
                  <m:oMath xmlns:m="http://schemas.openxmlformats.org/officeDocument/2006/math">
                    <m:r>
                      <a:rPr lang="en-US" i="1" smtClean="0">
                        <a:solidFill>
                          <a:srgbClr val="5F2A0F"/>
                        </a:solidFill>
                        <a:latin typeface="Cambria Math" panose="02040503050406030204" pitchFamily="18" charset="0"/>
                      </a:rPr>
                      <m:t>𝜌</m:t>
                    </m:r>
                    <m:r>
                      <a:rPr lang="en-US" i="1" smtClean="0">
                        <a:solidFill>
                          <a:srgbClr val="5F2A0F"/>
                        </a:solidFill>
                        <a:latin typeface="Cambria Math" panose="02040503050406030204" pitchFamily="18" charset="0"/>
                      </a:rPr>
                      <m:t>−</m:t>
                    </m:r>
                  </m:oMath>
                </a14:m>
                <a:r>
                  <a:rPr lang="en-US">
                    <a:solidFill>
                      <a:srgbClr val="5F2A0F"/>
                    </a:solidFill>
                    <a:latin typeface="Calibri" panose="020F0502020204030204" pitchFamily="34" charset="0"/>
                    <a:cs typeface="Calibri" panose="020F0502020204030204" pitchFamily="34" charset="0"/>
                  </a:rPr>
                  <a:t>useful features:</a:t>
                </a:r>
              </a:p>
              <a:p>
                <a:pPr marL="520700" lvl="1"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a:solidFill>
                    <a:srgbClr val="5F2A0F"/>
                  </a:solidFill>
                  <a:latin typeface="Calibri" panose="020F0502020204030204" pitchFamily="34" charset="0"/>
                  <a:cs typeface="Calibri" panose="020F0502020204030204" pitchFamily="34" charset="0"/>
                </a:endParaRPr>
              </a:p>
              <a:p>
                <a:pPr indent="-393700">
                  <a:buSzPts val="2600"/>
                </a:pPr>
                <a14:m>
                  <m:oMath xmlns:m="http://schemas.openxmlformats.org/officeDocument/2006/math">
                    <m:r>
                      <a:rPr lang="en-US" i="1" smtClean="0">
                        <a:solidFill>
                          <a:srgbClr val="5F2A0F"/>
                        </a:solidFill>
                        <a:latin typeface="Cambria Math" panose="02040503050406030204" pitchFamily="18" charset="0"/>
                      </a:rPr>
                      <m:t>𝜌</m:t>
                    </m:r>
                    <m:r>
                      <a:rPr lang="en-US" i="1" smtClean="0">
                        <a:solidFill>
                          <a:srgbClr val="5F2A0F"/>
                        </a:solidFill>
                        <a:latin typeface="Cambria Math" panose="02040503050406030204" pitchFamily="18" charset="0"/>
                      </a:rPr>
                      <m:t>−</m:t>
                    </m:r>
                  </m:oMath>
                </a14:m>
                <a:r>
                  <a:rPr lang="en-US">
                    <a:solidFill>
                      <a:srgbClr val="5F2A0F"/>
                    </a:solidFill>
                    <a:latin typeface="Calibri" panose="020F0502020204030204" pitchFamily="34" charset="0"/>
                    <a:cs typeface="Calibri" panose="020F0502020204030204" pitchFamily="34" charset="0"/>
                  </a:rPr>
                  <a:t>useful features in CL:</a:t>
                </a:r>
              </a:p>
              <a:p>
                <a:pPr lvl="1" indent="-393700">
                  <a:buSzPts val="2600"/>
                </a:pPr>
                <a:r>
                  <a:rPr lang="en-US">
                    <a:solidFill>
                      <a:srgbClr val="C58D01"/>
                    </a:solidFill>
                    <a:latin typeface="Calibri" panose="020F0502020204030204" pitchFamily="34" charset="0"/>
                    <a:cs typeface="Calibri" panose="020F0502020204030204" pitchFamily="34" charset="0"/>
                  </a:rPr>
                  <a:t>Let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Sub>
                  </m:oMath>
                </a14:m>
                <a:r>
                  <a:rPr lang="en-US">
                    <a:solidFill>
                      <a:srgbClr val="C58D01"/>
                    </a:solidFill>
                    <a:latin typeface="Calibri" panose="020F0502020204030204" pitchFamily="34" charset="0"/>
                    <a:cs typeface="Calibri" panose="020F0502020204030204" pitchFamily="34" charset="0"/>
                  </a:rPr>
                  <a:t> be a CL model at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oMath>
                </a14:m>
                <a:r>
                  <a:rPr lang="en-US">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a:solidFill>
                      <a:srgbClr val="C58D01"/>
                    </a:solidFill>
                    <a:latin typeface="Calibri" panose="020F0502020204030204" pitchFamily="34" charset="0"/>
                    <a:cs typeface="Calibri" panose="020F0502020204030204" pitchFamily="34" charset="0"/>
                  </a:rPr>
                  <a:t>-useful features in the context of CL can be defined as follows:</a:t>
                </a:r>
              </a:p>
              <a:p>
                <a:pPr marL="977900" lvl="2"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𝑡</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𝜏</m:t>
                              </m:r>
                            </m:sub>
                          </m:sSub>
                          <m:r>
                            <a:rPr lang="en-US" b="0" i="1" smtClean="0">
                              <a:solidFill>
                                <a:srgbClr val="5F2A0F"/>
                              </a:solidFill>
                              <a:latin typeface="Cambria Math" panose="02040503050406030204" pitchFamily="18" charset="0"/>
                            </a:rPr>
                            <m:t>)</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𝑓</m:t>
                              </m:r>
                            </m:e>
                            <m:sub>
                              <m:r>
                                <a:rPr lang="en-US" b="0" i="1" smtClean="0">
                                  <a:solidFill>
                                    <a:srgbClr val="5F2A0F"/>
                                  </a:solidFill>
                                  <a:latin typeface="Cambria Math" panose="02040503050406030204" pitchFamily="18" charset="0"/>
                                </a:rPr>
                                <m:t>𝑡</m:t>
                              </m:r>
                            </m:sub>
                          </m:sSub>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𝜌</m:t>
                          </m:r>
                        </m:e>
                        <m:sub>
                          <m:r>
                            <a:rPr lang="en-US" b="0" i="1" smtClean="0">
                              <a:solidFill>
                                <a:srgbClr val="5F2A0F"/>
                              </a:solidFill>
                              <a:latin typeface="Cambria Math" panose="02040503050406030204" pitchFamily="18" charset="0"/>
                            </a:rPr>
                            <m:t>𝑡</m:t>
                          </m:r>
                        </m:sub>
                      </m:sSub>
                      <m:r>
                        <a:rPr lang="en-US" b="0" i="1" smtClean="0">
                          <a:solidFill>
                            <a:srgbClr val="5F2A0F"/>
                          </a:solidFill>
                          <a:latin typeface="Cambria Math" panose="02040503050406030204" pitchFamily="18" charset="0"/>
                        </a:rPr>
                        <m:t>       </m:t>
                      </m:r>
                      <m:r>
                        <a:rPr lang="en-US" b="0" i="1" smtClean="0">
                          <a:solidFill>
                            <a:srgbClr val="5F2A0F"/>
                          </a:solidFill>
                          <a:latin typeface="Cambria Math" panose="02040503050406030204" pitchFamily="18" charset="0"/>
                        </a:rPr>
                        <m:t>𝜏</m:t>
                      </m:r>
                      <m:r>
                        <a:rPr lang="en-US" b="0" i="1" smtClean="0">
                          <a:solidFill>
                            <a:srgbClr val="5F2A0F"/>
                          </a:solidFill>
                          <a:latin typeface="Cambria Math" panose="02040503050406030204" pitchFamily="18" charset="0"/>
                        </a:rPr>
                        <m:t>=1,…,</m:t>
                      </m:r>
                      <m:r>
                        <a:rPr lang="en-US" b="0" i="1" smtClean="0">
                          <a:solidFill>
                            <a:srgbClr val="5F2A0F"/>
                          </a:solidFill>
                          <a:latin typeface="Cambria Math" panose="02040503050406030204" pitchFamily="18" charset="0"/>
                        </a:rPr>
                        <m:t>𝑡</m:t>
                      </m:r>
                    </m:oMath>
                  </m:oMathPara>
                </a14:m>
                <a:endParaRPr lang="en-US">
                  <a:solidFill>
                    <a:srgbClr val="5F2A0F"/>
                  </a:solidFill>
                  <a:latin typeface="Calibri" panose="020F0502020204030204" pitchFamily="34" charset="0"/>
                  <a:cs typeface="Calibri" panose="020F0502020204030204" pitchFamily="34" charset="0"/>
                </a:endParaRPr>
              </a:p>
              <a:p>
                <a:r>
                  <a:rPr lang="en-US" b="1" u="sng">
                    <a:solidFill>
                      <a:srgbClr val="5F2A0F"/>
                    </a:solidFill>
                    <a:latin typeface="Calibri" panose="020F0502020204030204" pitchFamily="34" charset="0"/>
                    <a:cs typeface="Calibri" panose="020F0502020204030204" pitchFamily="34" charset="0"/>
                  </a:rPr>
                  <a:t>Assumption:</a:t>
                </a:r>
                <a:r>
                  <a:rPr lang="en-US">
                    <a:solidFill>
                      <a:srgbClr val="5F2A0F"/>
                    </a:solidFill>
                    <a:latin typeface="Calibri" panose="020F0502020204030204" pitchFamily="34" charset="0"/>
                    <a:cs typeface="Calibri" panose="020F0502020204030204" pitchFamily="34" charset="0"/>
                  </a:rPr>
                  <a:t> </a:t>
                </a:r>
              </a:p>
              <a:p>
                <a:pPr lvl="1"/>
                <a:r>
                  <a:rPr lang="en-US">
                    <a:solidFill>
                      <a:srgbClr val="C58D01"/>
                    </a:solidFill>
                    <a:latin typeface="Calibri" panose="020F0502020204030204" pitchFamily="34" charset="0"/>
                    <a:cs typeface="Calibri" panose="020F0502020204030204" pitchFamily="34" charset="0"/>
                  </a:rPr>
                  <a:t>Let </a:t>
                </a:r>
                <a14:m>
                  <m:oMath xmlns:m="http://schemas.openxmlformats.org/officeDocument/2006/math">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up>
                        <m:r>
                          <a:rPr lang="en-US" i="1">
                            <a:solidFill>
                              <a:srgbClr val="C58D01"/>
                            </a:solidFill>
                            <a:latin typeface="Cambria Math" panose="02040503050406030204" pitchFamily="18" charset="0"/>
                          </a:rPr>
                          <m:t>𝑜</m:t>
                        </m:r>
                      </m:sup>
                    </m:sSubSup>
                  </m:oMath>
                </a14:m>
                <a:r>
                  <a:rPr lang="en-US">
                    <a:solidFill>
                      <a:srgbClr val="C58D01"/>
                    </a:solidFill>
                    <a:latin typeface="Calibri" panose="020F0502020204030204" pitchFamily="34" charset="0"/>
                    <a:cs typeface="Calibri" panose="020F0502020204030204" pitchFamily="34" charset="0"/>
                  </a:rPr>
                  <a:t> be oracle CL model, we construct CL-robust (</a:t>
                </a:r>
                <a14:m>
                  <m:oMath xmlns:m="http://schemas.openxmlformats.org/officeDocument/2006/math">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𝒟</m:t>
                        </m:r>
                      </m:e>
                      <m:sub>
                        <m:r>
                          <a:rPr lang="en-US" b="0" i="1" smtClean="0">
                            <a:solidFill>
                              <a:srgbClr val="C58D01"/>
                            </a:solidFill>
                            <a:latin typeface="Cambria Math" panose="02040503050406030204" pitchFamily="18" charset="0"/>
                          </a:rPr>
                          <m:t>𝑅</m:t>
                        </m:r>
                      </m:sub>
                    </m:sSub>
                    <m:r>
                      <a:rPr lang="en-US" b="0" i="1" smtClean="0">
                        <a:solidFill>
                          <a:srgbClr val="C58D01"/>
                        </a:solidFill>
                        <a:latin typeface="Cambria Math" panose="02040503050406030204" pitchFamily="18" charset="0"/>
                      </a:rPr>
                      <m:t>)</m:t>
                    </m:r>
                  </m:oMath>
                </a14:m>
                <a:r>
                  <a:rPr lang="en-US">
                    <a:solidFill>
                      <a:srgbClr val="C58D01"/>
                    </a:solidFill>
                    <a:latin typeface="Calibri" panose="020F0502020204030204" pitchFamily="34" charset="0"/>
                    <a:cs typeface="Calibri" panose="020F0502020204030204" pitchFamily="34" charset="0"/>
                  </a:rPr>
                  <a:t> dataset such that:</a:t>
                </a:r>
              </a:p>
              <a:p>
                <a:pPr marL="558800" lvl="1"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𝔼</m:t>
                          </m:r>
                        </m:e>
                        <m:sub>
                          <m:d>
                            <m:dPr>
                              <m:ctrlPr>
                                <a:rPr lang="en-US" sz="2400" b="0" i="1" smtClean="0">
                                  <a:solidFill>
                                    <a:srgbClr val="5F2A0F"/>
                                  </a:solidFill>
                                  <a:latin typeface="Cambria Math" panose="02040503050406030204" pitchFamily="18" charset="0"/>
                                </a:rPr>
                              </m:ctrlPr>
                            </m:dPr>
                            <m:e>
                              <m:r>
                                <a:rPr lang="en-US" sz="2400" b="0" i="1" smtClean="0">
                                  <a:solidFill>
                                    <a:srgbClr val="5F2A0F"/>
                                  </a:solidFill>
                                  <a:latin typeface="Cambria Math" panose="02040503050406030204" pitchFamily="18" charset="0"/>
                                </a:rPr>
                                <m:t>𝑥</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𝑦</m:t>
                              </m:r>
                            </m:e>
                          </m:d>
                          <m:r>
                            <a:rPr lang="en-US" sz="2400" b="0" i="1"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𝒟</m:t>
                              </m:r>
                            </m:e>
                            <m:sub>
                              <m:r>
                                <a:rPr lang="en-US" sz="2400" b="0" i="1" smtClean="0">
                                  <a:solidFill>
                                    <a:srgbClr val="5F2A0F"/>
                                  </a:solidFill>
                                  <a:latin typeface="Cambria Math" panose="02040503050406030204" pitchFamily="18" charset="0"/>
                                </a:rPr>
                                <m:t>𝑅</m:t>
                              </m:r>
                            </m:sub>
                          </m:sSub>
                        </m:sub>
                      </m:sSub>
                      <m:d>
                        <m:dPr>
                          <m:begChr m:val="["/>
                          <m:endChr m:val="]"/>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𝑓</m:t>
                              </m:r>
                            </m:e>
                            <m:sub>
                              <m:r>
                                <a:rPr lang="en-US" sz="2400" b="0" i="1" smtClean="0">
                                  <a:solidFill>
                                    <a:srgbClr val="5F2A0F"/>
                                  </a:solidFill>
                                  <a:latin typeface="Cambria Math" panose="02040503050406030204" pitchFamily="18" charset="0"/>
                                </a:rPr>
                                <m:t>𝑡</m:t>
                              </m:r>
                            </m:sub>
                          </m:sSub>
                          <m:d>
                            <m:dPr>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𝑥</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r>
                            <a:rPr lang="en-US" sz="2400" b="0" i="0"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m:rPr>
                                  <m:sty m:val="p"/>
                                </m:rPr>
                                <a:rPr lang="en-US" sz="2400" b="0" i="0" smtClean="0">
                                  <a:solidFill>
                                    <a:srgbClr val="5F2A0F"/>
                                  </a:solidFill>
                                  <a:latin typeface="Cambria Math" panose="02040503050406030204" pitchFamily="18" charset="0"/>
                                </a:rPr>
                                <m:t>y</m:t>
                              </m:r>
                            </m:e>
                            <m:sub>
                              <m:r>
                                <m:rPr>
                                  <m:sty m:val="p"/>
                                </m:rPr>
                                <a:rPr lang="en-US" sz="2400" b="0" i="0" smtClean="0">
                                  <a:solidFill>
                                    <a:srgbClr val="5F2A0F"/>
                                  </a:solidFill>
                                  <a:latin typeface="Cambria Math" panose="02040503050406030204" pitchFamily="18" charset="0"/>
                                </a:rPr>
                                <m:t>t</m:t>
                              </m:r>
                              <m:r>
                                <a:rPr lang="en-US" sz="2400" b="0" i="0"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r>
                        <a:rPr lang="en-US" sz="2400" b="0" i="0" smtClean="0">
                          <a:solidFill>
                            <a:srgbClr val="5F2A0F"/>
                          </a:solidFill>
                          <a:latin typeface="Cambria Math" panose="02040503050406030204" pitchFamily="18" charset="0"/>
                        </a:rPr>
                        <m:t>= </m:t>
                      </m:r>
                      <m:d>
                        <m:dPr>
                          <m:begChr m:val="{"/>
                          <m:endChr m:val=""/>
                          <m:ctrlPr>
                            <a:rPr lang="en-US" sz="2400" b="0" i="1" smtClean="0">
                              <a:solidFill>
                                <a:srgbClr val="5F2A0F"/>
                              </a:solidFill>
                              <a:latin typeface="Cambria Math" panose="02040503050406030204" pitchFamily="18" charset="0"/>
                            </a:rPr>
                          </m:ctrlPr>
                        </m:dPr>
                        <m:e>
                          <m:eqArr>
                            <m:eqArrPr>
                              <m:ctrlPr>
                                <a:rPr lang="en-US" sz="2400" b="0" i="1" smtClean="0">
                                  <a:solidFill>
                                    <a:srgbClr val="5F2A0F"/>
                                  </a:solidFill>
                                  <a:latin typeface="Cambria Math" panose="02040503050406030204" pitchFamily="18" charset="0"/>
                                </a:rPr>
                              </m:ctrlPr>
                            </m:eqArr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𝔼</m:t>
                                  </m:r>
                                </m:e>
                                <m:sub>
                                  <m:d>
                                    <m:dPr>
                                      <m:ctrlPr>
                                        <a:rPr lang="en-US" sz="2400" b="0" i="1" smtClean="0">
                                          <a:solidFill>
                                            <a:srgbClr val="5F2A0F"/>
                                          </a:solidFill>
                                          <a:latin typeface="Cambria Math" panose="02040503050406030204" pitchFamily="18" charset="0"/>
                                        </a:rPr>
                                      </m:ctrlPr>
                                    </m:dPr>
                                    <m:e>
                                      <m:r>
                                        <a:rPr lang="en-US" sz="2400" b="0" i="1" smtClean="0">
                                          <a:solidFill>
                                            <a:srgbClr val="5F2A0F"/>
                                          </a:solidFill>
                                          <a:latin typeface="Cambria Math" panose="02040503050406030204" pitchFamily="18" charset="0"/>
                                        </a:rPr>
                                        <m:t>𝑥</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𝑦</m:t>
                                      </m:r>
                                    </m:e>
                                  </m:d>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𝒟</m:t>
                                  </m:r>
                                </m:sub>
                              </m:sSub>
                              <m:r>
                                <a:rPr lang="en-US" sz="2400" b="0" i="1" smtClean="0">
                                  <a:solidFill>
                                    <a:srgbClr val="5F2A0F"/>
                                  </a:solidFill>
                                  <a:latin typeface="Cambria Math" panose="02040503050406030204" pitchFamily="18" charset="0"/>
                                </a:rPr>
                                <m:t>[</m:t>
                              </m:r>
                              <m:sSubSup>
                                <m:sSubSupPr>
                                  <m:ctrlPr>
                                    <a:rPr lang="en-US" sz="2400" b="0" i="1" smtClean="0">
                                      <a:solidFill>
                                        <a:srgbClr val="5F2A0F"/>
                                      </a:solidFill>
                                      <a:latin typeface="Cambria Math" panose="02040503050406030204" pitchFamily="18" charset="0"/>
                                    </a:rPr>
                                  </m:ctrlPr>
                                </m:sSubSupPr>
                                <m:e>
                                  <m:r>
                                    <a:rPr lang="en-US" sz="2400" b="0" i="1" smtClean="0">
                                      <a:solidFill>
                                        <a:srgbClr val="5F2A0F"/>
                                      </a:solidFill>
                                      <a:latin typeface="Cambria Math" panose="02040503050406030204" pitchFamily="18" charset="0"/>
                                    </a:rPr>
                                    <m:t>𝑓</m:t>
                                  </m:r>
                                </m:e>
                                <m:sub>
                                  <m:r>
                                    <a:rPr lang="en-US" sz="2400" b="0" i="1" smtClean="0">
                                      <a:solidFill>
                                        <a:srgbClr val="5F2A0F"/>
                                      </a:solidFill>
                                      <a:latin typeface="Cambria Math" panose="02040503050406030204" pitchFamily="18" charset="0"/>
                                    </a:rPr>
                                    <m:t>𝑡</m:t>
                                  </m:r>
                                </m:sub>
                                <m:sup>
                                  <m:r>
                                    <a:rPr lang="en-US" sz="2400" b="0" i="1" smtClean="0">
                                      <a:solidFill>
                                        <a:srgbClr val="5F2A0F"/>
                                      </a:solidFill>
                                      <a:latin typeface="Cambria Math" panose="02040503050406030204" pitchFamily="18" charset="0"/>
                                    </a:rPr>
                                    <m:t>𝑜</m:t>
                                  </m:r>
                                </m:sup>
                              </m:sSubSup>
                              <m:d>
                                <m:dPr>
                                  <m:endChr m:val="]"/>
                                  <m:ctrlPr>
                                    <a:rPr lang="en-US" sz="2400" b="0" i="1" smtClean="0">
                                      <a:solidFill>
                                        <a:srgbClr val="5F2A0F"/>
                                      </a:solidFill>
                                      <a:latin typeface="Cambria Math" panose="02040503050406030204" pitchFamily="18" charset="0"/>
                                    </a:rPr>
                                  </m:ctrlPr>
                                </m:dPr>
                                <m:e>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𝑥</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r>
                                    <a:rPr lang="en-US" sz="2400" b="0" i="1" smtClean="0">
                                      <a:solidFill>
                                        <a:srgbClr val="5F2A0F"/>
                                      </a:solidFill>
                                      <a:latin typeface="Cambria Math" panose="02040503050406030204" pitchFamily="18" charset="0"/>
                                    </a:rPr>
                                    <m:t>).</m:t>
                                  </m:r>
                                  <m:sSub>
                                    <m:sSubPr>
                                      <m:ctrlPr>
                                        <a:rPr lang="en-US" sz="2400" b="0" i="1" smtClean="0">
                                          <a:solidFill>
                                            <a:srgbClr val="5F2A0F"/>
                                          </a:solidFill>
                                          <a:latin typeface="Cambria Math" panose="02040503050406030204" pitchFamily="18" charset="0"/>
                                        </a:rPr>
                                      </m:ctrlPr>
                                    </m:sSubPr>
                                    <m:e>
                                      <m:r>
                                        <a:rPr lang="en-US" sz="2400" b="0" i="1" smtClean="0">
                                          <a:solidFill>
                                            <a:srgbClr val="5F2A0F"/>
                                          </a:solidFill>
                                          <a:latin typeface="Cambria Math" panose="02040503050406030204" pitchFamily="18" charset="0"/>
                                        </a:rPr>
                                        <m:t>𝑦</m:t>
                                      </m:r>
                                    </m:e>
                                    <m:sub>
                                      <m:r>
                                        <a:rPr lang="en-US" sz="2400" b="0" i="1" smtClean="0">
                                          <a:solidFill>
                                            <a:srgbClr val="5F2A0F"/>
                                          </a:solidFill>
                                          <a:latin typeface="Cambria Math" panose="02040503050406030204" pitchFamily="18" charset="0"/>
                                        </a:rPr>
                                        <m:t>𝑡</m:t>
                                      </m:r>
                                      <m:r>
                                        <a:rPr lang="en-US" sz="2400" b="0" i="1" smtClean="0">
                                          <a:solidFill>
                                            <a:srgbClr val="5F2A0F"/>
                                          </a:solidFill>
                                          <a:latin typeface="Cambria Math" panose="02040503050406030204" pitchFamily="18" charset="0"/>
                                        </a:rPr>
                                        <m:t>−</m:t>
                                      </m:r>
                                      <m:r>
                                        <a:rPr lang="en-US" sz="2400" b="0" i="1" smtClean="0">
                                          <a:solidFill>
                                            <a:srgbClr val="5F2A0F"/>
                                          </a:solidFill>
                                          <a:latin typeface="Cambria Math" panose="02040503050406030204" pitchFamily="18" charset="0"/>
                                        </a:rPr>
                                        <m:t>𝜏</m:t>
                                      </m:r>
                                    </m:sub>
                                  </m:sSub>
                                </m:e>
                              </m:d>
                            </m:e>
                            <m:e>
                              <m:r>
                                <a:rPr lang="en-US" sz="2400" b="0" i="1" smtClean="0">
                                  <a:solidFill>
                                    <a:srgbClr val="5F2A0F"/>
                                  </a:solidFill>
                                  <a:latin typeface="Cambria Math" panose="02040503050406030204" pitchFamily="18" charset="0"/>
                                </a:rPr>
                                <m:t>0</m:t>
                              </m:r>
                            </m:e>
                          </m:eqArr>
                        </m:e>
                      </m:d>
                    </m:oMath>
                  </m:oMathPara>
                </a14:m>
                <a:endParaRPr lang="en-US" sz="2400" b="0" i="1">
                  <a:solidFill>
                    <a:srgbClr val="5F2A0F"/>
                  </a:solidFill>
                  <a:latin typeface="Calibri" panose="020F0502020204030204" pitchFamily="34" charset="0"/>
                  <a:cs typeface="Calibri" panose="020F0502020204030204" pitchFamily="34" charset="0"/>
                </a:endParaRPr>
              </a:p>
              <a:p>
                <a:pPr marL="558800" lvl="1" indent="0">
                  <a:buNone/>
                </a:pPr>
                <a:endParaRPr lang="en-US" sz="2400" b="0" i="1">
                  <a:latin typeface="Calibri" panose="020F0502020204030204" pitchFamily="34" charset="0"/>
                  <a:cs typeface="Calibri" panose="020F0502020204030204" pitchFamily="34" charset="0"/>
                </a:endParaRPr>
              </a:p>
              <a:p>
                <a:pPr lvl="0"/>
                <a:r>
                  <a:rPr lang="en-US" b="0">
                    <a:solidFill>
                      <a:srgbClr val="5F2A0F"/>
                    </a:solidFill>
                    <a:latin typeface="Calibri" panose="020F0502020204030204" pitchFamily="34" charset="0"/>
                    <a:cs typeface="Calibri" panose="020F0502020204030204" pitchFamily="34" charset="0"/>
                  </a:rPr>
                  <a:t>Optimization objective:</a:t>
                </a:r>
              </a:p>
              <a:p>
                <a:pPr lvl="1"/>
                <a14:m>
                  <m:oMath xmlns:m="http://schemas.openxmlformats.org/officeDocument/2006/math">
                    <m:sSubSup>
                      <m:sSubSupPr>
                        <m:ctrlPr>
                          <a:rPr lang="en-US" b="0" i="1" smtClean="0">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b="0" i="1" smtClean="0">
                            <a:solidFill>
                              <a:srgbClr val="C58D01"/>
                            </a:solidFill>
                            <a:latin typeface="Cambria Math" panose="02040503050406030204" pitchFamily="18" charset="0"/>
                          </a:rPr>
                          <m:t>𝑡</m:t>
                        </m:r>
                      </m:sub>
                      <m:sup>
                        <m:r>
                          <a:rPr lang="en-US" i="1">
                            <a:solidFill>
                              <a:srgbClr val="C58D01"/>
                            </a:solidFill>
                            <a:latin typeface="Cambria Math" panose="02040503050406030204" pitchFamily="18" charset="0"/>
                          </a:rPr>
                          <m:t>𝑜</m:t>
                        </m:r>
                      </m:sup>
                    </m:sSubSup>
                  </m:oMath>
                </a14:m>
                <a:r>
                  <a:rPr lang="en-US">
                    <a:solidFill>
                      <a:srgbClr val="C58D01"/>
                    </a:solidFill>
                    <a:latin typeface="Calibri" panose="020F0502020204030204" pitchFamily="34" charset="0"/>
                    <a:cs typeface="Calibri" panose="020F0502020204030204" pitchFamily="34" charset="0"/>
                  </a:rPr>
                  <a:t> (pretrained oracle model at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oMath>
                </a14:m>
                <a:r>
                  <a:rPr lang="en-US">
                    <a:solidFill>
                      <a:srgbClr val="C58D01"/>
                    </a:solidFill>
                    <a:latin typeface="Calibri" panose="020F0502020204030204" pitchFamily="34" charset="0"/>
                    <a:cs typeface="Calibri" panose="020F0502020204030204" pitchFamily="34" charset="0"/>
                  </a:rPr>
                  <a:t> is used to create the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𝑅</m:t>
                        </m:r>
                      </m:sub>
                    </m:sSub>
                  </m:oMath>
                </a14:m>
                <a:r>
                  <a:rPr lang="en-US">
                    <a:solidFill>
                      <a:srgbClr val="C58D01"/>
                    </a:solidFill>
                    <a:latin typeface="Calibri" panose="020F0502020204030204" pitchFamily="34" charset="0"/>
                    <a:cs typeface="Calibri" panose="020F0502020204030204" pitchFamily="34" charset="0"/>
                  </a:rPr>
                  <a:t> by minimizing the below</a:t>
                </a:r>
                <a:endParaRPr lang="en-US">
                  <a:solidFill>
                    <a:srgbClr val="5F2A0F"/>
                  </a:solidFill>
                  <a:latin typeface="Calibri" panose="020F0502020204030204" pitchFamily="34" charset="0"/>
                  <a:cs typeface="Calibri" panose="020F0502020204030204" pitchFamily="34" charset="0"/>
                </a:endParaRPr>
              </a:p>
              <a:p>
                <a:pPr marL="558800" lvl="1" indent="0">
                  <a:buNone/>
                </a:pPr>
                <a14:m>
                  <m:oMathPara xmlns:m="http://schemas.openxmlformats.org/officeDocument/2006/math">
                    <m:oMathParaPr>
                      <m:jc m:val="centerGroup"/>
                    </m:oMathParaPr>
                    <m:oMath xmlns:m="http://schemas.openxmlformats.org/officeDocument/2006/math">
                      <m:sSub>
                        <m:sSubPr>
                          <m:ctrlPr>
                            <a:rPr lang="en-US" sz="2400" i="1" smtClean="0">
                              <a:solidFill>
                                <a:srgbClr val="5F2A0F"/>
                              </a:solidFill>
                              <a:latin typeface="Cambria Math" panose="02040503050406030204" pitchFamily="18" charset="0"/>
                            </a:rPr>
                          </m:ctrlPr>
                        </m:sSubPr>
                        <m:e>
                          <m:r>
                            <a:rPr lang="en-US" sz="2400" i="1">
                              <a:solidFill>
                                <a:srgbClr val="5F2A0F"/>
                              </a:solidFill>
                              <a:latin typeface="Cambria Math" panose="02040503050406030204" pitchFamily="18" charset="0"/>
                            </a:rPr>
                            <m:t>𝑥</m:t>
                          </m:r>
                        </m:e>
                        <m:sub>
                          <m:r>
                            <a:rPr lang="en-US" sz="2400" i="1">
                              <a:solidFill>
                                <a:srgbClr val="5F2A0F"/>
                              </a:solidFill>
                              <a:latin typeface="Cambria Math" panose="02040503050406030204" pitchFamily="18" charset="0"/>
                            </a:rPr>
                            <m:t>𝑐𝑙</m:t>
                          </m:r>
                        </m:sub>
                      </m:sSub>
                      <m:r>
                        <a:rPr lang="en-US" sz="2400" i="1">
                          <a:solidFill>
                            <a:srgbClr val="5F2A0F"/>
                          </a:solidFill>
                          <a:latin typeface="Cambria Math" panose="02040503050406030204" pitchFamily="18" charset="0"/>
                        </a:rPr>
                        <m:t>= </m:t>
                      </m:r>
                      <m:func>
                        <m:funcPr>
                          <m:ctrlPr>
                            <a:rPr lang="en-US" sz="2400" i="1">
                              <a:solidFill>
                                <a:srgbClr val="5F2A0F"/>
                              </a:solidFill>
                              <a:latin typeface="Cambria Math" panose="02040503050406030204" pitchFamily="18" charset="0"/>
                            </a:rPr>
                          </m:ctrlPr>
                        </m:funcPr>
                        <m:fName>
                          <m:limLow>
                            <m:limLowPr>
                              <m:ctrlPr>
                                <a:rPr lang="en-US" sz="2400" i="1">
                                  <a:solidFill>
                                    <a:srgbClr val="5F2A0F"/>
                                  </a:solidFill>
                                  <a:latin typeface="Cambria Math" panose="02040503050406030204" pitchFamily="18" charset="0"/>
                                </a:rPr>
                              </m:ctrlPr>
                            </m:limLowPr>
                            <m:e>
                              <m:r>
                                <m:rPr>
                                  <m:sty m:val="p"/>
                                </m:rPr>
                                <a:rPr lang="en-US" sz="2400">
                                  <a:solidFill>
                                    <a:srgbClr val="5F2A0F"/>
                                  </a:solidFill>
                                  <a:latin typeface="Cambria Math" panose="02040503050406030204" pitchFamily="18" charset="0"/>
                                </a:rPr>
                                <m:t>min</m:t>
                              </m:r>
                            </m:e>
                            <m:lim>
                              <m:sSub>
                                <m:sSubPr>
                                  <m:ctrlPr>
                                    <a:rPr lang="en-US" sz="2400" i="1">
                                      <a:solidFill>
                                        <a:srgbClr val="5F2A0F"/>
                                      </a:solidFill>
                                      <a:latin typeface="Cambria Math" panose="02040503050406030204" pitchFamily="18" charset="0"/>
                                    </a:rPr>
                                  </m:ctrlPr>
                                </m:sSubPr>
                                <m:e>
                                  <m:r>
                                    <a:rPr lang="en-US" sz="2400" i="1">
                                      <a:solidFill>
                                        <a:srgbClr val="5F2A0F"/>
                                      </a:solidFill>
                                      <a:latin typeface="Cambria Math" panose="02040503050406030204" pitchFamily="18" charset="0"/>
                                    </a:rPr>
                                    <m:t>𝑥</m:t>
                                  </m:r>
                                </m:e>
                                <m:sub>
                                  <m:r>
                                    <a:rPr lang="en-US" sz="2400" i="1">
                                      <a:solidFill>
                                        <a:srgbClr val="5F2A0F"/>
                                      </a:solidFill>
                                      <a:latin typeface="Cambria Math" panose="02040503050406030204" pitchFamily="18" charset="0"/>
                                    </a:rPr>
                                    <m:t>𝑧</m:t>
                                  </m:r>
                                </m:sub>
                              </m:sSub>
                              <m:r>
                                <a:rPr lang="en-US" sz="2400" i="1">
                                  <a:solidFill>
                                    <a:srgbClr val="5F2A0F"/>
                                  </a:solidFill>
                                  <a:latin typeface="Cambria Math" panose="02040503050406030204" pitchFamily="18" charset="0"/>
                                </a:rPr>
                                <m:t>∈</m:t>
                              </m:r>
                              <m:sSup>
                                <m:sSupPr>
                                  <m:ctrlPr>
                                    <a:rPr lang="en-US" sz="2400" i="1">
                                      <a:solidFill>
                                        <a:srgbClr val="5F2A0F"/>
                                      </a:solidFill>
                                      <a:latin typeface="Cambria Math" panose="02040503050406030204" pitchFamily="18" charset="0"/>
                                    </a:rPr>
                                  </m:ctrlPr>
                                </m:sSupPr>
                                <m:e>
                                  <m:d>
                                    <m:dPr>
                                      <m:begChr m:val="["/>
                                      <m:endChr m:val="]"/>
                                      <m:ctrlPr>
                                        <a:rPr lang="en-US" sz="2400" i="1">
                                          <a:solidFill>
                                            <a:srgbClr val="5F2A0F"/>
                                          </a:solidFill>
                                          <a:latin typeface="Cambria Math" panose="02040503050406030204" pitchFamily="18" charset="0"/>
                                        </a:rPr>
                                      </m:ctrlPr>
                                    </m:dPr>
                                    <m:e>
                                      <m:r>
                                        <a:rPr lang="en-US" sz="2400" i="1">
                                          <a:solidFill>
                                            <a:srgbClr val="5F2A0F"/>
                                          </a:solidFill>
                                          <a:latin typeface="Cambria Math" panose="02040503050406030204" pitchFamily="18" charset="0"/>
                                        </a:rPr>
                                        <m:t>0,1</m:t>
                                      </m:r>
                                    </m:e>
                                  </m:d>
                                </m:e>
                                <m:sup>
                                  <m:r>
                                    <a:rPr lang="en-US" sz="2400" i="1">
                                      <a:solidFill>
                                        <a:srgbClr val="5F2A0F"/>
                                      </a:solidFill>
                                      <a:latin typeface="Cambria Math" panose="02040503050406030204" pitchFamily="18" charset="0"/>
                                    </a:rPr>
                                    <m:t>𝑑</m:t>
                                  </m:r>
                                </m:sup>
                              </m:sSup>
                            </m:lim>
                          </m:limLow>
                        </m:fName>
                        <m:e>
                          <m:r>
                            <a:rPr lang="en-US" sz="2400" i="1">
                              <a:solidFill>
                                <a:srgbClr val="5F2A0F"/>
                              </a:solidFill>
                              <a:latin typeface="Cambria Math" panose="02040503050406030204" pitchFamily="18" charset="0"/>
                              <a:ea typeface="Cambria Math" panose="02040503050406030204" pitchFamily="18" charset="0"/>
                            </a:rPr>
                            <m:t>∥</m:t>
                          </m:r>
                          <m:sSubSup>
                            <m:sSubSupPr>
                              <m:ctrlPr>
                                <a:rPr lang="en-US" sz="2400" i="1">
                                  <a:solidFill>
                                    <a:srgbClr val="5F2A0F"/>
                                  </a:solidFill>
                                  <a:latin typeface="Cambria Math" panose="02040503050406030204" pitchFamily="18" charset="0"/>
                                  <a:ea typeface="Cambria Math" panose="02040503050406030204" pitchFamily="18" charset="0"/>
                                </a:rPr>
                              </m:ctrlPr>
                            </m:sSubSupPr>
                            <m:e>
                              <m:sSubSup>
                                <m:sSubSupPr>
                                  <m:ctrlPr>
                                    <a:rPr lang="en-US" sz="2400" i="1">
                                      <a:solidFill>
                                        <a:srgbClr val="5F2A0F"/>
                                      </a:solidFill>
                                      <a:latin typeface="Cambria Math" panose="02040503050406030204" pitchFamily="18" charset="0"/>
                                      <a:ea typeface="Cambria Math" panose="02040503050406030204" pitchFamily="18" charset="0"/>
                                    </a:rPr>
                                  </m:ctrlPr>
                                </m:sSubSupPr>
                                <m:e>
                                  <m:r>
                                    <a:rPr lang="en-US" sz="2400" i="1">
                                      <a:solidFill>
                                        <a:srgbClr val="5F2A0F"/>
                                      </a:solidFill>
                                      <a:latin typeface="Cambria Math" panose="02040503050406030204" pitchFamily="18" charset="0"/>
                                      <a:ea typeface="Cambria Math" panose="02040503050406030204" pitchFamily="18" charset="0"/>
                                    </a:rPr>
                                    <m:t>𝑓</m:t>
                                  </m:r>
                                </m:e>
                                <m:sub>
                                  <m:r>
                                    <a:rPr lang="en-US" sz="2400" i="1">
                                      <a:solidFill>
                                        <a:srgbClr val="5F2A0F"/>
                                      </a:solidFill>
                                      <a:latin typeface="Cambria Math" panose="02040503050406030204" pitchFamily="18" charset="0"/>
                                      <a:ea typeface="Cambria Math" panose="02040503050406030204" pitchFamily="18" charset="0"/>
                                    </a:rPr>
                                    <m:t>𝑡</m:t>
                                  </m:r>
                                </m:sub>
                                <m:sup>
                                  <m:r>
                                    <a:rPr lang="en-US" sz="2400" i="1">
                                      <a:solidFill>
                                        <a:srgbClr val="5F2A0F"/>
                                      </a:solidFill>
                                      <a:latin typeface="Cambria Math" panose="02040503050406030204" pitchFamily="18" charset="0"/>
                                      <a:ea typeface="Cambria Math" panose="02040503050406030204" pitchFamily="18" charset="0"/>
                                    </a:rPr>
                                    <m:t>𝑜</m:t>
                                  </m:r>
                                </m:sup>
                              </m:sSubSup>
                              <m:d>
                                <m:dPr>
                                  <m:ctrlPr>
                                    <a:rPr lang="en-US" sz="2400" i="1">
                                      <a:solidFill>
                                        <a:srgbClr val="5F2A0F"/>
                                      </a:solidFill>
                                      <a:latin typeface="Cambria Math" panose="02040503050406030204" pitchFamily="18" charset="0"/>
                                      <a:ea typeface="Cambria Math" panose="02040503050406030204" pitchFamily="18" charset="0"/>
                                    </a:rPr>
                                  </m:ctrlPr>
                                </m:dPr>
                                <m:e>
                                  <m:sSub>
                                    <m:sSubPr>
                                      <m:ctrlPr>
                                        <a:rPr lang="en-US" sz="2400" i="1">
                                          <a:solidFill>
                                            <a:srgbClr val="5F2A0F"/>
                                          </a:solidFill>
                                          <a:latin typeface="Cambria Math" panose="02040503050406030204" pitchFamily="18" charset="0"/>
                                          <a:ea typeface="Cambria Math" panose="02040503050406030204" pitchFamily="18" charset="0"/>
                                        </a:rPr>
                                      </m:ctrlPr>
                                    </m:sSubPr>
                                    <m:e>
                                      <m:r>
                                        <a:rPr lang="en-US" sz="2400" i="1">
                                          <a:solidFill>
                                            <a:srgbClr val="5F2A0F"/>
                                          </a:solidFill>
                                          <a:latin typeface="Cambria Math" panose="02040503050406030204" pitchFamily="18" charset="0"/>
                                          <a:ea typeface="Cambria Math" panose="02040503050406030204" pitchFamily="18" charset="0"/>
                                        </a:rPr>
                                        <m:t>𝑥</m:t>
                                      </m:r>
                                    </m:e>
                                    <m:sub>
                                      <m:r>
                                        <a:rPr lang="en-US" sz="2400" i="1">
                                          <a:solidFill>
                                            <a:srgbClr val="5F2A0F"/>
                                          </a:solidFill>
                                          <a:latin typeface="Cambria Math" panose="02040503050406030204" pitchFamily="18" charset="0"/>
                                          <a:ea typeface="Cambria Math" panose="02040503050406030204" pitchFamily="18" charset="0"/>
                                        </a:rPr>
                                        <m:t>𝑧</m:t>
                                      </m:r>
                                    </m:sub>
                                  </m:sSub>
                                </m:e>
                              </m:d>
                              <m:r>
                                <a:rPr lang="en-US" sz="2400" i="1">
                                  <a:solidFill>
                                    <a:srgbClr val="5F2A0F"/>
                                  </a:solidFill>
                                  <a:latin typeface="Cambria Math" panose="02040503050406030204" pitchFamily="18" charset="0"/>
                                  <a:ea typeface="Cambria Math" panose="02040503050406030204" pitchFamily="18" charset="0"/>
                                </a:rPr>
                                <m:t>−</m:t>
                              </m:r>
                              <m:sSubSup>
                                <m:sSubSupPr>
                                  <m:ctrlPr>
                                    <a:rPr lang="en-US" sz="2400" i="1">
                                      <a:solidFill>
                                        <a:srgbClr val="5F2A0F"/>
                                      </a:solidFill>
                                      <a:latin typeface="Cambria Math" panose="02040503050406030204" pitchFamily="18" charset="0"/>
                                      <a:ea typeface="Cambria Math" panose="02040503050406030204" pitchFamily="18" charset="0"/>
                                    </a:rPr>
                                  </m:ctrlPr>
                                </m:sSubSupPr>
                                <m:e>
                                  <m:r>
                                    <a:rPr lang="en-US" sz="2400" i="1">
                                      <a:solidFill>
                                        <a:srgbClr val="5F2A0F"/>
                                      </a:solidFill>
                                      <a:latin typeface="Cambria Math" panose="02040503050406030204" pitchFamily="18" charset="0"/>
                                      <a:ea typeface="Cambria Math" panose="02040503050406030204" pitchFamily="18" charset="0"/>
                                    </a:rPr>
                                    <m:t>𝑓</m:t>
                                  </m:r>
                                </m:e>
                                <m:sub>
                                  <m:r>
                                    <a:rPr lang="en-US" sz="2400" i="1">
                                      <a:solidFill>
                                        <a:srgbClr val="5F2A0F"/>
                                      </a:solidFill>
                                      <a:latin typeface="Cambria Math" panose="02040503050406030204" pitchFamily="18" charset="0"/>
                                      <a:ea typeface="Cambria Math" panose="02040503050406030204" pitchFamily="18" charset="0"/>
                                    </a:rPr>
                                    <m:t>𝑡</m:t>
                                  </m:r>
                                </m:sub>
                                <m:sup>
                                  <m:r>
                                    <a:rPr lang="en-US" sz="2400" i="1">
                                      <a:solidFill>
                                        <a:srgbClr val="5F2A0F"/>
                                      </a:solidFill>
                                      <a:latin typeface="Cambria Math" panose="02040503050406030204" pitchFamily="18" charset="0"/>
                                      <a:ea typeface="Cambria Math" panose="02040503050406030204" pitchFamily="18" charset="0"/>
                                    </a:rPr>
                                    <m:t>𝑜</m:t>
                                  </m:r>
                                </m:sup>
                              </m:sSubSup>
                              <m:d>
                                <m:dPr>
                                  <m:ctrlPr>
                                    <a:rPr lang="en-US" sz="2400" i="1">
                                      <a:solidFill>
                                        <a:srgbClr val="5F2A0F"/>
                                      </a:solidFill>
                                      <a:latin typeface="Cambria Math" panose="02040503050406030204" pitchFamily="18" charset="0"/>
                                      <a:ea typeface="Cambria Math" panose="02040503050406030204" pitchFamily="18" charset="0"/>
                                    </a:rPr>
                                  </m:ctrlPr>
                                </m:dPr>
                                <m:e>
                                  <m:sSub>
                                    <m:sSubPr>
                                      <m:ctrlPr>
                                        <a:rPr lang="en-US" sz="2400" i="1">
                                          <a:solidFill>
                                            <a:srgbClr val="5F2A0F"/>
                                          </a:solidFill>
                                          <a:latin typeface="Cambria Math" panose="02040503050406030204" pitchFamily="18" charset="0"/>
                                          <a:ea typeface="Cambria Math" panose="02040503050406030204" pitchFamily="18" charset="0"/>
                                        </a:rPr>
                                      </m:ctrlPr>
                                    </m:sSubPr>
                                    <m:e>
                                      <m:r>
                                        <a:rPr lang="en-US" sz="2400" i="1">
                                          <a:solidFill>
                                            <a:srgbClr val="5F2A0F"/>
                                          </a:solidFill>
                                          <a:latin typeface="Cambria Math" panose="02040503050406030204" pitchFamily="18" charset="0"/>
                                          <a:ea typeface="Cambria Math" panose="02040503050406030204" pitchFamily="18" charset="0"/>
                                        </a:rPr>
                                        <m:t>𝑥</m:t>
                                      </m:r>
                                    </m:e>
                                    <m:sub>
                                      <m:r>
                                        <a:rPr lang="en-US" sz="2400" i="1">
                                          <a:solidFill>
                                            <a:srgbClr val="5F2A0F"/>
                                          </a:solidFill>
                                          <a:latin typeface="Cambria Math" panose="02040503050406030204" pitchFamily="18" charset="0"/>
                                          <a:ea typeface="Cambria Math" panose="02040503050406030204" pitchFamily="18" charset="0"/>
                                        </a:rPr>
                                        <m:t>𝑡</m:t>
                                      </m:r>
                                      <m:r>
                                        <a:rPr lang="en-US" sz="2400" i="1">
                                          <a:solidFill>
                                            <a:srgbClr val="5F2A0F"/>
                                          </a:solidFill>
                                          <a:latin typeface="Cambria Math" panose="02040503050406030204" pitchFamily="18" charset="0"/>
                                          <a:ea typeface="Cambria Math" panose="02040503050406030204" pitchFamily="18" charset="0"/>
                                        </a:rPr>
                                        <m:t>−</m:t>
                                      </m:r>
                                      <m:r>
                                        <a:rPr lang="en-US" sz="2400" i="1">
                                          <a:solidFill>
                                            <a:srgbClr val="5F2A0F"/>
                                          </a:solidFill>
                                          <a:latin typeface="Cambria Math" panose="02040503050406030204" pitchFamily="18" charset="0"/>
                                          <a:ea typeface="Cambria Math" panose="02040503050406030204" pitchFamily="18" charset="0"/>
                                        </a:rPr>
                                        <m:t>𝜏</m:t>
                                      </m:r>
                                    </m:sub>
                                  </m:sSub>
                                </m:e>
                              </m:d>
                              <m:r>
                                <a:rPr lang="en-US" sz="2400" i="1">
                                  <a:solidFill>
                                    <a:srgbClr val="5F2A0F"/>
                                  </a:solidFill>
                                  <a:latin typeface="Cambria Math" panose="02040503050406030204" pitchFamily="18" charset="0"/>
                                  <a:ea typeface="Cambria Math" panose="02040503050406030204" pitchFamily="18" charset="0"/>
                                </a:rPr>
                                <m:t>∥</m:t>
                              </m:r>
                            </m:e>
                            <m:sub>
                              <m:r>
                                <a:rPr lang="en-US" sz="2400" i="1">
                                  <a:solidFill>
                                    <a:srgbClr val="5F2A0F"/>
                                  </a:solidFill>
                                  <a:latin typeface="Cambria Math" panose="02040503050406030204" pitchFamily="18" charset="0"/>
                                  <a:ea typeface="Cambria Math" panose="02040503050406030204" pitchFamily="18" charset="0"/>
                                </a:rPr>
                                <m:t>2</m:t>
                              </m:r>
                            </m:sub>
                            <m:sup>
                              <m:r>
                                <a:rPr lang="en-US" sz="2400" i="1">
                                  <a:solidFill>
                                    <a:srgbClr val="5F2A0F"/>
                                  </a:solidFill>
                                  <a:latin typeface="Cambria Math" panose="02040503050406030204" pitchFamily="18" charset="0"/>
                                  <a:ea typeface="Cambria Math" panose="02040503050406030204" pitchFamily="18" charset="0"/>
                                </a:rPr>
                                <m:t>2</m:t>
                              </m:r>
                            </m:sup>
                          </m:sSubSup>
                          <m:r>
                            <a:rPr lang="en-US" sz="2400" i="1" smtClean="0">
                              <a:solidFill>
                                <a:srgbClr val="5F2A0F"/>
                              </a:solidFill>
                              <a:latin typeface="Cambria Math" panose="02040503050406030204" pitchFamily="18" charset="0"/>
                              <a:ea typeface="Cambria Math" panose="02040503050406030204" pitchFamily="18" charset="0"/>
                            </a:rPr>
                            <m:t>,  </m:t>
                          </m:r>
                        </m:e>
                      </m:func>
                      <m:r>
                        <a:rPr lang="en-US" sz="2400" i="1">
                          <a:solidFill>
                            <a:srgbClr val="5F2A0F"/>
                          </a:solidFill>
                          <a:latin typeface="Cambria Math" panose="02040503050406030204" pitchFamily="18" charset="0"/>
                          <a:ea typeface="Cambria Math" panose="02040503050406030204" pitchFamily="18" charset="0"/>
                        </a:rPr>
                        <m:t> </m:t>
                      </m:r>
                    </m:oMath>
                  </m:oMathPara>
                </a14:m>
                <a:endParaRPr lang="en-US" sz="2400">
                  <a:solidFill>
                    <a:srgbClr val="5F2A0F"/>
                  </a:solidFill>
                  <a:latin typeface="Calibri" panose="020F0502020204030204" pitchFamily="34" charset="0"/>
                  <a:cs typeface="Calibri" panose="020F0502020204030204" pitchFamily="34" charset="0"/>
                </a:endParaRPr>
              </a:p>
            </p:txBody>
          </p:sp>
        </mc:Choice>
        <mc:Fallback xmlns="">
          <p:sp>
            <p:nvSpPr>
              <p:cNvPr id="10" name="Google Shape;580;g22b5a1f32dd_1_1287">
                <a:extLst>
                  <a:ext uri="{FF2B5EF4-FFF2-40B4-BE49-F238E27FC236}">
                    <a16:creationId xmlns:a16="http://schemas.microsoft.com/office/drawing/2014/main" id="{407C2576-8AC8-09EF-F5D3-97535836E23B}"/>
                  </a:ext>
                </a:extLst>
              </p:cNvPr>
              <p:cNvSpPr txBox="1">
                <a:spLocks noGrp="1" noRot="1" noChangeAspect="1" noMove="1" noResize="1" noEditPoints="1" noAdjustHandles="1" noChangeArrowheads="1" noChangeShapeType="1" noTextEdit="1"/>
              </p:cNvSpPr>
              <p:nvPr>
                <p:ph type="body" idx="1"/>
              </p:nvPr>
            </p:nvSpPr>
            <p:spPr>
              <a:xfrm>
                <a:off x="609600" y="1434165"/>
                <a:ext cx="11150700" cy="5130300"/>
              </a:xfrm>
              <a:prstGeom prst="rect">
                <a:avLst/>
              </a:prstGeom>
              <a:blipFill>
                <a:blip r:embed="rId4"/>
                <a:stretch>
                  <a:fillRect l="-383" t="-1306" r="-4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69002B4-483C-C072-CE28-03D745C21810}"/>
                  </a:ext>
                </a:extLst>
              </p:cNvPr>
              <p:cNvSpPr txBox="1"/>
              <p:nvPr/>
            </p:nvSpPr>
            <p:spPr>
              <a:xfrm>
                <a:off x="8814578" y="4233202"/>
                <a:ext cx="2398349" cy="400110"/>
              </a:xfrm>
              <a:prstGeom prst="rect">
                <a:avLst/>
              </a:prstGeom>
              <a:noFill/>
            </p:spPr>
            <p:txBody>
              <a:bodyPr wrap="none" rtlCol="0">
                <a:spAutoFit/>
              </a:bodyPr>
              <a:lstStyle/>
              <a:p>
                <a:r>
                  <a:rPr lang="en-US" sz="2000">
                    <a:solidFill>
                      <a:srgbClr val="5F2A0F"/>
                    </a:solidFill>
                    <a:latin typeface="Calibri" panose="020F0502020204030204" pitchFamily="34" charset="0"/>
                    <a:cs typeface="Calibri" panose="020F0502020204030204" pitchFamily="34" charset="0"/>
                  </a:rPr>
                  <a:t>if </a:t>
                </a:r>
                <a14:m>
                  <m:oMath xmlns:m="http://schemas.openxmlformats.org/officeDocument/2006/math">
                    <m:r>
                      <a:rPr lang="en-US" sz="2000" b="0" i="1" smtClean="0">
                        <a:solidFill>
                          <a:srgbClr val="5F2A0F"/>
                        </a:solidFill>
                        <a:latin typeface="Cambria Math" panose="02040503050406030204" pitchFamily="18" charset="0"/>
                      </a:rPr>
                      <m:t>𝑓</m:t>
                    </m:r>
                    <m:r>
                      <a:rPr lang="en-US" sz="2000" b="0" i="1" smtClean="0">
                        <a:solidFill>
                          <a:srgbClr val="5F2A0F"/>
                        </a:solidFill>
                        <a:latin typeface="Cambria Math" panose="02040503050406030204" pitchFamily="18" charset="0"/>
                      </a:rPr>
                      <m:t>∈</m:t>
                    </m:r>
                    <m:sSup>
                      <m:sSupPr>
                        <m:ctrlPr>
                          <a:rPr lang="en-US" sz="2000" b="0" i="1" smtClean="0">
                            <a:solidFill>
                              <a:srgbClr val="5F2A0F"/>
                            </a:solidFill>
                            <a:latin typeface="Cambria Math" panose="02040503050406030204" pitchFamily="18" charset="0"/>
                          </a:rPr>
                        </m:ctrlPr>
                      </m:sSupPr>
                      <m:e>
                        <m:r>
                          <a:rPr lang="en-US" sz="2000" b="0" i="1" smtClean="0">
                            <a:solidFill>
                              <a:srgbClr val="5F2A0F"/>
                            </a:solidFill>
                            <a:latin typeface="Cambria Math" panose="02040503050406030204" pitchFamily="18" charset="0"/>
                          </a:rPr>
                          <m:t>ℱ</m:t>
                        </m:r>
                      </m:e>
                      <m:sup>
                        <m:r>
                          <a:rPr lang="en-US" sz="2000" b="0" i="1" smtClean="0">
                            <a:solidFill>
                              <a:srgbClr val="5F2A0F"/>
                            </a:solidFill>
                            <a:latin typeface="Cambria Math" panose="02040503050406030204" pitchFamily="18" charset="0"/>
                          </a:rPr>
                          <m:t>𝑜</m:t>
                        </m:r>
                      </m:sup>
                    </m:sSup>
                    <m:r>
                      <a:rPr lang="en-US" sz="2000" b="0" i="1" smtClean="0">
                        <a:solidFill>
                          <a:srgbClr val="5F2A0F"/>
                        </a:solidFill>
                        <a:latin typeface="Cambria Math" panose="02040503050406030204" pitchFamily="18" charset="0"/>
                      </a:rPr>
                      <m:t>,</m:t>
                    </m:r>
                  </m:oMath>
                </a14:m>
                <a:r>
                  <a:rPr lang="en-US" sz="2000">
                    <a:solidFill>
                      <a:srgbClr val="5F2A0F"/>
                    </a:solidFill>
                    <a:latin typeface="Calibri" panose="020F0502020204030204" pitchFamily="34" charset="0"/>
                    <a:cs typeface="Calibri" panose="020F0502020204030204" pitchFamily="34" charset="0"/>
                  </a:rPr>
                  <a:t> </a:t>
                </a:r>
                <a14:m>
                  <m:oMath xmlns:m="http://schemas.openxmlformats.org/officeDocument/2006/math">
                    <m:r>
                      <a:rPr lang="en-US" sz="2000" b="0" i="1" smtClean="0">
                        <a:solidFill>
                          <a:srgbClr val="5F2A0F"/>
                        </a:solidFill>
                        <a:latin typeface="Cambria Math" panose="02040503050406030204" pitchFamily="18" charset="0"/>
                      </a:rPr>
                      <m:t>𝜏</m:t>
                    </m:r>
                    <m:r>
                      <a:rPr lang="en-US" sz="2000" b="0" i="1" smtClean="0">
                        <a:solidFill>
                          <a:srgbClr val="5F2A0F"/>
                        </a:solidFill>
                        <a:latin typeface="Cambria Math" panose="02040503050406030204" pitchFamily="18" charset="0"/>
                      </a:rPr>
                      <m:t>=1,…, </m:t>
                    </m:r>
                    <m:r>
                      <a:rPr lang="en-US" sz="2000" b="0" i="1" smtClean="0">
                        <a:solidFill>
                          <a:srgbClr val="5F2A0F"/>
                        </a:solidFill>
                        <a:latin typeface="Cambria Math" panose="02040503050406030204" pitchFamily="18" charset="0"/>
                      </a:rPr>
                      <m:t>𝑡</m:t>
                    </m:r>
                  </m:oMath>
                </a14:m>
                <a:endParaRPr lang="en-US" sz="2000">
                  <a:solidFill>
                    <a:srgbClr val="5F2A0F"/>
                  </a:solidFill>
                  <a:latin typeface="Calibri" panose="020F0502020204030204" pitchFamily="34" charset="0"/>
                  <a:cs typeface="Calibri" panose="020F0502020204030204" pitchFamily="34" charset="0"/>
                </a:endParaRPr>
              </a:p>
            </p:txBody>
          </p:sp>
        </mc:Choice>
        <mc:Fallback xmlns="">
          <p:sp>
            <p:nvSpPr>
              <p:cNvPr id="3" name="TextBox 2">
                <a:extLst>
                  <a:ext uri="{FF2B5EF4-FFF2-40B4-BE49-F238E27FC236}">
                    <a16:creationId xmlns:a16="http://schemas.microsoft.com/office/drawing/2014/main" id="{E69002B4-483C-C072-CE28-03D745C21810}"/>
                  </a:ext>
                </a:extLst>
              </p:cNvPr>
              <p:cNvSpPr txBox="1">
                <a:spLocks noRot="1" noChangeAspect="1" noMove="1" noResize="1" noEditPoints="1" noAdjustHandles="1" noChangeArrowheads="1" noChangeShapeType="1" noTextEdit="1"/>
              </p:cNvSpPr>
              <p:nvPr/>
            </p:nvSpPr>
            <p:spPr>
              <a:xfrm>
                <a:off x="8814578" y="4233202"/>
                <a:ext cx="2398349" cy="400110"/>
              </a:xfrm>
              <a:prstGeom prst="rect">
                <a:avLst/>
              </a:prstGeom>
              <a:blipFill>
                <a:blip r:embed="rId5"/>
                <a:stretch>
                  <a:fillRect l="-2799" t="-7576" b="-257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FF4367E-13AE-82D7-BF18-A3A434EDD95B}"/>
              </a:ext>
            </a:extLst>
          </p:cNvPr>
          <p:cNvSpPr txBox="1"/>
          <p:nvPr/>
        </p:nvSpPr>
        <p:spPr>
          <a:xfrm>
            <a:off x="8814578" y="4602534"/>
            <a:ext cx="1229824" cy="400110"/>
          </a:xfrm>
          <a:prstGeom prst="rect">
            <a:avLst/>
          </a:prstGeom>
          <a:noFill/>
        </p:spPr>
        <p:txBody>
          <a:bodyPr wrap="none" rtlCol="0">
            <a:spAutoFit/>
          </a:bodyPr>
          <a:lstStyle/>
          <a:p>
            <a:r>
              <a:rPr lang="en-US" sz="2000">
                <a:solidFill>
                  <a:srgbClr val="5F2A0F"/>
                </a:solidFill>
                <a:latin typeface="Calibri" panose="020F0502020204030204" pitchFamily="34" charset="0"/>
                <a:cs typeface="Calibri" panose="020F0502020204030204" pitchFamily="34" charset="0"/>
              </a:rPr>
              <a:t>otherwise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7B1B81-5843-5FF1-850A-5B3526F40EC6}"/>
                  </a:ext>
                </a:extLst>
              </p:cNvPr>
              <p:cNvSpPr txBox="1"/>
              <p:nvPr/>
            </p:nvSpPr>
            <p:spPr>
              <a:xfrm>
                <a:off x="8238398" y="5960219"/>
                <a:ext cx="2184316" cy="369332"/>
              </a:xfrm>
              <a:prstGeom prst="rect">
                <a:avLst/>
              </a:prstGeom>
              <a:noFill/>
            </p:spPr>
            <p:txBody>
              <a:bodyPr wrap="none" rtlCol="0">
                <a:spAutoFit/>
              </a:bodyPr>
              <a:lstStyle/>
              <a:p>
                <a14:m>
                  <m:oMath xmlns:m="http://schemas.openxmlformats.org/officeDocument/2006/math">
                    <m:r>
                      <a:rPr lang="en-US" sz="1800" b="0" i="1" smtClean="0">
                        <a:solidFill>
                          <a:srgbClr val="5F2A0F"/>
                        </a:solidFill>
                        <a:latin typeface="Cambria Math" panose="02040503050406030204" pitchFamily="18" charset="0"/>
                      </a:rPr>
                      <m:t>𝜏</m:t>
                    </m:r>
                    <m:r>
                      <a:rPr lang="en-US" sz="1800" b="0" i="1" smtClean="0">
                        <a:solidFill>
                          <a:srgbClr val="5F2A0F"/>
                        </a:solidFill>
                        <a:latin typeface="Cambria Math" panose="02040503050406030204" pitchFamily="18" charset="0"/>
                      </a:rPr>
                      <m:t>=1,…, </m:t>
                    </m:r>
                    <m:r>
                      <a:rPr lang="en-US" sz="1800" b="0" i="1" smtClean="0">
                        <a:solidFill>
                          <a:srgbClr val="5F2A0F"/>
                        </a:solidFill>
                        <a:latin typeface="Cambria Math" panose="02040503050406030204" pitchFamily="18" charset="0"/>
                      </a:rPr>
                      <m:t>𝑡</m:t>
                    </m:r>
                    <m:r>
                      <a:rPr lang="en-US" sz="1800" b="0" i="1" smtClean="0">
                        <a:solidFill>
                          <a:srgbClr val="5F2A0F"/>
                        </a:solidFill>
                        <a:latin typeface="Cambria Math" panose="02040503050406030204" pitchFamily="18" charset="0"/>
                      </a:rPr>
                      <m:t>.,</m:t>
                    </m:r>
                  </m:oMath>
                </a14:m>
                <a:r>
                  <a:rPr lang="en-US" sz="1800">
                    <a:solidFill>
                      <a:srgbClr val="5F2A0F"/>
                    </a:solidFill>
                    <a:latin typeface="Calibri" panose="020F0502020204030204" pitchFamily="34" charset="0"/>
                    <a:cs typeface="Calibri" panose="020F0502020204030204" pitchFamily="34" charset="0"/>
                  </a:rPr>
                  <a:t>      </a:t>
                </a:r>
                <a14:m>
                  <m:oMath xmlns:m="http://schemas.openxmlformats.org/officeDocument/2006/math">
                    <m:sSub>
                      <m:sSubPr>
                        <m:ctrlPr>
                          <a:rPr lang="en-US" sz="1800" b="0" i="1" smtClean="0">
                            <a:solidFill>
                              <a:srgbClr val="5F2A0F"/>
                            </a:solidFill>
                            <a:latin typeface="Cambria Math" panose="02040503050406030204" pitchFamily="18" charset="0"/>
                          </a:rPr>
                        </m:ctrlPr>
                      </m:sSubPr>
                      <m:e>
                        <m:r>
                          <a:rPr lang="en-US" sz="1800" b="0" i="1" smtClean="0">
                            <a:solidFill>
                              <a:srgbClr val="5F2A0F"/>
                            </a:solidFill>
                            <a:latin typeface="Cambria Math" panose="02040503050406030204" pitchFamily="18" charset="0"/>
                          </a:rPr>
                          <m:t>𝑥</m:t>
                        </m:r>
                      </m:e>
                      <m:sub>
                        <m:r>
                          <a:rPr lang="en-US" sz="1800" b="0" i="1" smtClean="0">
                            <a:solidFill>
                              <a:srgbClr val="5F2A0F"/>
                            </a:solidFill>
                            <a:latin typeface="Cambria Math" panose="02040503050406030204" pitchFamily="18" charset="0"/>
                          </a:rPr>
                          <m:t>𝑧</m:t>
                        </m:r>
                      </m:sub>
                    </m:sSub>
                    <m:r>
                      <a:rPr lang="en-US" sz="1800" b="0" i="1" smtClean="0">
                        <a:solidFill>
                          <a:srgbClr val="5F2A0F"/>
                        </a:solidFill>
                        <a:latin typeface="Cambria Math" panose="02040503050406030204" pitchFamily="18" charset="0"/>
                      </a:rPr>
                      <m:t>~</m:t>
                    </m:r>
                    <m:r>
                      <a:rPr lang="en-US" sz="1800" b="0" i="1" smtClean="0">
                        <a:solidFill>
                          <a:srgbClr val="5F2A0F"/>
                        </a:solidFill>
                        <a:latin typeface="Cambria Math" panose="02040503050406030204" pitchFamily="18" charset="0"/>
                      </a:rPr>
                      <m:t>𝒟</m:t>
                    </m:r>
                  </m:oMath>
                </a14:m>
                <a:endParaRPr lang="en-US" sz="1800">
                  <a:solidFill>
                    <a:srgbClr val="5F2A0F"/>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347B1B81-5843-5FF1-850A-5B3526F40EC6}"/>
                  </a:ext>
                </a:extLst>
              </p:cNvPr>
              <p:cNvSpPr txBox="1">
                <a:spLocks noRot="1" noChangeAspect="1" noMove="1" noResize="1" noEditPoints="1" noAdjustHandles="1" noChangeArrowheads="1" noChangeShapeType="1" noTextEdit="1"/>
              </p:cNvSpPr>
              <p:nvPr/>
            </p:nvSpPr>
            <p:spPr>
              <a:xfrm>
                <a:off x="8238398" y="5960219"/>
                <a:ext cx="2184316" cy="369332"/>
              </a:xfrm>
              <a:prstGeom prst="rect">
                <a:avLst/>
              </a:prstGeom>
              <a:blipFill>
                <a:blip r:embed="rId6"/>
                <a:stretch>
                  <a:fillRect/>
                </a:stretch>
              </a:blipFill>
            </p:spPr>
            <p:txBody>
              <a:bodyPr/>
              <a:lstStyle/>
              <a:p>
                <a:r>
                  <a:rPr lang="en-US">
                    <a:noFill/>
                  </a:rPr>
                  <a:t> </a:t>
                </a:r>
              </a:p>
            </p:txBody>
          </p:sp>
        </mc:Fallback>
      </mc:AlternateContent>
      <p:sp>
        <p:nvSpPr>
          <p:cNvPr id="6" name="Text Placeholder 2">
            <a:extLst>
              <a:ext uri="{FF2B5EF4-FFF2-40B4-BE49-F238E27FC236}">
                <a16:creationId xmlns:a16="http://schemas.microsoft.com/office/drawing/2014/main" id="{BD030E27-9D54-5EAA-7283-C729C230254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8975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lvl="0">
                  <a:buNone/>
                </a:pPr>
                <a:r>
                  <a:rPr lang="en-US" sz="4000">
                    <a:solidFill>
                      <a:srgbClr val="5F2A0F"/>
                    </a:solidFill>
                    <a:latin typeface="Calibri" panose="020F0502020204030204" pitchFamily="34" charset="0"/>
                    <a:cs typeface="Calibri" panose="020F0502020204030204" pitchFamily="34" charset="0"/>
                  </a:rPr>
                  <a:t>Examples from CL-Robust Dataset </a:t>
                </a:r>
                <a14:m>
                  <m:oMath xmlns:m="http://schemas.openxmlformats.org/officeDocument/2006/math">
                    <m:r>
                      <a:rPr lang="en-US" sz="4000" b="0" i="0" smtClean="0">
                        <a:solidFill>
                          <a:srgbClr val="5F2A0F"/>
                        </a:solidFill>
                        <a:latin typeface="Cambria Math" panose="02040503050406030204" pitchFamily="18" charset="0"/>
                      </a:rPr>
                      <m:t>(</m:t>
                    </m:r>
                    <m:sSub>
                      <m:sSubPr>
                        <m:ctrlPr>
                          <a:rPr lang="ar-AE" sz="4000" i="1">
                            <a:solidFill>
                              <a:srgbClr val="5F2A0F"/>
                            </a:solidFill>
                            <a:latin typeface="Cambria Math" panose="02040503050406030204" pitchFamily="18" charset="0"/>
                          </a:rPr>
                        </m:ctrlPr>
                      </m:sSubPr>
                      <m:e>
                        <m:r>
                          <a:rPr lang="ar-AE" sz="4000" i="1">
                            <a:solidFill>
                              <a:srgbClr val="5F2A0F"/>
                            </a:solidFill>
                            <a:latin typeface="Cambria Math" panose="02040503050406030204" pitchFamily="18" charset="0"/>
                          </a:rPr>
                          <m:t>𝒟</m:t>
                        </m:r>
                      </m:e>
                      <m:sub>
                        <m:r>
                          <a:rPr lang="ar-AE" sz="4000" i="1">
                            <a:solidFill>
                              <a:srgbClr val="5F2A0F"/>
                            </a:solidFill>
                            <a:latin typeface="Cambria Math" panose="02040503050406030204" pitchFamily="18" charset="0"/>
                          </a:rPr>
                          <m:t>𝑅</m:t>
                        </m:r>
                      </m:sub>
                    </m:sSub>
                    <m:r>
                      <a:rPr lang="en-US" sz="4000" b="0" i="1" smtClean="0">
                        <a:solidFill>
                          <a:srgbClr val="5F2A0F"/>
                        </a:solidFill>
                        <a:latin typeface="Cambria Math" panose="02040503050406030204" pitchFamily="18" charset="0"/>
                      </a:rPr>
                      <m:t>)</m:t>
                    </m:r>
                  </m:oMath>
                </a14:m>
                <a:endParaRPr sz="4000">
                  <a:solidFill>
                    <a:srgbClr val="5F2A0F"/>
                  </a:solidFill>
                  <a:latin typeface="Calibri" panose="020F0502020204030204" pitchFamily="34" charset="0"/>
                  <a:cs typeface="Calibri" panose="020F0502020204030204" pitchFamily="34" charset="0"/>
                </a:endParaRPr>
              </a:p>
            </p:txBody>
          </p:sp>
        </mc:Choice>
        <mc:Fallback xmlns="">
          <p:sp>
            <p:nvSpPr>
              <p:cNvPr id="653" name="Google Shape;653;g22b5a1f32dd_1_1055"/>
              <p:cNvSpPr txBox="1">
                <a:spLocks noGrp="1" noRot="1" noChangeAspect="1" noMove="1" noResize="1" noEditPoints="1" noAdjustHandles="1" noChangeArrowheads="1" noChangeShapeType="1" noTextEdit="1"/>
              </p:cNvSpPr>
              <p:nvPr>
                <p:ph type="title"/>
              </p:nvPr>
            </p:nvSpPr>
            <p:spPr>
              <a:xfrm>
                <a:off x="415600" y="507878"/>
                <a:ext cx="11360700" cy="963900"/>
              </a:xfrm>
              <a:prstGeom prst="rect">
                <a:avLst/>
              </a:prstGeom>
              <a:blipFill>
                <a:blip r:embed="rId3"/>
                <a:stretch>
                  <a:fillRect l="-1609" b="-13924"/>
                </a:stretch>
              </a:blipFill>
              <a:ln>
                <a:noFill/>
              </a:ln>
            </p:spPr>
            <p:txBody>
              <a:bodyPr/>
              <a:lstStyle/>
              <a:p>
                <a:r>
                  <a:rPr lang="en-US">
                    <a:noFill/>
                  </a:rPr>
                  <a:t> </a:t>
                </a:r>
              </a:p>
            </p:txBody>
          </p:sp>
        </mc:Fallback>
      </mc:AlternateContent>
      <p:pic>
        <p:nvPicPr>
          <p:cNvPr id="654" name="Google Shape;654;g22b5a1f32dd_1_1055"/>
          <p:cNvPicPr preferRelativeResize="0"/>
          <p:nvPr/>
        </p:nvPicPr>
        <p:blipFill rotWithShape="1">
          <a:blip r:embed="rId4">
            <a:alphaModFix/>
          </a:blip>
          <a:srcRect/>
          <a:stretch/>
        </p:blipFill>
        <p:spPr>
          <a:xfrm>
            <a:off x="4249229" y="2881218"/>
            <a:ext cx="553800" cy="689167"/>
          </a:xfrm>
          <a:prstGeom prst="rect">
            <a:avLst/>
          </a:prstGeom>
          <a:noFill/>
          <a:ln>
            <a:noFill/>
          </a:ln>
        </p:spPr>
      </p:pic>
      <p:sp>
        <p:nvSpPr>
          <p:cNvPr id="2" name="Google Shape;580;g22b5a1f32dd_1_1287">
            <a:extLst>
              <a:ext uri="{FF2B5EF4-FFF2-40B4-BE49-F238E27FC236}">
                <a16:creationId xmlns:a16="http://schemas.microsoft.com/office/drawing/2014/main" id="{41B0D186-CAB4-BC28-D2D0-F65939F3EBDF}"/>
              </a:ext>
            </a:extLst>
          </p:cNvPr>
          <p:cNvSpPr txBox="1">
            <a:spLocks noGrp="1"/>
          </p:cNvSpPr>
          <p:nvPr>
            <p:ph type="body" idx="1"/>
          </p:nvPr>
        </p:nvSpPr>
        <p:spPr>
          <a:xfrm>
            <a:off x="609600" y="1296379"/>
            <a:ext cx="11150700" cy="5130300"/>
          </a:xfrm>
          <a:prstGeom prst="rect">
            <a:avLst/>
          </a:prstGeom>
          <a:noFill/>
          <a:ln>
            <a:noFill/>
          </a:ln>
        </p:spPr>
        <p:txBody>
          <a:bodyPr spcFirstLastPara="1" wrap="square" lIns="91425" tIns="45700" rIns="91425" bIns="45700" anchor="t" anchorCtr="0">
            <a:normAutofit/>
          </a:bodyPr>
          <a:lstStyle/>
          <a:p>
            <a:pPr lvl="0"/>
            <a:r>
              <a:rPr lang="en-US" b="0" dirty="0">
                <a:solidFill>
                  <a:srgbClr val="5F2A0F"/>
                </a:solidFill>
                <a:latin typeface="Calibri" panose="020F0502020204030204" pitchFamily="34" charset="0"/>
                <a:cs typeface="Calibri" panose="020F0502020204030204" pitchFamily="34" charset="0"/>
              </a:rPr>
              <a:t>Task-wise CL robust features for the airplane and car classes, respectively.</a:t>
            </a:r>
          </a:p>
          <a:p>
            <a:pPr marL="95250" lvl="0" indent="0">
              <a:buNone/>
            </a:pPr>
            <a:endParaRPr dirty="0">
              <a:solidFill>
                <a:srgbClr val="5F2A0F"/>
              </a:solidFill>
              <a:latin typeface="Calibri" panose="020F0502020204030204" pitchFamily="34" charset="0"/>
              <a:cs typeface="Calibri" panose="020F0502020204030204" pitchFamily="34" charset="0"/>
            </a:endParaRPr>
          </a:p>
        </p:txBody>
      </p:sp>
      <p:pic>
        <p:nvPicPr>
          <p:cNvPr id="4" name="Google Shape;656;g22b5a1f32dd_1_1055">
            <a:extLst>
              <a:ext uri="{FF2B5EF4-FFF2-40B4-BE49-F238E27FC236}">
                <a16:creationId xmlns:a16="http://schemas.microsoft.com/office/drawing/2014/main" id="{E58048A5-2D1B-1185-C6A3-096919D0253D}"/>
              </a:ext>
            </a:extLst>
          </p:cNvPr>
          <p:cNvPicPr preferRelativeResize="0"/>
          <p:nvPr/>
        </p:nvPicPr>
        <p:blipFill>
          <a:blip r:embed="rId5">
            <a:alphaModFix/>
          </a:blip>
          <a:stretch>
            <a:fillRect/>
          </a:stretch>
        </p:blipFill>
        <p:spPr>
          <a:xfrm>
            <a:off x="1335658" y="2483325"/>
            <a:ext cx="9520683" cy="4293651"/>
          </a:xfrm>
          <a:prstGeom prst="rect">
            <a:avLst/>
          </a:prstGeom>
          <a:noFill/>
          <a:ln>
            <a:noFill/>
          </a:ln>
        </p:spPr>
      </p:pic>
      <p:sp>
        <p:nvSpPr>
          <p:cNvPr id="7" name="Down Arrow 6">
            <a:extLst>
              <a:ext uri="{FF2B5EF4-FFF2-40B4-BE49-F238E27FC236}">
                <a16:creationId xmlns:a16="http://schemas.microsoft.com/office/drawing/2014/main" id="{07744227-9805-0D45-3579-CD1567087A76}"/>
              </a:ext>
            </a:extLst>
          </p:cNvPr>
          <p:cNvSpPr/>
          <p:nvPr/>
        </p:nvSpPr>
        <p:spPr>
          <a:xfrm rot="2700000">
            <a:off x="10844871" y="227909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Down Arrow 7">
            <a:extLst>
              <a:ext uri="{FF2B5EF4-FFF2-40B4-BE49-F238E27FC236}">
                <a16:creationId xmlns:a16="http://schemas.microsoft.com/office/drawing/2014/main" id="{515A4FD9-ADBD-4D0A-3579-D5B9D78A4A7E}"/>
              </a:ext>
            </a:extLst>
          </p:cNvPr>
          <p:cNvSpPr/>
          <p:nvPr/>
        </p:nvSpPr>
        <p:spPr>
          <a:xfrm rot="18900000">
            <a:off x="6244424" y="2243478"/>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Down Arrow 8">
            <a:extLst>
              <a:ext uri="{FF2B5EF4-FFF2-40B4-BE49-F238E27FC236}">
                <a16:creationId xmlns:a16="http://schemas.microsoft.com/office/drawing/2014/main" id="{41D829F4-A54E-45D2-23B6-F26ABF54E254}"/>
              </a:ext>
            </a:extLst>
          </p:cNvPr>
          <p:cNvSpPr/>
          <p:nvPr/>
        </p:nvSpPr>
        <p:spPr>
          <a:xfrm rot="18900000">
            <a:off x="4595097" y="2218787"/>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Down Arrow 9">
            <a:extLst>
              <a:ext uri="{FF2B5EF4-FFF2-40B4-BE49-F238E27FC236}">
                <a16:creationId xmlns:a16="http://schemas.microsoft.com/office/drawing/2014/main" id="{ECCB729B-8169-387F-6263-1B70F6A1F126}"/>
              </a:ext>
            </a:extLst>
          </p:cNvPr>
          <p:cNvSpPr/>
          <p:nvPr/>
        </p:nvSpPr>
        <p:spPr>
          <a:xfrm rot="13500000">
            <a:off x="1136313" y="701207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Down Arrow 2">
            <a:extLst>
              <a:ext uri="{FF2B5EF4-FFF2-40B4-BE49-F238E27FC236}">
                <a16:creationId xmlns:a16="http://schemas.microsoft.com/office/drawing/2014/main" id="{07235805-A731-AA40-4B83-7C8CB0A5F3E1}"/>
              </a:ext>
            </a:extLst>
          </p:cNvPr>
          <p:cNvSpPr/>
          <p:nvPr/>
        </p:nvSpPr>
        <p:spPr>
          <a:xfrm rot="18900000">
            <a:off x="1456213" y="2243476"/>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Text Placeholder 2">
            <a:extLst>
              <a:ext uri="{FF2B5EF4-FFF2-40B4-BE49-F238E27FC236}">
                <a16:creationId xmlns:a16="http://schemas.microsoft.com/office/drawing/2014/main" id="{5FDA9EBB-02AE-6910-6BEA-4EDBA0A4BF46}"/>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3391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3600" dirty="0">
                <a:solidFill>
                  <a:srgbClr val="5F2A0F"/>
                </a:solidFill>
                <a:latin typeface="Calibri" panose="020F0502020204030204" pitchFamily="34" charset="0"/>
                <a:cs typeface="Calibri" panose="020F0502020204030204" pitchFamily="34" charset="0"/>
              </a:rPr>
              <a:t>Training Baselines and Results</a:t>
            </a:r>
            <a:endParaRPr sz="3600" dirty="0">
              <a:solidFill>
                <a:srgbClr val="5F2A0F"/>
              </a:solidFill>
              <a:latin typeface="Calibri" panose="020F0502020204030204" pitchFamily="34" charset="0"/>
              <a:cs typeface="Calibri" panose="020F0502020204030204" pitchFamily="34" charset="0"/>
            </a:endParaRPr>
          </a:p>
        </p:txBody>
      </p:sp>
      <p:pic>
        <p:nvPicPr>
          <p:cNvPr id="654" name="Google Shape;654;g22b5a1f32dd_1_1055"/>
          <p:cNvPicPr preferRelativeResize="0"/>
          <p:nvPr/>
        </p:nvPicPr>
        <p:blipFill rotWithShape="1">
          <a:blip r:embed="rId3">
            <a:alphaModFix/>
          </a:blip>
          <a:srcRect/>
          <a:stretch/>
        </p:blipFill>
        <p:spPr>
          <a:xfrm>
            <a:off x="4249229" y="2881218"/>
            <a:ext cx="553800" cy="689167"/>
          </a:xfrm>
          <a:prstGeom prst="rect">
            <a:avLst/>
          </a:prstGeom>
          <a:noFill/>
          <a:ln>
            <a:noFill/>
          </a:ln>
        </p:spPr>
      </p:pic>
      <mc:AlternateContent xmlns:mc="http://schemas.openxmlformats.org/markup-compatibility/2006" xmlns:a14="http://schemas.microsoft.com/office/drawing/2010/main">
        <mc:Choice Requires="a14">
          <p:sp>
            <p:nvSpPr>
              <p:cNvPr id="2" name="Google Shape;580;g22b5a1f32dd_1_1287">
                <a:extLst>
                  <a:ext uri="{FF2B5EF4-FFF2-40B4-BE49-F238E27FC236}">
                    <a16:creationId xmlns:a16="http://schemas.microsoft.com/office/drawing/2014/main" id="{41B0D186-CAB4-BC28-D2D0-F65939F3EBDF}"/>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lnSpcReduction="10000"/>
              </a:bodyPr>
              <a:lstStyle/>
              <a:p>
                <a:pPr lvl="0"/>
                <a:r>
                  <a:rPr lang="en-US" b="0" dirty="0">
                    <a:solidFill>
                      <a:srgbClr val="5F2A0F"/>
                    </a:solidFill>
                    <a:latin typeface="Calibri" panose="020F0502020204030204" pitchFamily="34" charset="0"/>
                    <a:cs typeface="Calibri" panose="020F0502020204030204" pitchFamily="34" charset="0"/>
                  </a:rPr>
                  <a:t>We trained the CL five baseline on both the standard </a:t>
                </a:r>
                <a14:m>
                  <m:oMath xmlns:m="http://schemas.openxmlformats.org/officeDocument/2006/math">
                    <m:r>
                      <a:rPr lang="en-US" b="0" i="1" smtClean="0">
                        <a:solidFill>
                          <a:srgbClr val="5F2A0F"/>
                        </a:solidFill>
                        <a:latin typeface="Cambria Math" panose="02040503050406030204" pitchFamily="18" charset="0"/>
                        <a:cs typeface="Arial" panose="020B0604020202020204" pitchFamily="34" charset="0"/>
                      </a:rPr>
                      <m:t>𝒟</m:t>
                    </m:r>
                    <m:r>
                      <a:rPr lang="en-US" b="0" i="1" smtClean="0">
                        <a:solidFill>
                          <a:srgbClr val="5F2A0F"/>
                        </a:solidFill>
                        <a:latin typeface="Cambria Math" panose="02040503050406030204" pitchFamily="18" charset="0"/>
                        <a:cs typeface="Arial" panose="020B0604020202020204" pitchFamily="34" charset="0"/>
                      </a:rPr>
                      <m:t> </m:t>
                    </m:r>
                  </m:oMath>
                </a14:m>
                <a:r>
                  <a:rPr lang="en-US" b="0" dirty="0">
                    <a:solidFill>
                      <a:srgbClr val="5F2A0F"/>
                    </a:solidFill>
                    <a:latin typeface="Calibri" panose="020F0502020204030204" pitchFamily="34" charset="0"/>
                    <a:cs typeface="Calibri" panose="020F0502020204030204" pitchFamily="34" charset="0"/>
                  </a:rPr>
                  <a:t>and </a:t>
                </a:r>
                <a14:m>
                  <m:oMath xmlns:m="http://schemas.openxmlformats.org/officeDocument/2006/math">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𝒟</m:t>
                        </m:r>
                      </m:e>
                      <m:sub>
                        <m:r>
                          <a:rPr lang="en-US" b="0" i="1" smtClean="0">
                            <a:solidFill>
                              <a:srgbClr val="5F2A0F"/>
                            </a:solidFill>
                            <a:latin typeface="Cambria Math" panose="02040503050406030204" pitchFamily="18" charset="0"/>
                            <a:cs typeface="Arial" panose="020B0604020202020204" pitchFamily="34" charset="0"/>
                          </a:rPr>
                          <m:t>𝑅</m:t>
                        </m:r>
                      </m:sub>
                    </m:sSub>
                  </m:oMath>
                </a14:m>
                <a:r>
                  <a:rPr lang="en-US" dirty="0">
                    <a:solidFill>
                      <a:srgbClr val="5F2A0F"/>
                    </a:solidFill>
                    <a:latin typeface="Calibri" panose="020F0502020204030204" pitchFamily="34" charset="0"/>
                    <a:cs typeface="Calibri" panose="020F0502020204030204" pitchFamily="34" charset="0"/>
                  </a:rPr>
                  <a:t> datasets.</a:t>
                </a: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solidFill>
                    <a:srgbClr val="5F2A0F"/>
                  </a:solidFill>
                  <a:latin typeface="Calibri" panose="020F0502020204030204" pitchFamily="34" charset="0"/>
                  <a:cs typeface="Calibri" panose="020F0502020204030204" pitchFamily="34" charset="0"/>
                </a:endParaRPr>
              </a:p>
              <a:p>
                <a:pPr lvl="0"/>
                <a:endParaRPr lang="en-US" dirty="0">
                  <a:latin typeface="Calibri" panose="020F0502020204030204" pitchFamily="34" charset="0"/>
                  <a:cs typeface="Calibri" panose="020F0502020204030204" pitchFamily="34" charset="0"/>
                </a:endParaRPr>
              </a:p>
              <a:p>
                <a:pPr lvl="0"/>
                <a:endParaRPr lang="en-US" dirty="0">
                  <a:latin typeface="Calibri" panose="020F0502020204030204" pitchFamily="34" charset="0"/>
                  <a:cs typeface="Calibri" panose="020F0502020204030204" pitchFamily="34" charset="0"/>
                </a:endParaRPr>
              </a:p>
              <a:p>
                <a:pPr marL="609584" lvl="0" indent="-482587"/>
                <a:r>
                  <a:rPr lang="en-US" dirty="0">
                    <a:solidFill>
                      <a:srgbClr val="5F2A0F"/>
                    </a:solidFill>
                    <a:latin typeface="Calibri" panose="020F0502020204030204" pitchFamily="34" charset="0"/>
                    <a:cs typeface="Calibri" panose="020F0502020204030204" pitchFamily="34" charset="0"/>
                  </a:rPr>
                  <a:t>CL baselines (suffixed with “-CLR”) are trained on </a:t>
                </a:r>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𝑅</m:t>
                        </m:r>
                      </m:sub>
                    </m:sSub>
                  </m:oMath>
                </a14:m>
                <a:r>
                  <a:rPr lang="en-US" dirty="0">
                    <a:solidFill>
                      <a:srgbClr val="5F2A0F"/>
                    </a:solidFill>
                    <a:latin typeface="Calibri" panose="020F0502020204030204" pitchFamily="34" charset="0"/>
                    <a:cs typeface="Calibri" panose="020F0502020204030204" pitchFamily="34" charset="0"/>
                  </a:rPr>
                  <a:t> achieved higher average accuracy compared to the same CL baselines trained on standard  </a:t>
                </a:r>
                <a14:m>
                  <m:oMath xmlns:m="http://schemas.openxmlformats.org/officeDocument/2006/math">
                    <m:r>
                      <a:rPr lang="en-US" i="1">
                        <a:solidFill>
                          <a:srgbClr val="5F2A0F"/>
                        </a:solidFill>
                        <a:latin typeface="Cambria Math" panose="02040503050406030204" pitchFamily="18" charset="0"/>
                      </a:rPr>
                      <m:t>𝒟</m:t>
                    </m:r>
                  </m:oMath>
                </a14:m>
                <a:r>
                  <a:rPr lang="en-US" dirty="0">
                    <a:solidFill>
                      <a:srgbClr val="5F2A0F"/>
                    </a:solidFill>
                    <a:latin typeface="Calibri" panose="020F0502020204030204" pitchFamily="34" charset="0"/>
                    <a:cs typeface="Calibri" panose="020F0502020204030204" pitchFamily="34" charset="0"/>
                  </a:rPr>
                  <a:t> datasets.</a:t>
                </a:r>
              </a:p>
            </p:txBody>
          </p:sp>
        </mc:Choice>
        <mc:Fallback xmlns="">
          <p:sp>
            <p:nvSpPr>
              <p:cNvPr id="2" name="Google Shape;580;g22b5a1f32dd_1_1287">
                <a:extLst>
                  <a:ext uri="{FF2B5EF4-FFF2-40B4-BE49-F238E27FC236}">
                    <a16:creationId xmlns:a16="http://schemas.microsoft.com/office/drawing/2014/main" id="{41B0D186-CAB4-BC28-D2D0-F65939F3EBDF}"/>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4"/>
                <a:stretch>
                  <a:fillRect t="-955"/>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42DA0B60-F76A-77EC-E775-9D9D2AB8C0DC}"/>
              </a:ext>
            </a:extLst>
          </p:cNvPr>
          <p:cNvPicPr>
            <a:picLocks noChangeAspect="1"/>
          </p:cNvPicPr>
          <p:nvPr/>
        </p:nvPicPr>
        <p:blipFill>
          <a:blip r:embed="rId5"/>
          <a:stretch>
            <a:fillRect/>
          </a:stretch>
        </p:blipFill>
        <p:spPr>
          <a:xfrm>
            <a:off x="6842001" y="2372487"/>
            <a:ext cx="4934299" cy="2872566"/>
          </a:xfrm>
          <a:prstGeom prst="rect">
            <a:avLst/>
          </a:prstGeom>
        </p:spPr>
      </p:pic>
      <p:sp>
        <p:nvSpPr>
          <p:cNvPr id="4" name="Google Shape;580;g22b5a1f32dd_1_1287">
            <a:extLst>
              <a:ext uri="{FF2B5EF4-FFF2-40B4-BE49-F238E27FC236}">
                <a16:creationId xmlns:a16="http://schemas.microsoft.com/office/drawing/2014/main" id="{93E4FF05-38A2-9A12-18C5-6A5AF09A5CFA}"/>
              </a:ext>
            </a:extLst>
          </p:cNvPr>
          <p:cNvSpPr txBox="1">
            <a:spLocks/>
          </p:cNvSpPr>
          <p:nvPr/>
        </p:nvSpPr>
        <p:spPr>
          <a:xfrm>
            <a:off x="539461" y="1877106"/>
            <a:ext cx="6302540" cy="36321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61950" algn="l" rtl="0">
              <a:lnSpc>
                <a:spcPct val="100000"/>
              </a:lnSpc>
              <a:spcBef>
                <a:spcPts val="267"/>
              </a:spcBef>
              <a:spcAft>
                <a:spcPts val="0"/>
              </a:spcAft>
              <a:buClr>
                <a:srgbClr val="3B0B00"/>
              </a:buClr>
              <a:buSzPts val="2100"/>
              <a:buFont typeface="Georgia"/>
              <a:buChar char="•"/>
              <a:defRPr sz="2800" b="0" i="0" u="none" strike="noStrike" cap="none">
                <a:solidFill>
                  <a:srgbClr val="3B0B00"/>
                </a:solidFill>
                <a:latin typeface="Arial"/>
                <a:ea typeface="Arial"/>
                <a:cs typeface="Arial"/>
                <a:sym typeface="Arial"/>
              </a:defRPr>
            </a:lvl1pPr>
            <a:lvl2pPr marL="914400" marR="0" lvl="1" indent="-355600" algn="l" rtl="0">
              <a:lnSpc>
                <a:spcPct val="100000"/>
              </a:lnSpc>
              <a:spcBef>
                <a:spcPts val="267"/>
              </a:spcBef>
              <a:spcAft>
                <a:spcPts val="0"/>
              </a:spcAft>
              <a:buClr>
                <a:schemeClr val="accent2"/>
              </a:buClr>
              <a:buSzPts val="2000"/>
              <a:buFont typeface="Arial"/>
              <a:buChar char="•"/>
              <a:defRPr sz="2600" b="0" i="0" u="none" strike="noStrike" cap="none">
                <a:solidFill>
                  <a:srgbClr val="BB8605"/>
                </a:solidFill>
                <a:latin typeface="Arial"/>
                <a:ea typeface="Arial"/>
                <a:cs typeface="Arial"/>
                <a:sym typeface="Arial"/>
              </a:defRPr>
            </a:lvl2pPr>
            <a:lvl3pPr marL="1371600" marR="0" lvl="2" indent="-342900" algn="l" rtl="0">
              <a:lnSpc>
                <a:spcPct val="100000"/>
              </a:lnSpc>
              <a:spcBef>
                <a:spcPts val="267"/>
              </a:spcBef>
              <a:spcAft>
                <a:spcPts val="0"/>
              </a:spcAft>
              <a:buClr>
                <a:srgbClr val="3B0B00"/>
              </a:buClr>
              <a:buSzPts val="1800"/>
              <a:buFont typeface="Noto Sans Symbols"/>
              <a:buChar char="●"/>
              <a:defRPr sz="2400" b="0" i="0" u="none" strike="noStrike" cap="none">
                <a:solidFill>
                  <a:srgbClr val="3B0B00"/>
                </a:solidFill>
                <a:latin typeface="Arial"/>
                <a:ea typeface="Arial"/>
                <a:cs typeface="Arial"/>
                <a:sym typeface="Arial"/>
              </a:defRPr>
            </a:lvl3pPr>
            <a:lvl4pPr marL="1828800" marR="0" lvl="3" indent="-336550" algn="l" rtl="0">
              <a:lnSpc>
                <a:spcPct val="100000"/>
              </a:lnSpc>
              <a:spcBef>
                <a:spcPts val="267"/>
              </a:spcBef>
              <a:spcAft>
                <a:spcPts val="0"/>
              </a:spcAft>
              <a:buClr>
                <a:srgbClr val="3B0B00"/>
              </a:buClr>
              <a:buSzPts val="1700"/>
              <a:buFont typeface="Arial"/>
              <a:buChar char="•"/>
              <a:defRPr sz="2200" b="0" i="0" u="none" strike="noStrike" cap="none">
                <a:solidFill>
                  <a:srgbClr val="3B0B00"/>
                </a:solidFill>
                <a:latin typeface="Arial"/>
                <a:ea typeface="Arial"/>
                <a:cs typeface="Arial"/>
                <a:sym typeface="Arial"/>
              </a:defRPr>
            </a:lvl4pPr>
            <a:lvl5pPr marL="2286000" marR="0" lvl="4" indent="-323850" algn="l" rtl="0">
              <a:lnSpc>
                <a:spcPct val="100000"/>
              </a:lnSpc>
              <a:spcBef>
                <a:spcPts val="267"/>
              </a:spcBef>
              <a:spcAft>
                <a:spcPts val="0"/>
              </a:spcAft>
              <a:buClr>
                <a:srgbClr val="3B0B00"/>
              </a:buClr>
              <a:buSzPts val="1500"/>
              <a:buFont typeface="Arial"/>
              <a:buChar char="•"/>
              <a:defRPr sz="2000" b="0" i="0" u="none" strike="noStrike" cap="none">
                <a:solidFill>
                  <a:srgbClr val="3B0B00"/>
                </a:solidFill>
                <a:latin typeface="Arial"/>
                <a:ea typeface="Arial"/>
                <a:cs typeface="Arial"/>
                <a:sym typeface="Arial"/>
              </a:defRPr>
            </a:lvl5pPr>
            <a:lvl6pPr marL="2743200" marR="0" lvl="5" indent="-317500" algn="l" rtl="0">
              <a:lnSpc>
                <a:spcPct val="100000"/>
              </a:lnSpc>
              <a:spcBef>
                <a:spcPts val="267"/>
              </a:spcBef>
              <a:spcAft>
                <a:spcPts val="0"/>
              </a:spcAft>
              <a:buClr>
                <a:schemeClr val="accent3"/>
              </a:buClr>
              <a:buSzPts val="1400"/>
              <a:buFont typeface="Georgia"/>
              <a:buChar char="▫"/>
              <a:defRPr sz="1800" b="0" i="0" u="none" strike="noStrike" cap="none">
                <a:solidFill>
                  <a:schemeClr val="accent3"/>
                </a:solidFill>
                <a:latin typeface="Georgia"/>
                <a:ea typeface="Georgia"/>
                <a:cs typeface="Georgia"/>
                <a:sym typeface="Georgia"/>
              </a:defRPr>
            </a:lvl6pPr>
            <a:lvl7pPr marL="3200400" marR="0" lvl="6" indent="-304800" algn="l" rtl="0">
              <a:lnSpc>
                <a:spcPct val="100000"/>
              </a:lnSpc>
              <a:spcBef>
                <a:spcPts val="267"/>
              </a:spcBef>
              <a:spcAft>
                <a:spcPts val="0"/>
              </a:spcAft>
              <a:buClr>
                <a:schemeClr val="accent3"/>
              </a:buClr>
              <a:buSzPts val="1200"/>
              <a:buFont typeface="Georgia"/>
              <a:buChar char="▫"/>
              <a:defRPr sz="1600" b="0" i="0" u="none" strike="noStrike" cap="none">
                <a:solidFill>
                  <a:schemeClr val="accent3"/>
                </a:solidFill>
                <a:latin typeface="Georgia"/>
                <a:ea typeface="Georgia"/>
                <a:cs typeface="Georgia"/>
                <a:sym typeface="Georgia"/>
              </a:defRPr>
            </a:lvl7pPr>
            <a:lvl8pPr marL="3657600" marR="0" lvl="7" indent="-298450" algn="l" rtl="0">
              <a:lnSpc>
                <a:spcPct val="100000"/>
              </a:lnSpc>
              <a:spcBef>
                <a:spcPts val="267"/>
              </a:spcBef>
              <a:spcAft>
                <a:spcPts val="0"/>
              </a:spcAft>
              <a:buClr>
                <a:schemeClr val="accent3"/>
              </a:buClr>
              <a:buSzPts val="1100"/>
              <a:buFont typeface="Georgia"/>
              <a:buChar char="◦"/>
              <a:defRPr sz="1500" b="0" i="0" u="none" strike="noStrike" cap="none">
                <a:solidFill>
                  <a:schemeClr val="accent3"/>
                </a:solidFill>
                <a:latin typeface="Georgia"/>
                <a:ea typeface="Georgia"/>
                <a:cs typeface="Georgia"/>
                <a:sym typeface="Georgia"/>
              </a:defRPr>
            </a:lvl8pPr>
            <a:lvl9pPr marL="4114800" marR="0" lvl="8" indent="-298450" algn="l" rtl="0">
              <a:lnSpc>
                <a:spcPct val="100000"/>
              </a:lnSpc>
              <a:spcBef>
                <a:spcPts val="267"/>
              </a:spcBef>
              <a:spcAft>
                <a:spcPts val="0"/>
              </a:spcAft>
              <a:buClr>
                <a:schemeClr val="accent3"/>
              </a:buClr>
              <a:buSzPts val="1100"/>
              <a:buFont typeface="Georgia"/>
              <a:buChar char="◦"/>
              <a:defRPr sz="1400" b="0" i="0" u="none" strike="noStrike" cap="none">
                <a:solidFill>
                  <a:schemeClr val="accent3"/>
                </a:solidFill>
                <a:latin typeface="Georgia"/>
                <a:ea typeface="Georgia"/>
                <a:cs typeface="Georgia"/>
                <a:sym typeface="Georgia"/>
              </a:defRPr>
            </a:lvl9pPr>
          </a:lstStyle>
          <a:p>
            <a:pPr marL="558800" lvl="1" indent="0">
              <a:buNone/>
            </a:pPr>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Multi-task or Joint learning [1] </a:t>
            </a:r>
          </a:p>
          <a:p>
            <a:pPr lvl="1"/>
            <a:r>
              <a:rPr lang="en-US" sz="2400" dirty="0">
                <a:latin typeface="Calibri" panose="020F0502020204030204" pitchFamily="34" charset="0"/>
                <a:cs typeface="Calibri" panose="020F0502020204030204" pitchFamily="34" charset="0"/>
              </a:rPr>
              <a:t>Finetune [1]</a:t>
            </a:r>
          </a:p>
          <a:p>
            <a:pPr lvl="1"/>
            <a:r>
              <a:rPr lang="en-US" sz="2400" dirty="0">
                <a:latin typeface="Calibri" panose="020F0502020204030204" pitchFamily="34" charset="0"/>
                <a:cs typeface="Calibri" panose="020F0502020204030204" pitchFamily="34" charset="0"/>
              </a:rPr>
              <a:t>Elastic Weight Consolidation (EWC) [16]</a:t>
            </a:r>
          </a:p>
          <a:p>
            <a:pPr lvl="1"/>
            <a:r>
              <a:rPr lang="en-US" sz="2400" dirty="0">
                <a:latin typeface="Calibri" panose="020F0502020204030204" pitchFamily="34" charset="0"/>
                <a:cs typeface="Calibri" panose="020F0502020204030204" pitchFamily="34" charset="0"/>
              </a:rPr>
              <a:t>Rehearsal-based approach (Replay) [15]</a:t>
            </a:r>
          </a:p>
          <a:p>
            <a:pPr lvl="1"/>
            <a:r>
              <a:rPr lang="en-US" sz="2400" dirty="0">
                <a:latin typeface="Calibri" panose="020F0502020204030204" pitchFamily="34" charset="0"/>
                <a:cs typeface="Calibri" panose="020F0502020204030204" pitchFamily="34" charset="0"/>
              </a:rPr>
              <a:t>Dynamically Expanding Representation (DER) [17]</a:t>
            </a:r>
          </a:p>
          <a:p>
            <a:pPr lvl="1"/>
            <a:r>
              <a:rPr lang="en-US" sz="2400" dirty="0" err="1">
                <a:latin typeface="Calibri" panose="020F0502020204030204" pitchFamily="34" charset="0"/>
                <a:cs typeface="Calibri" panose="020F0502020204030204" pitchFamily="34" charset="0"/>
              </a:rPr>
              <a:t>PODNet</a:t>
            </a:r>
            <a:r>
              <a:rPr lang="en-US" sz="2400" dirty="0">
                <a:latin typeface="Calibri" panose="020F0502020204030204" pitchFamily="34" charset="0"/>
                <a:cs typeface="Calibri" panose="020F0502020204030204" pitchFamily="34" charset="0"/>
              </a:rPr>
              <a:t> [18]</a:t>
            </a:r>
          </a:p>
        </p:txBody>
      </p:sp>
      <p:sp>
        <p:nvSpPr>
          <p:cNvPr id="10" name="Text Placeholder 2">
            <a:extLst>
              <a:ext uri="{FF2B5EF4-FFF2-40B4-BE49-F238E27FC236}">
                <a16:creationId xmlns:a16="http://schemas.microsoft.com/office/drawing/2014/main" id="{62B71987-D785-C5FB-BB08-9721C0DD80B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4" name="Group 13">
            <a:extLst>
              <a:ext uri="{FF2B5EF4-FFF2-40B4-BE49-F238E27FC236}">
                <a16:creationId xmlns:a16="http://schemas.microsoft.com/office/drawing/2014/main" id="{465DAFEE-BDCD-3500-F59F-1BDF3ED773F0}"/>
              </a:ext>
            </a:extLst>
          </p:cNvPr>
          <p:cNvGrpSpPr/>
          <p:nvPr/>
        </p:nvGrpSpPr>
        <p:grpSpPr>
          <a:xfrm>
            <a:off x="6858661" y="3619763"/>
            <a:ext cx="5089713" cy="382953"/>
            <a:chOff x="6858661" y="3619763"/>
            <a:chExt cx="5089713" cy="382953"/>
          </a:xfrm>
        </p:grpSpPr>
        <p:sp>
          <p:nvSpPr>
            <p:cNvPr id="5" name="Rectangle 4">
              <a:extLst>
                <a:ext uri="{FF2B5EF4-FFF2-40B4-BE49-F238E27FC236}">
                  <a16:creationId xmlns:a16="http://schemas.microsoft.com/office/drawing/2014/main" id="{5E5EF40D-FDBA-35CF-76F9-F12284A29058}"/>
                </a:ext>
              </a:extLst>
            </p:cNvPr>
            <p:cNvSpPr/>
            <p:nvPr/>
          </p:nvSpPr>
          <p:spPr>
            <a:xfrm>
              <a:off x="6858661" y="3619763"/>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9" name="Down Arrow 8">
              <a:extLst>
                <a:ext uri="{FF2B5EF4-FFF2-40B4-BE49-F238E27FC236}">
                  <a16:creationId xmlns:a16="http://schemas.microsoft.com/office/drawing/2014/main" id="{55E7CF18-E5EC-ACCB-E19B-5BCB5BE66220}"/>
                </a:ext>
              </a:extLst>
            </p:cNvPr>
            <p:cNvSpPr/>
            <p:nvPr/>
          </p:nvSpPr>
          <p:spPr>
            <a:xfrm rot="8100000">
              <a:off x="11781844" y="3716177"/>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5" name="Group 14">
            <a:extLst>
              <a:ext uri="{FF2B5EF4-FFF2-40B4-BE49-F238E27FC236}">
                <a16:creationId xmlns:a16="http://schemas.microsoft.com/office/drawing/2014/main" id="{B9F45A20-3561-351F-9E1E-BD34203402BA}"/>
              </a:ext>
            </a:extLst>
          </p:cNvPr>
          <p:cNvGrpSpPr/>
          <p:nvPr/>
        </p:nvGrpSpPr>
        <p:grpSpPr>
          <a:xfrm>
            <a:off x="6858661" y="4085314"/>
            <a:ext cx="5089713" cy="355855"/>
            <a:chOff x="6858661" y="4085314"/>
            <a:chExt cx="5089713" cy="355855"/>
          </a:xfrm>
        </p:grpSpPr>
        <p:sp>
          <p:nvSpPr>
            <p:cNvPr id="6" name="Rectangle 5">
              <a:extLst>
                <a:ext uri="{FF2B5EF4-FFF2-40B4-BE49-F238E27FC236}">
                  <a16:creationId xmlns:a16="http://schemas.microsoft.com/office/drawing/2014/main" id="{DD928CD4-69CE-4D9B-CBDF-99FE460087E3}"/>
                </a:ext>
              </a:extLst>
            </p:cNvPr>
            <p:cNvSpPr/>
            <p:nvPr/>
          </p:nvSpPr>
          <p:spPr>
            <a:xfrm>
              <a:off x="6858661" y="4085314"/>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DE4D83D6-015B-EBDE-750E-E31A49118637}"/>
                </a:ext>
              </a:extLst>
            </p:cNvPr>
            <p:cNvSpPr/>
            <p:nvPr/>
          </p:nvSpPr>
          <p:spPr>
            <a:xfrm rot="8100000">
              <a:off x="11781844" y="4154630"/>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6" name="Group 15">
            <a:extLst>
              <a:ext uri="{FF2B5EF4-FFF2-40B4-BE49-F238E27FC236}">
                <a16:creationId xmlns:a16="http://schemas.microsoft.com/office/drawing/2014/main" id="{DAAA738D-58E8-5036-19CC-9B7B1FCA14A2}"/>
              </a:ext>
            </a:extLst>
          </p:cNvPr>
          <p:cNvGrpSpPr/>
          <p:nvPr/>
        </p:nvGrpSpPr>
        <p:grpSpPr>
          <a:xfrm>
            <a:off x="6858661" y="4540988"/>
            <a:ext cx="5089713" cy="339019"/>
            <a:chOff x="6858661" y="4540988"/>
            <a:chExt cx="5089713" cy="339019"/>
          </a:xfrm>
        </p:grpSpPr>
        <p:sp>
          <p:nvSpPr>
            <p:cNvPr id="7" name="Rectangle 6">
              <a:extLst>
                <a:ext uri="{FF2B5EF4-FFF2-40B4-BE49-F238E27FC236}">
                  <a16:creationId xmlns:a16="http://schemas.microsoft.com/office/drawing/2014/main" id="{546EB63E-1FB4-4021-6AE4-976BC2A195C7}"/>
                </a:ext>
              </a:extLst>
            </p:cNvPr>
            <p:cNvSpPr/>
            <p:nvPr/>
          </p:nvSpPr>
          <p:spPr>
            <a:xfrm>
              <a:off x="6858661" y="4540988"/>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2" name="Down Arrow 11">
              <a:extLst>
                <a:ext uri="{FF2B5EF4-FFF2-40B4-BE49-F238E27FC236}">
                  <a16:creationId xmlns:a16="http://schemas.microsoft.com/office/drawing/2014/main" id="{B57C673C-C992-765C-8AB4-F7EFFC3BD57C}"/>
                </a:ext>
              </a:extLst>
            </p:cNvPr>
            <p:cNvSpPr/>
            <p:nvPr/>
          </p:nvSpPr>
          <p:spPr>
            <a:xfrm rot="8100000">
              <a:off x="11781844" y="459346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7" name="Group 16">
            <a:extLst>
              <a:ext uri="{FF2B5EF4-FFF2-40B4-BE49-F238E27FC236}">
                <a16:creationId xmlns:a16="http://schemas.microsoft.com/office/drawing/2014/main" id="{8A876656-C0FF-F876-76D3-D0B6D14AF823}"/>
              </a:ext>
            </a:extLst>
          </p:cNvPr>
          <p:cNvGrpSpPr/>
          <p:nvPr/>
        </p:nvGrpSpPr>
        <p:grpSpPr>
          <a:xfrm>
            <a:off x="6858661" y="4977147"/>
            <a:ext cx="5092280" cy="335071"/>
            <a:chOff x="6858661" y="4977147"/>
            <a:chExt cx="5092280" cy="335071"/>
          </a:xfrm>
        </p:grpSpPr>
        <p:sp>
          <p:nvSpPr>
            <p:cNvPr id="8" name="Rectangle 7">
              <a:extLst>
                <a:ext uri="{FF2B5EF4-FFF2-40B4-BE49-F238E27FC236}">
                  <a16:creationId xmlns:a16="http://schemas.microsoft.com/office/drawing/2014/main" id="{F97FEE04-A67A-F6CA-E5FC-0166721A83E4}"/>
                </a:ext>
              </a:extLst>
            </p:cNvPr>
            <p:cNvSpPr/>
            <p:nvPr/>
          </p:nvSpPr>
          <p:spPr>
            <a:xfrm>
              <a:off x="6858661" y="4977147"/>
              <a:ext cx="4884978" cy="239683"/>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3" name="Down Arrow 12">
              <a:extLst>
                <a:ext uri="{FF2B5EF4-FFF2-40B4-BE49-F238E27FC236}">
                  <a16:creationId xmlns:a16="http://schemas.microsoft.com/office/drawing/2014/main" id="{0E369AA2-6AE1-351B-66DC-863D575B26DF}"/>
                </a:ext>
              </a:extLst>
            </p:cNvPr>
            <p:cNvSpPr/>
            <p:nvPr/>
          </p:nvSpPr>
          <p:spPr>
            <a:xfrm rot="8100000">
              <a:off x="11784411" y="502567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32391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r>
                  <a:rPr lang="en-US" sz="2600" dirty="0">
                    <a:solidFill>
                      <a:srgbClr val="632C0E"/>
                    </a:solidFill>
                    <a:latin typeface="Calibri" panose="020F0502020204030204" pitchFamily="34" charset="0"/>
                    <a:cs typeface="Calibri" panose="020F0502020204030204" pitchFamily="34" charset="0"/>
                  </a:rPr>
                  <a:t>We demonstrated the CL-robust features played a crucial role in mitigating catastrophic forgetting.</a:t>
                </a:r>
              </a:p>
              <a:p>
                <a:pPr marL="609584" lvl="0" indent="-482587"/>
                <a:endParaRPr lang="en-US" sz="2600" dirty="0">
                  <a:solidFill>
                    <a:srgbClr val="632C0E"/>
                  </a:solidFill>
                  <a:latin typeface="Calibri" panose="020F0502020204030204" pitchFamily="34" charset="0"/>
                  <a:cs typeface="Calibri" panose="020F0502020204030204" pitchFamily="34" charset="0"/>
                </a:endParaRPr>
              </a:p>
              <a:p>
                <a:pPr marL="609584" lvl="0" indent="-482587"/>
                <a:r>
                  <a:rPr lang="en-US" sz="2600" dirty="0">
                    <a:solidFill>
                      <a:srgbClr val="632C0E"/>
                    </a:solidFill>
                    <a:latin typeface="Calibri" panose="020F0502020204030204" pitchFamily="34" charset="0"/>
                    <a:cs typeface="Calibri" panose="020F0502020204030204" pitchFamily="34" charset="0"/>
                  </a:rPr>
                  <a:t>Observations indicated that CL baselines trained on the CL robust dataset (</a:t>
                </a:r>
                <a14:m>
                  <m:oMath xmlns:m="http://schemas.openxmlformats.org/officeDocument/2006/math">
                    <m:sSub>
                      <m:sSubPr>
                        <m:ctrlPr>
                          <a:rPr lang="en-US" sz="2600" b="0" i="1" smtClean="0">
                            <a:solidFill>
                              <a:srgbClr val="632C0E"/>
                            </a:solidFill>
                            <a:latin typeface="Cambria Math" panose="02040503050406030204" pitchFamily="18" charset="0"/>
                            <a:cs typeface="Calibri" panose="020F0502020204030204" pitchFamily="34" charset="0"/>
                          </a:rPr>
                        </m:ctrlPr>
                      </m:sSubPr>
                      <m:e>
                        <m:r>
                          <a:rPr lang="en-US" sz="2600" b="0" i="1" smtClean="0">
                            <a:solidFill>
                              <a:srgbClr val="632C0E"/>
                            </a:solidFill>
                            <a:latin typeface="Cambria Math" panose="02040503050406030204" pitchFamily="18" charset="0"/>
                            <a:cs typeface="Calibri" panose="020F0502020204030204" pitchFamily="34" charset="0"/>
                          </a:rPr>
                          <m:t>𝒟</m:t>
                        </m:r>
                      </m:e>
                      <m:sub>
                        <m:r>
                          <a:rPr lang="en-US" sz="2600" b="0" i="1" smtClean="0">
                            <a:solidFill>
                              <a:srgbClr val="632C0E"/>
                            </a:solidFill>
                            <a:latin typeface="Cambria Math" panose="02040503050406030204" pitchFamily="18" charset="0"/>
                            <a:cs typeface="Calibri" panose="020F0502020204030204" pitchFamily="34" charset="0"/>
                          </a:rPr>
                          <m:t>𝑅</m:t>
                        </m:r>
                      </m:sub>
                    </m:sSub>
                  </m:oMath>
                </a14:m>
                <a:r>
                  <a:rPr lang="en-US" sz="2600" dirty="0">
                    <a:solidFill>
                      <a:srgbClr val="632C0E"/>
                    </a:solidFill>
                    <a:latin typeface="Calibri" panose="020F0502020204030204" pitchFamily="34" charset="0"/>
                    <a:cs typeface="Calibri" panose="020F0502020204030204" pitchFamily="34" charset="0"/>
                  </a:rPr>
                  <a:t>) achieved higher average accuracy compared to those trained on a standard dataset (</a:t>
                </a:r>
                <a14:m>
                  <m:oMath xmlns:m="http://schemas.openxmlformats.org/officeDocument/2006/math">
                    <m:r>
                      <a:rPr lang="en-US" sz="2600" b="0" i="1" smtClean="0">
                        <a:solidFill>
                          <a:srgbClr val="632C0E"/>
                        </a:solidFill>
                        <a:latin typeface="Cambria Math" panose="02040503050406030204" pitchFamily="18" charset="0"/>
                        <a:cs typeface="Calibri" panose="020F0502020204030204" pitchFamily="34" charset="0"/>
                      </a:rPr>
                      <m:t>𝒟</m:t>
                    </m:r>
                  </m:oMath>
                </a14:m>
                <a:r>
                  <a:rPr lang="en-US" sz="2600" dirty="0">
                    <a:solidFill>
                      <a:srgbClr val="632C0E"/>
                    </a:solidFill>
                    <a:latin typeface="Calibri" panose="020F0502020204030204" pitchFamily="34" charset="0"/>
                    <a:cs typeface="Calibri" panose="020F0502020204030204" pitchFamily="34" charset="0"/>
                  </a:rPr>
                  <a:t>), emphasizing the importance of CL robust features.</a:t>
                </a:r>
              </a:p>
              <a:p>
                <a:pPr marL="126997" lvl="0" indent="0">
                  <a:buNone/>
                </a:pPr>
                <a:endParaRPr lang="en-US" sz="2600" dirty="0">
                  <a:solidFill>
                    <a:srgbClr val="632C0E"/>
                  </a:solidFill>
                  <a:latin typeface="Calibri" panose="020F0502020204030204" pitchFamily="34" charset="0"/>
                  <a:cs typeface="Calibri" panose="020F0502020204030204" pitchFamily="34" charset="0"/>
                </a:endParaRPr>
              </a:p>
              <a:p>
                <a:pPr marL="609584" lvl="0" indent="-482587"/>
                <a:r>
                  <a:rPr lang="en-US" sz="2600" b="1" u="sng" dirty="0">
                    <a:solidFill>
                      <a:srgbClr val="632C0E"/>
                    </a:solidFill>
                    <a:latin typeface="Calibri" panose="020F0502020204030204" pitchFamily="34" charset="0"/>
                    <a:cs typeface="Calibri" panose="020F0502020204030204" pitchFamily="34" charset="0"/>
                  </a:rPr>
                  <a:t>Limitation</a:t>
                </a:r>
                <a:r>
                  <a:rPr lang="en-US" sz="2600" dirty="0">
                    <a:solidFill>
                      <a:srgbClr val="632C0E"/>
                    </a:solidFill>
                    <a:latin typeface="Calibri" panose="020F0502020204030204" pitchFamily="34" charset="0"/>
                    <a:cs typeface="Calibri" panose="020F0502020204030204" pitchFamily="34" charset="0"/>
                  </a:rPr>
                  <a:t>: A key assumption in our study is the availability of a pre-trained CL Oracle model for creating the CL-robust dataset.</a:t>
                </a: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3"/>
                <a:stretch>
                  <a:fillRect t="-239"/>
                </a:stretch>
              </a:blipFill>
              <a:ln>
                <a:noFill/>
              </a:ln>
            </p:spPr>
            <p:txBody>
              <a:bodyPr/>
              <a:lstStyle/>
              <a:p>
                <a:r>
                  <a:rPr lang="en-US">
                    <a:noFill/>
                  </a:rPr>
                  <a:t> </a:t>
                </a:r>
              </a:p>
            </p:txBody>
          </p:sp>
        </mc:Fallback>
      </mc:AlternateContent>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Conclusions and Limitations</a:t>
            </a:r>
            <a:endParaRPr sz="4000">
              <a:solidFill>
                <a:srgbClr val="5F2A0F"/>
              </a:solidFill>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4104BA64-858A-268A-CF00-7D368ACAC5F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#2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11134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367375"/>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The World is Non-Stationary [5]</a:t>
            </a:r>
            <a:endParaRPr>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770F57C-F506-14E0-EB63-49749FFF0E58}"/>
              </a:ext>
            </a:extLst>
          </p:cNvPr>
          <p:cNvSpPr txBox="1"/>
          <p:nvPr/>
        </p:nvSpPr>
        <p:spPr>
          <a:xfrm>
            <a:off x="2098881" y="6673191"/>
            <a:ext cx="7188554" cy="200055"/>
          </a:xfrm>
          <a:prstGeom prst="rect">
            <a:avLst/>
          </a:prstGeom>
          <a:noFill/>
        </p:spPr>
        <p:txBody>
          <a:bodyPr wrap="square" rtlCol="0">
            <a:spAutoFit/>
          </a:bodyPr>
          <a:lstStyle/>
          <a:p>
            <a:pPr algn="ctr"/>
            <a:r>
              <a:rPr lang="en-US" sz="700" dirty="0">
                <a:solidFill>
                  <a:schemeClr val="tx1"/>
                </a:solidFill>
                <a:latin typeface="Calibri" panose="020F0502020204030204" pitchFamily="34" charset="0"/>
                <a:cs typeface="Calibri" panose="020F0502020204030204" pitchFamily="34" charset="0"/>
              </a:rPr>
              <a:t>https://</a:t>
            </a:r>
            <a:r>
              <a:rPr lang="en-US" sz="700" dirty="0" err="1">
                <a:solidFill>
                  <a:schemeClr val="tx1"/>
                </a:solidFill>
                <a:latin typeface="Calibri" panose="020F0502020204030204" pitchFamily="34" charset="0"/>
                <a:cs typeface="Calibri" panose="020F0502020204030204" pitchFamily="34" charset="0"/>
              </a:rPr>
              <a:t>medium.com</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gooroo</a:t>
            </a:r>
            <a:r>
              <a:rPr lang="en-US" sz="700" dirty="0">
                <a:solidFill>
                  <a:schemeClr val="tx1"/>
                </a:solidFill>
                <a:latin typeface="Calibri" panose="020F0502020204030204" pitchFamily="34" charset="0"/>
                <a:cs typeface="Calibri" panose="020F0502020204030204" pitchFamily="34" charset="0"/>
              </a:rPr>
              <a:t>-official/if-youre-not-learning-you-re-dying-b2b4d54eace4  | https://</a:t>
            </a:r>
            <a:r>
              <a:rPr lang="en-US" sz="700" dirty="0" err="1">
                <a:solidFill>
                  <a:schemeClr val="tx1"/>
                </a:solidFill>
                <a:latin typeface="Calibri" panose="020F0502020204030204" pitchFamily="34" charset="0"/>
                <a:cs typeface="Calibri" panose="020F0502020204030204" pitchFamily="34" charset="0"/>
              </a:rPr>
              <a:t>senicessm.live</a:t>
            </a:r>
            <a:r>
              <a:rPr lang="en-US" sz="700" dirty="0">
                <a:solidFill>
                  <a:schemeClr val="tx1"/>
                </a:solidFill>
                <a:latin typeface="Calibri" panose="020F0502020204030204" pitchFamily="34" charset="0"/>
                <a:cs typeface="Calibri" panose="020F0502020204030204" pitchFamily="34" charset="0"/>
              </a:rPr>
              <a:t>/</a:t>
            </a:r>
            <a:r>
              <a:rPr lang="en-US" sz="700" dirty="0" err="1">
                <a:solidFill>
                  <a:schemeClr val="tx1"/>
                </a:solidFill>
                <a:latin typeface="Calibri" panose="020F0502020204030204" pitchFamily="34" charset="0"/>
                <a:cs typeface="Calibri" panose="020F0502020204030204" pitchFamily="34" charset="0"/>
              </a:rPr>
              <a:t>product_details</a:t>
            </a:r>
            <a:r>
              <a:rPr lang="en-US" sz="700" dirty="0">
                <a:solidFill>
                  <a:schemeClr val="tx1"/>
                </a:solidFill>
                <a:latin typeface="Calibri" panose="020F0502020204030204" pitchFamily="34" charset="0"/>
                <a:cs typeface="Calibri" panose="020F0502020204030204" pitchFamily="34" charset="0"/>
              </a:rPr>
              <a:t>/47625942.html</a:t>
            </a:r>
          </a:p>
        </p:txBody>
      </p:sp>
      <p:sp>
        <p:nvSpPr>
          <p:cNvPr id="9" name="Text Placeholder 2">
            <a:extLst>
              <a:ext uri="{FF2B5EF4-FFF2-40B4-BE49-F238E27FC236}">
                <a16:creationId xmlns:a16="http://schemas.microsoft.com/office/drawing/2014/main" id="{A7C7FCB2-56B7-74A6-78FB-5EB0603C63B1}"/>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pic>
        <p:nvPicPr>
          <p:cNvPr id="2050" name="Picture 2" descr="Towards Adaptive AI with Continual Learning | Leuven.AI Stories">
            <a:extLst>
              <a:ext uri="{FF2B5EF4-FFF2-40B4-BE49-F238E27FC236}">
                <a16:creationId xmlns:a16="http://schemas.microsoft.com/office/drawing/2014/main" id="{C9C2DD43-C020-7EF4-4DF3-AC16709C9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565" y="3611566"/>
            <a:ext cx="5847135" cy="3061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F7611E-5D6C-4D76-9A30-0E9F65F994B0}"/>
              </a:ext>
            </a:extLst>
          </p:cNvPr>
          <p:cNvPicPr>
            <a:picLocks noChangeAspect="1"/>
          </p:cNvPicPr>
          <p:nvPr/>
        </p:nvPicPr>
        <p:blipFill>
          <a:blip r:embed="rId4"/>
          <a:stretch>
            <a:fillRect/>
          </a:stretch>
        </p:blipFill>
        <p:spPr>
          <a:xfrm>
            <a:off x="2267224" y="1328203"/>
            <a:ext cx="6758402" cy="2389335"/>
          </a:xfrm>
          <a:prstGeom prst="rect">
            <a:avLst/>
          </a:prstGeom>
        </p:spPr>
      </p:pic>
    </p:spTree>
    <p:extLst>
      <p:ext uri="{BB962C8B-B14F-4D97-AF65-F5344CB8AC3E}">
        <p14:creationId xmlns:p14="http://schemas.microsoft.com/office/powerpoint/2010/main" val="2905326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b="1" dirty="0">
                <a:solidFill>
                  <a:srgbClr val="C58D01"/>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5" name="Text Placeholder 2">
            <a:extLst>
              <a:ext uri="{FF2B5EF4-FFF2-40B4-BE49-F238E27FC236}">
                <a16:creationId xmlns:a16="http://schemas.microsoft.com/office/drawing/2014/main" id="{459425F6-A4E8-6097-A5CF-791A1C6438E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40811141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2666654"/>
          </a:xfrm>
        </p:spPr>
        <p:txBody>
          <a:bodyPr/>
          <a:lstStyle/>
          <a:p>
            <a:pPr marL="109220" algn="ctr"/>
            <a:r>
              <a:rPr lang="en-US" sz="3600" b="1" dirty="0">
                <a:solidFill>
                  <a:srgbClr val="5F2A0F"/>
                </a:solidFill>
                <a:latin typeface="Times New Roman"/>
                <a:cs typeface="Times New Roman"/>
              </a:rPr>
              <a:t>Brain-Inspired Continual Learning: Robust Feature Distillation and Re-Consolidation for Class Incremental Learning </a:t>
            </a:r>
            <a:br>
              <a:rPr lang="en-US" sz="2800" dirty="0">
                <a:latin typeface="Times New Roman"/>
                <a:cs typeface="Times New Roman"/>
              </a:rPr>
            </a:br>
            <a:r>
              <a:rPr lang="en-US" sz="2400" dirty="0">
                <a:solidFill>
                  <a:srgbClr val="C58D01"/>
                </a:solidFill>
                <a:latin typeface="Times New Roman"/>
                <a:cs typeface="Times New Roman"/>
              </a:rPr>
              <a:t>Can neuroscience insights on memory consolidation, re-consolidation, and dataset distillation be integrated into CL approach design?</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4" name="TextBox 3">
            <a:extLst>
              <a:ext uri="{FF2B5EF4-FFF2-40B4-BE49-F238E27FC236}">
                <a16:creationId xmlns:a16="http://schemas.microsoft.com/office/drawing/2014/main" id="{9BBD3D0B-1EC1-01B6-F12E-B795ADDF48FB}"/>
              </a:ext>
            </a:extLst>
          </p:cNvPr>
          <p:cNvSpPr txBox="1"/>
          <p:nvPr/>
        </p:nvSpPr>
        <p:spPr>
          <a:xfrm>
            <a:off x="885056" y="6396335"/>
            <a:ext cx="10421888" cy="461665"/>
          </a:xfrm>
          <a:prstGeom prst="rect">
            <a:avLst/>
          </a:prstGeom>
          <a:noFill/>
        </p:spPr>
        <p:txBody>
          <a:bodyPr wrap="square">
            <a:spAutoFit/>
          </a:bodyPr>
          <a:lstStyle/>
          <a:p>
            <a:pPr algn="ctr"/>
            <a:r>
              <a:rPr lang="en-US" sz="1200" u="sng" err="1">
                <a:solidFill>
                  <a:srgbClr val="5F2A0F"/>
                </a:solidFill>
                <a:highlight>
                  <a:srgbClr val="FFFFFF"/>
                </a:highlight>
                <a:latin typeface="Calibri" panose="020F0502020204030204" pitchFamily="34" charset="0"/>
                <a:cs typeface="Calibri" panose="020F0502020204030204" pitchFamily="34" charset="0"/>
              </a:rPr>
              <a:t>Hikmat</a:t>
            </a:r>
            <a:r>
              <a:rPr lang="en-US" sz="1200" b="0" i="0" u="sng" err="1">
                <a:solidFill>
                  <a:srgbClr val="5F2A0F"/>
                </a:solidFill>
                <a:effectLst/>
                <a:highlight>
                  <a:srgbClr val="FFFFFF"/>
                </a:highlight>
                <a:latin typeface="Calibri" panose="020F0502020204030204" pitchFamily="34" charset="0"/>
                <a:cs typeface="Calibri" panose="020F0502020204030204" pitchFamily="34" charset="0"/>
              </a:rPr>
              <a:t>.K</a:t>
            </a:r>
            <a:r>
              <a:rPr lang="en-US" sz="1200" b="0" i="0" u="sng">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et all, "Brain-Inspired Continual Learning: Robust Feature Distillation and Re-Consolidation for Class Incremental Learning," in </a:t>
            </a:r>
            <a:r>
              <a:rPr lang="en-US" sz="1200" b="0" i="1">
                <a:solidFill>
                  <a:srgbClr val="5F2A0F"/>
                </a:solidFill>
                <a:effectLst/>
                <a:highlight>
                  <a:srgbClr val="FFFFFF"/>
                </a:highlight>
                <a:latin typeface="Calibri" panose="020F0502020204030204" pitchFamily="34" charset="0"/>
                <a:cs typeface="Calibri" panose="020F0502020204030204" pitchFamily="34" charset="0"/>
              </a:rPr>
              <a:t>IEEE Access</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vol. 12, pp. 34054-34073, 2024, </a:t>
            </a:r>
            <a:r>
              <a:rPr lang="en-US" sz="1200" b="0" i="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a:solidFill>
                  <a:srgbClr val="5F2A0F"/>
                </a:solidFill>
                <a:effectLst/>
                <a:highlight>
                  <a:srgbClr val="FFFFFF"/>
                </a:highlight>
                <a:latin typeface="Calibri" panose="020F0502020204030204" pitchFamily="34" charset="0"/>
                <a:cs typeface="Calibri" panose="020F0502020204030204" pitchFamily="34" charset="0"/>
              </a:rPr>
              <a:t>: 10.1109/ACCESS.2024.33694.88.</a:t>
            </a:r>
          </a:p>
        </p:txBody>
      </p:sp>
      <p:sp>
        <p:nvSpPr>
          <p:cNvPr id="7" name="Text Placeholder 2">
            <a:extLst>
              <a:ext uri="{FF2B5EF4-FFF2-40B4-BE49-F238E27FC236}">
                <a16:creationId xmlns:a16="http://schemas.microsoft.com/office/drawing/2014/main" id="{F86307BA-98E8-B79C-A819-262D3914062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1543182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neuroscience insights on memory consolidation, reconsolidation, and dataset distillation be integrated into CL approach design?</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F396BB40-F21D-16FA-D882-67FC2AC553B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33275425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599" y="660863"/>
            <a:ext cx="10972801" cy="1066800"/>
          </a:xfrm>
          <a:prstGeom prst="rect">
            <a:avLst/>
          </a:prstGeom>
          <a:noFill/>
          <a:ln>
            <a:noFill/>
          </a:ln>
        </p:spPr>
        <p:txBody>
          <a:bodyPr spcFirstLastPara="1" wrap="square" lIns="91425" tIns="45700" rIns="91425" bIns="45700" anchor="ctr" anchorCtr="0">
            <a:noAutofit/>
          </a:bodyPr>
          <a:lstStyle/>
          <a:p>
            <a:r>
              <a:rPr lang="en-US" sz="3600">
                <a:solidFill>
                  <a:srgbClr val="5F2A0F"/>
                </a:solidFill>
                <a:latin typeface="Calibri"/>
                <a:cs typeface="Calibri"/>
              </a:rPr>
              <a:t>Neuroscience: Memory Consolidation and Re-Consolidation</a:t>
            </a:r>
            <a:endParaRPr lang="en-US"/>
          </a:p>
        </p:txBody>
      </p:sp>
      <p:sp>
        <p:nvSpPr>
          <p:cNvPr id="435" name="Google Shape;435;g22b5a1f32dd_1_1345"/>
          <p:cNvSpPr txBox="1">
            <a:spLocks noGrp="1"/>
          </p:cNvSpPr>
          <p:nvPr>
            <p:ph type="body" idx="1"/>
          </p:nvPr>
        </p:nvSpPr>
        <p:spPr>
          <a:xfrm>
            <a:off x="609600" y="1727663"/>
            <a:ext cx="11150700" cy="4978200"/>
          </a:xfrm>
          <a:prstGeom prst="rect">
            <a:avLst/>
          </a:prstGeom>
          <a:noFill/>
          <a:ln>
            <a:noFill/>
          </a:ln>
        </p:spPr>
        <p:txBody>
          <a:bodyPr spcFirstLastPara="1" wrap="square" lIns="91425" tIns="45700" rIns="91425" bIns="45700" anchor="t" anchorCtr="0">
            <a:normAutofit/>
          </a:bodyPr>
          <a:lstStyle/>
          <a:p>
            <a:r>
              <a:rPr lang="en-US" dirty="0">
                <a:solidFill>
                  <a:srgbClr val="5F2A0F"/>
                </a:solidFill>
                <a:latin typeface="Calibri" panose="020F0502020204030204" pitchFamily="34" charset="0"/>
                <a:cs typeface="Calibri" panose="020F0502020204030204" pitchFamily="34" charset="0"/>
              </a:rPr>
              <a:t>The mammalian brain replays waking experiences in a distilled and compressed form, not in the original form, to facilitate memory consolidation [28, 29].</a:t>
            </a:r>
          </a:p>
          <a:p>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Novel waking experiences have a pronounced influence on previous experiences [29, 30].</a:t>
            </a:r>
          </a:p>
          <a:p>
            <a:endParaRPr lang="en-US" dirty="0">
              <a:solidFill>
                <a:srgbClr val="5F2A0F"/>
              </a:solidFill>
              <a:latin typeface="Calibri" panose="020F0502020204030204" pitchFamily="34" charset="0"/>
              <a:cs typeface="Calibri" panose="020F0502020204030204" pitchFamily="34" charset="0"/>
            </a:endParaRPr>
          </a:p>
          <a:p>
            <a:r>
              <a:rPr lang="en-US" dirty="0">
                <a:solidFill>
                  <a:srgbClr val="5F2A0F"/>
                </a:solidFill>
                <a:latin typeface="Calibri" panose="020F0502020204030204" pitchFamily="34" charset="0"/>
                <a:cs typeface="Calibri" panose="020F0502020204030204" pitchFamily="34" charset="0"/>
              </a:rPr>
              <a:t>The mammalian brain does not reenact waking experiences in a significantly accelerated time scale (not at the original time scale or in form) to enable memory consolidation during dreams [30, 31].</a:t>
            </a:r>
          </a:p>
        </p:txBody>
      </p:sp>
      <p:sp>
        <p:nvSpPr>
          <p:cNvPr id="4" name="Text Placeholder 2">
            <a:extLst>
              <a:ext uri="{FF2B5EF4-FFF2-40B4-BE49-F238E27FC236}">
                <a16:creationId xmlns:a16="http://schemas.microsoft.com/office/drawing/2014/main" id="{345D726E-8B4E-4020-E0DA-E6951D7331B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2" name="TextBox 1">
            <a:extLst>
              <a:ext uri="{FF2B5EF4-FFF2-40B4-BE49-F238E27FC236}">
                <a16:creationId xmlns:a16="http://schemas.microsoft.com/office/drawing/2014/main" id="{271699BA-33CC-A493-32A3-68ADDD351E8B}"/>
              </a:ext>
            </a:extLst>
          </p:cNvPr>
          <p:cNvSpPr txBox="1"/>
          <p:nvPr/>
        </p:nvSpPr>
        <p:spPr>
          <a:xfrm>
            <a:off x="4312814" y="2620084"/>
            <a:ext cx="6476453" cy="523220"/>
          </a:xfrm>
          <a:prstGeom prst="rect">
            <a:avLst/>
          </a:prstGeom>
          <a:noFill/>
        </p:spPr>
        <p:txBody>
          <a:bodyPr wrap="none" rtlCol="0">
            <a:spAutoFit/>
          </a:bodyPr>
          <a:lstStyle/>
          <a:p>
            <a:r>
              <a:rPr lang="en-US" sz="2800" dirty="0">
                <a:solidFill>
                  <a:srgbClr val="C58D01"/>
                </a:solidFill>
                <a:latin typeface="Calibri" panose="020F0502020204030204" pitchFamily="34" charset="0"/>
                <a:cs typeface="Calibri" panose="020F0502020204030204" pitchFamily="34" charset="0"/>
              </a:rPr>
              <a:t>[Rehearsing the Distilled Memory Samples]</a:t>
            </a:r>
          </a:p>
        </p:txBody>
      </p:sp>
      <p:sp>
        <p:nvSpPr>
          <p:cNvPr id="3" name="TextBox 2">
            <a:extLst>
              <a:ext uri="{FF2B5EF4-FFF2-40B4-BE49-F238E27FC236}">
                <a16:creationId xmlns:a16="http://schemas.microsoft.com/office/drawing/2014/main" id="{C376526B-18AE-F4D1-9192-712A7134C6AD}"/>
              </a:ext>
            </a:extLst>
          </p:cNvPr>
          <p:cNvSpPr txBox="1"/>
          <p:nvPr/>
        </p:nvSpPr>
        <p:spPr>
          <a:xfrm>
            <a:off x="4096055" y="3955153"/>
            <a:ext cx="7486345" cy="523220"/>
          </a:xfrm>
          <a:prstGeom prst="rect">
            <a:avLst/>
          </a:prstGeom>
          <a:noFill/>
        </p:spPr>
        <p:txBody>
          <a:bodyPr wrap="none" rtlCol="0">
            <a:spAutoFit/>
          </a:bodyPr>
          <a:lstStyle/>
          <a:p>
            <a:r>
              <a:rPr lang="en-US" sz="2800" dirty="0">
                <a:solidFill>
                  <a:srgbClr val="C58D01"/>
                </a:solidFill>
                <a:latin typeface="Calibri" panose="020F0502020204030204" pitchFamily="34" charset="0"/>
                <a:cs typeface="Calibri" panose="020F0502020204030204" pitchFamily="34" charset="0"/>
              </a:rPr>
              <a:t>[Re-Distillation of the Distilled Memory Samples]</a:t>
            </a:r>
          </a:p>
        </p:txBody>
      </p:sp>
    </p:spTree>
    <p:extLst>
      <p:ext uri="{BB962C8B-B14F-4D97-AF65-F5344CB8AC3E}">
        <p14:creationId xmlns:p14="http://schemas.microsoft.com/office/powerpoint/2010/main" val="34694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2b5a1f32dd_1_1345"/>
          <p:cNvSpPr txBox="1">
            <a:spLocks noGrp="1"/>
          </p:cNvSpPr>
          <p:nvPr>
            <p:ph type="title"/>
          </p:nvPr>
        </p:nvSpPr>
        <p:spPr>
          <a:xfrm>
            <a:off x="609600" y="244630"/>
            <a:ext cx="10313400" cy="1066800"/>
          </a:xfrm>
          <a:prstGeom prst="rect">
            <a:avLst/>
          </a:prstGeom>
          <a:noFill/>
          <a:ln>
            <a:noFill/>
          </a:ln>
        </p:spPr>
        <p:txBody>
          <a:bodyPr spcFirstLastPara="1" wrap="square" lIns="91425" tIns="45700" rIns="91425" bIns="45700" anchor="ctr" anchorCtr="0">
            <a:noAutofit/>
          </a:bodyPr>
          <a:lstStyle/>
          <a:p>
            <a:pPr lvl="0"/>
            <a:r>
              <a:rPr lang="en-US" sz="3600" dirty="0">
                <a:solidFill>
                  <a:srgbClr val="5F2A0F"/>
                </a:solidFill>
                <a:latin typeface="Calibri"/>
                <a:cs typeface="Calibri"/>
              </a:rPr>
              <a:t> Dataset Distillation or Condensation</a:t>
            </a:r>
          </a:p>
        </p:txBody>
      </p:sp>
      <mc:AlternateContent xmlns:mc="http://schemas.openxmlformats.org/markup-compatibility/2006" xmlns:a14="http://schemas.microsoft.com/office/drawing/2010/main">
        <mc:Choice Requires="a14">
          <p:sp>
            <p:nvSpPr>
              <p:cNvPr id="435" name="Google Shape;435;g22b5a1f32dd_1_1345"/>
              <p:cNvSpPr txBox="1">
                <a:spLocks noGrp="1"/>
              </p:cNvSpPr>
              <p:nvPr>
                <p:ph type="body" idx="1"/>
              </p:nvPr>
            </p:nvSpPr>
            <p:spPr>
              <a:xfrm>
                <a:off x="609600" y="1033670"/>
                <a:ext cx="11150700" cy="2395330"/>
              </a:xfrm>
              <a:prstGeom prst="rect">
                <a:avLst/>
              </a:prstGeom>
              <a:noFill/>
              <a:ln>
                <a:noFill/>
              </a:ln>
            </p:spPr>
            <p:txBody>
              <a:bodyPr spcFirstLastPara="1" wrap="square" lIns="91425" tIns="45700" rIns="91425" bIns="45700" anchor="t" anchorCtr="0">
                <a:normAutofit fontScale="85000" lnSpcReduction="20000"/>
              </a:bodyPr>
              <a:lstStyle/>
              <a:p>
                <a:r>
                  <a:rPr lang="en-US">
                    <a:solidFill>
                      <a:srgbClr val="5F2A0F"/>
                    </a:solidFill>
                    <a:latin typeface="Calibri" panose="020F0502020204030204" pitchFamily="34" charset="0"/>
                    <a:cs typeface="Calibri" panose="020F0502020204030204" pitchFamily="34" charset="0"/>
                  </a:rPr>
                  <a:t>Dataset Distillation or Condensation [12]</a:t>
                </a:r>
              </a:p>
              <a:p>
                <a:pPr lvl="1"/>
                <a:r>
                  <a:rPr lang="en-US">
                    <a:solidFill>
                      <a:srgbClr val="C58D01"/>
                    </a:solidFill>
                    <a:latin typeface="Calibri" panose="020F0502020204030204" pitchFamily="34" charset="0"/>
                    <a:cs typeface="Calibri" panose="020F0502020204030204" pitchFamily="34" charset="0"/>
                  </a:rPr>
                  <a:t>Distill the features of the large dataset into a smaller synthetic dataset so that, when the same model is trained on both the original large dataset and the synthetic dataset, it achieves comparable performance.</a:t>
                </a:r>
              </a:p>
              <a:p>
                <a:pPr lvl="1"/>
                <a:r>
                  <a:rPr lang="en-US">
                    <a:solidFill>
                      <a:srgbClr val="C58D01"/>
                    </a:solidFill>
                    <a:latin typeface="Calibri" panose="020F0502020204030204" pitchFamily="34" charset="0"/>
                    <a:cs typeface="Calibri" panose="020F0502020204030204" pitchFamily="34" charset="0"/>
                  </a:rPr>
                  <a:t>Large dataset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𝑡𝑟</m:t>
                        </m:r>
                      </m:sub>
                    </m:sSub>
                    <m:r>
                      <a:rPr lang="en-US" i="1">
                        <a:solidFill>
                          <a:srgbClr val="C58D01"/>
                        </a:solidFill>
                        <a:latin typeface="Cambria Math" panose="02040503050406030204" pitchFamily="18" charset="0"/>
                      </a:rPr>
                      <m:t>=</m:t>
                    </m:r>
                    <m:sSubSup>
                      <m:sSubSupPr>
                        <m:ctrlPr>
                          <a:rPr lang="en-US" i="1">
                            <a:solidFill>
                              <a:srgbClr val="C58D01"/>
                            </a:solidFill>
                            <a:latin typeface="Cambria Math" panose="02040503050406030204" pitchFamily="18" charset="0"/>
                          </a:rPr>
                        </m:ctrlPr>
                      </m:sSubSupPr>
                      <m:e>
                        <m:d>
                          <m:dPr>
                            <m:begChr m:val="{"/>
                            <m:endChr m:val="}"/>
                            <m:ctrlPr>
                              <a:rPr lang="en-US" i="1">
                                <a:solidFill>
                                  <a:srgbClr val="C58D01"/>
                                </a:solidFill>
                                <a:latin typeface="Cambria Math" panose="02040503050406030204" pitchFamily="18" charset="0"/>
                              </a:rPr>
                            </m:ctrlPr>
                          </m:dPr>
                          <m:e>
                            <m:d>
                              <m:dPr>
                                <m:ctrlPr>
                                  <a:rPr lang="en-US" i="1">
                                    <a:solidFill>
                                      <a:srgbClr val="C58D01"/>
                                    </a:solidFill>
                                    <a:latin typeface="Cambria Math" panose="02040503050406030204" pitchFamily="18" charset="0"/>
                                  </a:rPr>
                                </m:ctrlPr>
                              </m:dPr>
                              <m:e>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𝑖</m:t>
                                    </m:r>
                                  </m:sub>
                                </m:sSub>
                                <m:r>
                                  <a:rPr lang="en-US" i="1">
                                    <a:solidFill>
                                      <a:srgbClr val="C58D01"/>
                                    </a:solidFill>
                                    <a:latin typeface="Cambria Math" panose="02040503050406030204" pitchFamily="18" charset="0"/>
                                  </a:rPr>
                                  <m:t>, </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𝑦</m:t>
                                    </m:r>
                                  </m:e>
                                  <m:sub>
                                    <m:r>
                                      <a:rPr lang="en-US" i="1">
                                        <a:solidFill>
                                          <a:srgbClr val="C58D01"/>
                                        </a:solidFill>
                                        <a:latin typeface="Cambria Math" panose="02040503050406030204" pitchFamily="18" charset="0"/>
                                      </a:rPr>
                                      <m:t>𝑖</m:t>
                                    </m:r>
                                  </m:sub>
                                </m:sSub>
                              </m:e>
                            </m:d>
                          </m:e>
                        </m:d>
                      </m:e>
                      <m:sub>
                        <m:r>
                          <a:rPr lang="en-US" i="1">
                            <a:solidFill>
                              <a:srgbClr val="C58D01"/>
                            </a:solidFill>
                            <a:latin typeface="Cambria Math" panose="02040503050406030204" pitchFamily="18" charset="0"/>
                          </a:rPr>
                          <m:t>𝑖</m:t>
                        </m:r>
                        <m:r>
                          <a:rPr lang="en-US" i="1">
                            <a:solidFill>
                              <a:srgbClr val="C58D01"/>
                            </a:solidFill>
                            <a:latin typeface="Cambria Math" panose="02040503050406030204" pitchFamily="18" charset="0"/>
                          </a:rPr>
                          <m:t>=1</m:t>
                        </m:r>
                      </m:sub>
                      <m:sup>
                        <m:r>
                          <a:rPr lang="en-US" i="1">
                            <a:solidFill>
                              <a:srgbClr val="C58D01"/>
                            </a:solidFill>
                            <a:latin typeface="Cambria Math" panose="02040503050406030204" pitchFamily="18" charset="0"/>
                          </a:rPr>
                          <m:t>𝑁</m:t>
                        </m:r>
                      </m:sup>
                    </m:sSubSup>
                  </m:oMath>
                </a14:m>
                <a:endParaRPr lang="en-US">
                  <a:solidFill>
                    <a:srgbClr val="C58D01"/>
                  </a:solidFill>
                  <a:latin typeface="Calibri" panose="020F0502020204030204" pitchFamily="34" charset="0"/>
                  <a:cs typeface="Calibri" panose="020F0502020204030204" pitchFamily="34" charset="0"/>
                </a:endParaRPr>
              </a:p>
              <a:p>
                <a:pPr lvl="1"/>
                <a:r>
                  <a:rPr lang="en-US">
                    <a:solidFill>
                      <a:srgbClr val="C58D01"/>
                    </a:solidFill>
                    <a:latin typeface="Calibri" panose="020F0502020204030204" pitchFamily="34" charset="0"/>
                    <a:cs typeface="Calibri" panose="020F0502020204030204" pitchFamily="34" charset="0"/>
                  </a:rPr>
                  <a:t>Small dataset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𝑠</m:t>
                        </m:r>
                      </m:sub>
                    </m:sSub>
                    <m:r>
                      <a:rPr lang="en-US" i="1">
                        <a:solidFill>
                          <a:srgbClr val="C58D01"/>
                        </a:solidFill>
                        <a:latin typeface="Cambria Math" panose="02040503050406030204" pitchFamily="18" charset="0"/>
                      </a:rPr>
                      <m:t>=</m:t>
                    </m:r>
                    <m:sSubSup>
                      <m:sSubSupPr>
                        <m:ctrlPr>
                          <a:rPr lang="en-US" i="1">
                            <a:solidFill>
                              <a:srgbClr val="C58D01"/>
                            </a:solidFill>
                            <a:latin typeface="Cambria Math" panose="02040503050406030204" pitchFamily="18" charset="0"/>
                          </a:rPr>
                        </m:ctrlPr>
                      </m:sSubSupPr>
                      <m:e>
                        <m:d>
                          <m:dPr>
                            <m:begChr m:val="{"/>
                            <m:endChr m:val="}"/>
                            <m:ctrlPr>
                              <a:rPr lang="en-US" i="1">
                                <a:solidFill>
                                  <a:srgbClr val="C58D01"/>
                                </a:solidFill>
                                <a:latin typeface="Cambria Math" panose="02040503050406030204" pitchFamily="18" charset="0"/>
                              </a:rPr>
                            </m:ctrlPr>
                          </m:dPr>
                          <m:e>
                            <m:d>
                              <m:dPr>
                                <m:ctrlPr>
                                  <a:rPr lang="en-US" i="1">
                                    <a:solidFill>
                                      <a:srgbClr val="C58D01"/>
                                    </a:solidFill>
                                    <a:latin typeface="Cambria Math" panose="02040503050406030204" pitchFamily="18" charset="0"/>
                                  </a:rPr>
                                </m:ctrlPr>
                              </m:dPr>
                              <m:e>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𝑥</m:t>
                                    </m:r>
                                  </m:e>
                                  <m:sub>
                                    <m:r>
                                      <a:rPr lang="en-US" i="1">
                                        <a:solidFill>
                                          <a:srgbClr val="C58D01"/>
                                        </a:solidFill>
                                        <a:latin typeface="Cambria Math" panose="02040503050406030204" pitchFamily="18" charset="0"/>
                                      </a:rPr>
                                      <m:t>𝑗</m:t>
                                    </m:r>
                                  </m:sub>
                                  <m:sup>
                                    <m:r>
                                      <a:rPr lang="en-US" i="1">
                                        <a:solidFill>
                                          <a:srgbClr val="C58D01"/>
                                        </a:solidFill>
                                        <a:latin typeface="Cambria Math" panose="02040503050406030204" pitchFamily="18" charset="0"/>
                                      </a:rPr>
                                      <m:t>′</m:t>
                                    </m:r>
                                  </m:sup>
                                </m:sSubSup>
                                <m:r>
                                  <a:rPr lang="en-US" i="1">
                                    <a:solidFill>
                                      <a:srgbClr val="C58D01"/>
                                    </a:solidFill>
                                    <a:latin typeface="Cambria Math" panose="02040503050406030204" pitchFamily="18" charset="0"/>
                                  </a:rPr>
                                  <m:t>, </m:t>
                                </m:r>
                                <m:sSubSup>
                                  <m:sSubSupPr>
                                    <m:ctrlPr>
                                      <a:rPr lang="en-US" i="1">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𝑦</m:t>
                                    </m:r>
                                  </m:e>
                                  <m:sub>
                                    <m:r>
                                      <a:rPr lang="en-US" i="1">
                                        <a:solidFill>
                                          <a:srgbClr val="C58D01"/>
                                        </a:solidFill>
                                        <a:latin typeface="Cambria Math" panose="02040503050406030204" pitchFamily="18" charset="0"/>
                                      </a:rPr>
                                      <m:t>𝑗</m:t>
                                    </m:r>
                                  </m:sub>
                                  <m:sup>
                                    <m:r>
                                      <a:rPr lang="en-US" i="1">
                                        <a:solidFill>
                                          <a:srgbClr val="C58D01"/>
                                        </a:solidFill>
                                        <a:latin typeface="Cambria Math" panose="02040503050406030204" pitchFamily="18" charset="0"/>
                                      </a:rPr>
                                      <m:t>′</m:t>
                                    </m:r>
                                  </m:sup>
                                </m:sSubSup>
                              </m:e>
                            </m:d>
                          </m:e>
                        </m:d>
                      </m:e>
                      <m:sub>
                        <m:r>
                          <a:rPr lang="en-US" i="1">
                            <a:solidFill>
                              <a:srgbClr val="C58D01"/>
                            </a:solidFill>
                            <a:latin typeface="Cambria Math" panose="02040503050406030204" pitchFamily="18" charset="0"/>
                          </a:rPr>
                          <m:t>𝑗</m:t>
                        </m:r>
                        <m:r>
                          <a:rPr lang="en-US" i="1">
                            <a:solidFill>
                              <a:srgbClr val="C58D01"/>
                            </a:solidFill>
                            <a:latin typeface="Cambria Math" panose="02040503050406030204" pitchFamily="18" charset="0"/>
                          </a:rPr>
                          <m:t>=1</m:t>
                        </m:r>
                      </m:sub>
                      <m:sup>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𝑁</m:t>
                            </m:r>
                          </m:e>
                          <m:sup>
                            <m:r>
                              <a:rPr lang="en-US" i="1">
                                <a:solidFill>
                                  <a:srgbClr val="C58D01"/>
                                </a:solidFill>
                                <a:latin typeface="Cambria Math" panose="02040503050406030204" pitchFamily="18" charset="0"/>
                              </a:rPr>
                              <m:t>′</m:t>
                            </m:r>
                          </m:sup>
                        </m:sSup>
                      </m:sup>
                    </m:sSubSup>
                    <m:r>
                      <a:rPr lang="en-US" b="0" i="1" smtClean="0">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   </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𝑁</m:t>
                        </m:r>
                      </m:e>
                      <m:sup>
                        <m:r>
                          <a:rPr lang="en-US" i="1">
                            <a:solidFill>
                              <a:srgbClr val="C58D01"/>
                            </a:solidFill>
                            <a:latin typeface="Cambria Math" panose="02040503050406030204" pitchFamily="18" charset="0"/>
                          </a:rPr>
                          <m:t>′</m:t>
                        </m:r>
                      </m:sup>
                    </m:sSup>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𝑁</m:t>
                    </m:r>
                  </m:oMath>
                </a14:m>
                <a:endParaRPr lang="en-US">
                  <a:solidFill>
                    <a:srgbClr val="C58D01"/>
                  </a:solidFill>
                  <a:latin typeface="Calibri" panose="020F0502020204030204" pitchFamily="34" charset="0"/>
                  <a:cs typeface="Calibri" panose="020F0502020204030204" pitchFamily="34" charset="0"/>
                </a:endParaRPr>
              </a:p>
              <a:p>
                <a:pPr lvl="1"/>
                <a:r>
                  <a:rPr lang="en-US">
                    <a:solidFill>
                      <a:srgbClr val="C58D01"/>
                    </a:solidFill>
                    <a:latin typeface="Calibri" panose="020F0502020204030204" pitchFamily="34" charset="0"/>
                    <a:cs typeface="Calibri" panose="020F0502020204030204" pitchFamily="34" charset="0"/>
                  </a:rPr>
                  <a:t>Such that: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𝔼</m:t>
                        </m:r>
                      </m:e>
                      <m:sub>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𝑦</m:t>
                            </m:r>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sub>
                    </m:sSub>
                    <m:d>
                      <m:dPr>
                        <m:begChr m:val="["/>
                        <m:endChr m:val="]"/>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𝑚</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 </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sup>
                                </m:sSup>
                              </m:e>
                            </m:d>
                            <m:r>
                              <a:rPr lang="en-US" i="1">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e>
                        </m:d>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𝔼</m:t>
                        </m:r>
                      </m:e>
                      <m:sub>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r>
                              <a:rPr lang="en-US" i="1">
                                <a:solidFill>
                                  <a:srgbClr val="C58D01"/>
                                </a:solidFill>
                                <a:latin typeface="Cambria Math" panose="02040503050406030204" pitchFamily="18" charset="0"/>
                              </a:rPr>
                              <m:t>𝑦</m:t>
                            </m:r>
                          </m:e>
                        </m:d>
                        <m:r>
                          <a:rPr lang="en-US" i="1">
                            <a:solidFill>
                              <a:srgbClr val="C58D01"/>
                            </a:solidFill>
                            <a:latin typeface="Cambria Math" panose="02040503050406030204" pitchFamily="18" charset="0"/>
                          </a:rPr>
                          <m:t>~</m:t>
                        </m:r>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𝒟</m:t>
                            </m:r>
                          </m:e>
                          <m:sub>
                            <m:r>
                              <a:rPr lang="en-US" i="1">
                                <a:solidFill>
                                  <a:srgbClr val="C58D01"/>
                                </a:solidFill>
                                <a:latin typeface="Cambria Math" panose="02040503050406030204" pitchFamily="18" charset="0"/>
                              </a:rPr>
                              <m:t>𝑡𝑒</m:t>
                            </m:r>
                          </m:sub>
                        </m:sSub>
                      </m:sub>
                    </m:sSub>
                    <m:d>
                      <m:dPr>
                        <m:begChr m:val="["/>
                        <m:endChr m:val="]"/>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𝑚</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𝑓</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𝑥</m:t>
                                </m:r>
                                <m:r>
                                  <a:rPr lang="en-US" i="1">
                                    <a:solidFill>
                                      <a:srgbClr val="C58D01"/>
                                    </a:solidFill>
                                    <a:latin typeface="Cambria Math" panose="02040503050406030204" pitchFamily="18" charset="0"/>
                                  </a:rPr>
                                  <m:t>;</m:t>
                                </m:r>
                                <m:sSup>
                                  <m:sSupPr>
                                    <m:ctrlPr>
                                      <a:rPr lang="en-US" i="1">
                                        <a:solidFill>
                                          <a:srgbClr val="C58D01"/>
                                        </a:solidFill>
                                        <a:latin typeface="Cambria Math" panose="02040503050406030204" pitchFamily="18" charset="0"/>
                                      </a:rPr>
                                    </m:ctrlPr>
                                  </m:sSupPr>
                                  <m:e>
                                    <m:r>
                                      <a:rPr lang="en-US" i="1">
                                        <a:solidFill>
                                          <a:srgbClr val="C58D01"/>
                                        </a:solidFill>
                                        <a:latin typeface="Cambria Math" panose="02040503050406030204" pitchFamily="18" charset="0"/>
                                      </a:rPr>
                                      <m:t>𝜃</m:t>
                                    </m:r>
                                  </m:e>
                                  <m:sup>
                                    <m:r>
                                      <a:rPr lang="en-US" i="1">
                                        <a:solidFill>
                                          <a:srgbClr val="C58D01"/>
                                        </a:solidFill>
                                        <a:latin typeface="Cambria Math" panose="02040503050406030204" pitchFamily="18" charset="0"/>
                                      </a:rPr>
                                      <m:t>′</m:t>
                                    </m:r>
                                    <m:d>
                                      <m:dPr>
                                        <m:ctrlPr>
                                          <a:rPr lang="en-US" i="1">
                                            <a:solidFill>
                                              <a:srgbClr val="C58D01"/>
                                            </a:solidFill>
                                            <a:latin typeface="Cambria Math" panose="02040503050406030204" pitchFamily="18" charset="0"/>
                                          </a:rPr>
                                        </m:ctrlPr>
                                      </m:dPr>
                                      <m:e>
                                        <m:r>
                                          <a:rPr lang="en-US" i="1">
                                            <a:solidFill>
                                              <a:srgbClr val="C58D01"/>
                                            </a:solidFill>
                                            <a:latin typeface="Cambria Math" panose="02040503050406030204" pitchFamily="18" charset="0"/>
                                          </a:rPr>
                                          <m:t>∗</m:t>
                                        </m:r>
                                      </m:e>
                                    </m:d>
                                  </m:sup>
                                </m:sSup>
                              </m:e>
                            </m:d>
                            <m:r>
                              <a:rPr lang="en-US" i="1">
                                <a:solidFill>
                                  <a:srgbClr val="C58D01"/>
                                </a:solidFill>
                                <a:latin typeface="Cambria Math" panose="02040503050406030204" pitchFamily="18" charset="0"/>
                              </a:rPr>
                              <m:t>, </m:t>
                            </m:r>
                            <m:r>
                              <a:rPr lang="en-US" i="1">
                                <a:solidFill>
                                  <a:srgbClr val="C58D01"/>
                                </a:solidFill>
                                <a:latin typeface="Cambria Math" panose="02040503050406030204" pitchFamily="18" charset="0"/>
                              </a:rPr>
                              <m:t>𝑦</m:t>
                            </m:r>
                          </m:e>
                        </m:d>
                      </m:e>
                    </m:d>
                  </m:oMath>
                </a14:m>
                <a:endParaRPr lang="en-US">
                  <a:solidFill>
                    <a:srgbClr val="C58D01"/>
                  </a:solidFill>
                  <a:latin typeface="Calibri" panose="020F0502020204030204" pitchFamily="34" charset="0"/>
                  <a:cs typeface="Calibri" panose="020F0502020204030204" pitchFamily="34" charset="0"/>
                </a:endParaRPr>
              </a:p>
              <a:p>
                <a:endParaRPr lang="en-US">
                  <a:solidFill>
                    <a:srgbClr val="C58D01"/>
                  </a:solidFill>
                  <a:latin typeface="Calibri" panose="020F0502020204030204" pitchFamily="34" charset="0"/>
                  <a:cs typeface="Calibri" panose="020F0502020204030204" pitchFamily="34" charset="0"/>
                </a:endParaRPr>
              </a:p>
              <a:p>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435" name="Google Shape;435;g22b5a1f32dd_1_1345"/>
              <p:cNvSpPr txBox="1">
                <a:spLocks noGrp="1" noRot="1" noChangeAspect="1" noMove="1" noResize="1" noEditPoints="1" noAdjustHandles="1" noChangeArrowheads="1" noChangeShapeType="1" noTextEdit="1"/>
              </p:cNvSpPr>
              <p:nvPr>
                <p:ph type="body" idx="1"/>
              </p:nvPr>
            </p:nvSpPr>
            <p:spPr>
              <a:xfrm>
                <a:off x="609600" y="1033670"/>
                <a:ext cx="11150700" cy="2395330"/>
              </a:xfrm>
              <a:prstGeom prst="rect">
                <a:avLst/>
              </a:prstGeom>
              <a:blipFill>
                <a:blip r:embed="rId3"/>
                <a:stretch>
                  <a:fillRect l="-601" t="-5344" b="-509"/>
                </a:stretch>
              </a:blipFill>
              <a:ln>
                <a:noFill/>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92746A8C-9C40-1DA3-4C2A-26746BFF2FB0}"/>
              </a:ext>
            </a:extLst>
          </p:cNvPr>
          <p:cNvGrpSpPr/>
          <p:nvPr/>
        </p:nvGrpSpPr>
        <p:grpSpPr>
          <a:xfrm>
            <a:off x="2897810" y="3309731"/>
            <a:ext cx="5679105" cy="1957084"/>
            <a:chOff x="2897810" y="3352800"/>
            <a:chExt cx="5679105" cy="1957084"/>
          </a:xfrm>
        </p:grpSpPr>
        <p:grpSp>
          <p:nvGrpSpPr>
            <p:cNvPr id="6" name="Group 5">
              <a:extLst>
                <a:ext uri="{FF2B5EF4-FFF2-40B4-BE49-F238E27FC236}">
                  <a16:creationId xmlns:a16="http://schemas.microsoft.com/office/drawing/2014/main" id="{D79C66E7-B932-9978-1CC2-846599B513C4}"/>
                </a:ext>
              </a:extLst>
            </p:cNvPr>
            <p:cNvGrpSpPr/>
            <p:nvPr/>
          </p:nvGrpSpPr>
          <p:grpSpPr>
            <a:xfrm>
              <a:off x="2897810" y="3352800"/>
              <a:ext cx="5679105" cy="1567876"/>
              <a:chOff x="3074617" y="3343656"/>
              <a:chExt cx="5190412" cy="1432958"/>
            </a:xfrm>
          </p:grpSpPr>
          <p:pic>
            <p:nvPicPr>
              <p:cNvPr id="2" name="Picture 1">
                <a:extLst>
                  <a:ext uri="{FF2B5EF4-FFF2-40B4-BE49-F238E27FC236}">
                    <a16:creationId xmlns:a16="http://schemas.microsoft.com/office/drawing/2014/main" id="{BE4EF904-E3F1-ABF3-9633-6C528845B570}"/>
                  </a:ext>
                </a:extLst>
              </p:cNvPr>
              <p:cNvPicPr>
                <a:picLocks noChangeAspect="1"/>
              </p:cNvPicPr>
              <p:nvPr/>
            </p:nvPicPr>
            <p:blipFill>
              <a:blip r:embed="rId4"/>
              <a:stretch>
                <a:fillRect/>
              </a:stretch>
            </p:blipFill>
            <p:spPr>
              <a:xfrm>
                <a:off x="3926971" y="3343656"/>
                <a:ext cx="4338058" cy="1432958"/>
              </a:xfrm>
              <a:prstGeom prst="rect">
                <a:avLst/>
              </a:prstGeom>
            </p:spPr>
          </p:pic>
          <p:sp>
            <p:nvSpPr>
              <p:cNvPr id="3" name="TextBox 2">
                <a:extLst>
                  <a:ext uri="{FF2B5EF4-FFF2-40B4-BE49-F238E27FC236}">
                    <a16:creationId xmlns:a16="http://schemas.microsoft.com/office/drawing/2014/main" id="{60C81043-B5FD-835C-0783-E127B03B6921}"/>
                  </a:ext>
                </a:extLst>
              </p:cNvPr>
              <p:cNvSpPr txBox="1"/>
              <p:nvPr/>
            </p:nvSpPr>
            <p:spPr>
              <a:xfrm>
                <a:off x="3074617" y="3570491"/>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1</a:t>
                </a:r>
              </a:p>
            </p:txBody>
          </p:sp>
          <p:sp>
            <p:nvSpPr>
              <p:cNvPr id="4" name="TextBox 3">
                <a:extLst>
                  <a:ext uri="{FF2B5EF4-FFF2-40B4-BE49-F238E27FC236}">
                    <a16:creationId xmlns:a16="http://schemas.microsoft.com/office/drawing/2014/main" id="{F0BA67BE-723F-837B-2565-FE84987B0212}"/>
                  </a:ext>
                </a:extLst>
              </p:cNvPr>
              <p:cNvSpPr txBox="1"/>
              <p:nvPr/>
            </p:nvSpPr>
            <p:spPr>
              <a:xfrm>
                <a:off x="3074617" y="3980012"/>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5</a:t>
                </a:r>
              </a:p>
            </p:txBody>
          </p:sp>
          <p:sp>
            <p:nvSpPr>
              <p:cNvPr id="5" name="TextBox 4">
                <a:extLst>
                  <a:ext uri="{FF2B5EF4-FFF2-40B4-BE49-F238E27FC236}">
                    <a16:creationId xmlns:a16="http://schemas.microsoft.com/office/drawing/2014/main" id="{1DF5BDD8-B475-B8C4-01E8-06E524F2DB60}"/>
                  </a:ext>
                </a:extLst>
              </p:cNvPr>
              <p:cNvSpPr txBox="1"/>
              <p:nvPr/>
            </p:nvSpPr>
            <p:spPr>
              <a:xfrm>
                <a:off x="3074617" y="4408691"/>
                <a:ext cx="875658" cy="276999"/>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GD step= 9</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004396-7C38-1221-7884-0CD80C2D05F6}"/>
                    </a:ext>
                  </a:extLst>
                </p:cNvPr>
                <p:cNvSpPr txBox="1"/>
                <p:nvPr/>
              </p:nvSpPr>
              <p:spPr>
                <a:xfrm>
                  <a:off x="3830416" y="4848219"/>
                  <a:ext cx="4746499" cy="461665"/>
                </a:xfrm>
                <a:prstGeom prst="rect">
                  <a:avLst/>
                </a:prstGeom>
                <a:noFill/>
              </p:spPr>
              <p:txBody>
                <a:bodyPr wrap="square">
                  <a:spAutoFit/>
                </a:bodyPr>
                <a:lstStyle/>
                <a:p>
                  <a:pPr algn="ctr"/>
                  <a:r>
                    <a:rPr lang="en-US" sz="1200" dirty="0">
                      <a:solidFill>
                        <a:schemeClr val="tx1"/>
                      </a:solidFill>
                      <a:latin typeface="Calibri" panose="020F0502020204030204" pitchFamily="34" charset="0"/>
                      <a:cs typeface="Calibri" panose="020F0502020204030204" pitchFamily="34" charset="0"/>
                    </a:rPr>
                    <a:t>These 100 distilled images used to train randomly initialized networks to </a:t>
                  </a:r>
                  <a14:m>
                    <m:oMath xmlns:m="http://schemas.openxmlformats.org/officeDocument/2006/math">
                      <m:r>
                        <a:rPr lang="en-US" sz="1200" b="0" i="1" smtClean="0">
                          <a:solidFill>
                            <a:schemeClr val="tx1"/>
                          </a:solidFill>
                          <a:latin typeface="Cambria Math" panose="02040503050406030204" pitchFamily="18" charset="0"/>
                          <a:cs typeface="Calibri" panose="020F0502020204030204" pitchFamily="34" charset="0"/>
                        </a:rPr>
                        <m:t>36.79%</m:t>
                      </m:r>
                    </m:oMath>
                  </a14:m>
                  <a:r>
                    <a:rPr lang="en-US" sz="1200" dirty="0">
                      <a:solidFill>
                        <a:schemeClr val="tx1"/>
                      </a:solidFill>
                      <a:latin typeface="Calibri" panose="020F0502020204030204" pitchFamily="34" charset="0"/>
                      <a:cs typeface="Calibri" panose="020F0502020204030204" pitchFamily="34" charset="0"/>
                    </a:rPr>
                    <a:t> average test accuracy on CIFAR10.</a:t>
                  </a:r>
                </a:p>
              </p:txBody>
            </p:sp>
          </mc:Choice>
          <mc:Fallback xmlns="">
            <p:sp>
              <p:nvSpPr>
                <p:cNvPr id="8" name="TextBox 7">
                  <a:extLst>
                    <a:ext uri="{FF2B5EF4-FFF2-40B4-BE49-F238E27FC236}">
                      <a16:creationId xmlns:a16="http://schemas.microsoft.com/office/drawing/2014/main" id="{E3004396-7C38-1221-7884-0CD80C2D05F6}"/>
                    </a:ext>
                  </a:extLst>
                </p:cNvPr>
                <p:cNvSpPr txBox="1">
                  <a:spLocks noRot="1" noChangeAspect="1" noMove="1" noResize="1" noEditPoints="1" noAdjustHandles="1" noChangeArrowheads="1" noChangeShapeType="1" noTextEdit="1"/>
                </p:cNvSpPr>
                <p:nvPr/>
              </p:nvSpPr>
              <p:spPr>
                <a:xfrm>
                  <a:off x="3830416" y="4848219"/>
                  <a:ext cx="4746499" cy="461665"/>
                </a:xfrm>
                <a:prstGeom prst="rect">
                  <a:avLst/>
                </a:prstGeom>
                <a:blipFill>
                  <a:blip r:embed="rId5"/>
                  <a:stretch>
                    <a:fillRect b="-10811"/>
                  </a:stretch>
                </a:blipFill>
              </p:spPr>
              <p:txBody>
                <a:bodyPr/>
                <a:lstStyle/>
                <a:p>
                  <a:r>
                    <a:rPr lang="en-US">
                      <a:noFill/>
                    </a:rPr>
                    <a:t> </a:t>
                  </a:r>
                </a:p>
              </p:txBody>
            </p:sp>
          </mc:Fallback>
        </mc:AlternateContent>
      </p:grpSp>
      <p:sp>
        <p:nvSpPr>
          <p:cNvPr id="12" name="Google Shape;435;g22b5a1f32dd_1_1345">
            <a:extLst>
              <a:ext uri="{FF2B5EF4-FFF2-40B4-BE49-F238E27FC236}">
                <a16:creationId xmlns:a16="http://schemas.microsoft.com/office/drawing/2014/main" id="{87A2B3FB-F0C5-A837-31BE-F471DA44FC49}"/>
              </a:ext>
            </a:extLst>
          </p:cNvPr>
          <p:cNvSpPr txBox="1">
            <a:spLocks/>
          </p:cNvSpPr>
          <p:nvPr/>
        </p:nvSpPr>
        <p:spPr>
          <a:xfrm>
            <a:off x="609600" y="5158730"/>
            <a:ext cx="11150700" cy="18304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sz="2400" dirty="0">
                <a:solidFill>
                  <a:srgbClr val="5F2A0F"/>
                </a:solidFill>
                <a:latin typeface="Calibri" panose="020F0502020204030204" pitchFamily="34" charset="0"/>
                <a:cs typeface="Calibri" panose="020F0502020204030204" pitchFamily="34" charset="0"/>
              </a:rPr>
              <a:t>Neural Architecture Search [13, 14, 34]</a:t>
            </a:r>
          </a:p>
          <a:p>
            <a:pPr lvl="1"/>
            <a:r>
              <a:rPr lang="en-US" sz="2000" dirty="0">
                <a:solidFill>
                  <a:srgbClr val="C58D01"/>
                </a:solidFill>
                <a:latin typeface="Calibri" panose="020F0502020204030204" pitchFamily="34" charset="0"/>
                <a:cs typeface="Calibri" panose="020F0502020204030204" pitchFamily="34" charset="0"/>
              </a:rPr>
              <a:t>Synthesized samples are used to accelerate the neural architecture search.</a:t>
            </a:r>
            <a:endParaRPr lang="en-US" sz="20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Continual Learning:</a:t>
            </a:r>
          </a:p>
          <a:p>
            <a:pPr lvl="1"/>
            <a:r>
              <a:rPr lang="en-US" sz="2000" dirty="0">
                <a:solidFill>
                  <a:srgbClr val="C58D01"/>
                </a:solidFill>
                <a:latin typeface="Calibri" panose="020F0502020204030204" pitchFamily="34" charset="0"/>
                <a:cs typeface="Calibri" panose="020F0502020204030204" pitchFamily="34" charset="0"/>
              </a:rPr>
              <a:t>Synthetic samples are suitable for creating efficient memory in CL.</a:t>
            </a:r>
            <a:endParaRPr lang="en-US" dirty="0">
              <a:solidFill>
                <a:srgbClr val="5F2A0F"/>
              </a:solidFill>
              <a:latin typeface="Calibri" panose="020F0502020204030204" pitchFamily="34" charset="0"/>
              <a:cs typeface="Calibri" panose="020F0502020204030204" pitchFamily="34" charset="0"/>
            </a:endParaRPr>
          </a:p>
          <a:p>
            <a:endParaRPr lang="en-US" dirty="0">
              <a:solidFill>
                <a:srgbClr val="5F2A0F"/>
              </a:solidFill>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AA901F4B-A4C9-C59D-4A5A-1517C5C0A812}"/>
              </a:ext>
            </a:extLst>
          </p:cNvPr>
          <p:cNvGrpSpPr/>
          <p:nvPr/>
        </p:nvGrpSpPr>
        <p:grpSpPr>
          <a:xfrm>
            <a:off x="4688426" y="2835286"/>
            <a:ext cx="6234574" cy="571142"/>
            <a:chOff x="4688426" y="2795094"/>
            <a:chExt cx="6234574" cy="571142"/>
          </a:xfrm>
        </p:grpSpPr>
        <p:sp>
          <p:nvSpPr>
            <p:cNvPr id="17" name="Rectangle 16">
              <a:extLst>
                <a:ext uri="{FF2B5EF4-FFF2-40B4-BE49-F238E27FC236}">
                  <a16:creationId xmlns:a16="http://schemas.microsoft.com/office/drawing/2014/main" id="{ACC93C06-902A-30BF-FA15-95B3E27AE960}"/>
                </a:ext>
              </a:extLst>
            </p:cNvPr>
            <p:cNvSpPr/>
            <p:nvPr/>
          </p:nvSpPr>
          <p:spPr>
            <a:xfrm>
              <a:off x="4688426" y="2923351"/>
              <a:ext cx="481913" cy="346188"/>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76859AB-0162-304F-E007-EDB27CB71362}"/>
                    </a:ext>
                  </a:extLst>
                </p:cNvPr>
                <p:cNvSpPr txBox="1"/>
                <p:nvPr/>
              </p:nvSpPr>
              <p:spPr>
                <a:xfrm>
                  <a:off x="9143795" y="2795094"/>
                  <a:ext cx="1779205" cy="316690"/>
                </a:xfrm>
                <a:prstGeom prst="rect">
                  <a:avLst/>
                </a:prstGeom>
                <a:noFill/>
              </p:spPr>
              <p:txBody>
                <a:bodyPr wrap="none" rtlCol="0">
                  <a:spAutoFit/>
                </a:bodyPr>
                <a:lstStyle/>
                <a:p>
                  <a14:m>
                    <m:oMath xmlns:m="http://schemas.openxmlformats.org/officeDocument/2006/math">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𝜃</m:t>
                          </m:r>
                        </m:e>
                        <m:sup>
                          <m:r>
                            <a:rPr lang="en-US" b="0" i="1" smtClean="0">
                              <a:solidFill>
                                <a:srgbClr val="5F2A0F"/>
                              </a:solidFill>
                              <a:latin typeface="Cambria Math" panose="02040503050406030204" pitchFamily="18" charset="0"/>
                            </a:rPr>
                            <m:t>(∗)</m:t>
                          </m:r>
                        </m:sup>
                      </m:sSup>
                    </m:oMath>
                  </a14:m>
                  <a:r>
                    <a:rPr lang="en-US" dirty="0">
                      <a:solidFill>
                        <a:srgbClr val="5F2A0F"/>
                      </a:solidFill>
                      <a:latin typeface="Calibri" panose="020F0502020204030204" pitchFamily="34" charset="0"/>
                      <a:cs typeface="Calibri" panose="020F0502020204030204" pitchFamily="34" charset="0"/>
                    </a:rPr>
                    <a:t> optimized on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𝑡𝑟</m:t>
                          </m:r>
                        </m:sub>
                      </m:sSub>
                    </m:oMath>
                  </a14:m>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776859AB-0162-304F-E007-EDB27CB71362}"/>
                    </a:ext>
                  </a:extLst>
                </p:cNvPr>
                <p:cNvSpPr txBox="1">
                  <a:spLocks noRot="1" noChangeAspect="1" noMove="1" noResize="1" noEditPoints="1" noAdjustHandles="1" noChangeArrowheads="1" noChangeShapeType="1" noTextEdit="1"/>
                </p:cNvSpPr>
                <p:nvPr/>
              </p:nvSpPr>
              <p:spPr>
                <a:xfrm>
                  <a:off x="9143795" y="2795094"/>
                  <a:ext cx="1779205" cy="316690"/>
                </a:xfrm>
                <a:prstGeom prst="rect">
                  <a:avLst/>
                </a:prstGeom>
                <a:blipFill>
                  <a:blip r:embed="rId6"/>
                  <a:stretch>
                    <a:fillRect b="-2115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37801131-B095-2A9E-3F2B-862C3CDFEDB7}"/>
                </a:ext>
              </a:extLst>
            </p:cNvPr>
            <p:cNvSpPr/>
            <p:nvPr/>
          </p:nvSpPr>
          <p:spPr>
            <a:xfrm>
              <a:off x="7983406" y="2902208"/>
              <a:ext cx="481913" cy="367331"/>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1072CF4-8D9D-F854-1EBE-C697F3DFAC17}"/>
                    </a:ext>
                  </a:extLst>
                </p:cNvPr>
                <p:cNvSpPr txBox="1"/>
                <p:nvPr/>
              </p:nvSpPr>
              <p:spPr>
                <a:xfrm>
                  <a:off x="9143795" y="3049546"/>
                  <a:ext cx="1761701" cy="316690"/>
                </a:xfrm>
                <a:prstGeom prst="rect">
                  <a:avLst/>
                </a:prstGeom>
                <a:noFill/>
              </p:spPr>
              <p:txBody>
                <a:bodyPr wrap="none" rtlCol="0">
                  <a:spAutoFit/>
                </a:bodyPr>
                <a:lstStyle/>
                <a:p>
                  <a14:m>
                    <m:oMath xmlns:m="http://schemas.openxmlformats.org/officeDocument/2006/math">
                      <m:sSup>
                        <m:sSupPr>
                          <m:ctrlPr>
                            <a:rPr lang="en-US" b="0" i="1" smtClean="0">
                              <a:solidFill>
                                <a:srgbClr val="5F2A0F"/>
                              </a:solidFill>
                              <a:latin typeface="Cambria Math" panose="02040503050406030204" pitchFamily="18" charset="0"/>
                            </a:rPr>
                          </m:ctrlPr>
                        </m:sSupPr>
                        <m:e>
                          <m:r>
                            <a:rPr lang="en-US" b="0" i="1" smtClean="0">
                              <a:solidFill>
                                <a:srgbClr val="5F2A0F"/>
                              </a:solidFill>
                              <a:latin typeface="Cambria Math" panose="02040503050406030204" pitchFamily="18" charset="0"/>
                            </a:rPr>
                            <m:t>𝜃</m:t>
                          </m:r>
                        </m:e>
                        <m:sup>
                          <m:r>
                            <a:rPr lang="en-US" b="0" i="1" smtClean="0">
                              <a:solidFill>
                                <a:srgbClr val="5F2A0F"/>
                              </a:solidFill>
                              <a:latin typeface="Cambria Math" panose="02040503050406030204" pitchFamily="18" charset="0"/>
                            </a:rPr>
                            <m:t>′(∗)</m:t>
                          </m:r>
                        </m:sup>
                      </m:sSup>
                    </m:oMath>
                  </a14:m>
                  <a:r>
                    <a:rPr lang="en-US">
                      <a:solidFill>
                        <a:srgbClr val="5F2A0F"/>
                      </a:solidFill>
                      <a:latin typeface="Calibri" panose="020F0502020204030204" pitchFamily="34" charset="0"/>
                      <a:cs typeface="Calibri" panose="020F0502020204030204" pitchFamily="34" charset="0"/>
                    </a:rPr>
                    <a:t> optimized on </a:t>
                  </a:r>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𝒟</m:t>
                          </m:r>
                        </m:e>
                        <m:sub>
                          <m:r>
                            <a:rPr lang="en-US" b="0" i="1" smtClean="0">
                              <a:solidFill>
                                <a:srgbClr val="5F2A0F"/>
                              </a:solidFill>
                              <a:latin typeface="Cambria Math" panose="02040503050406030204" pitchFamily="18" charset="0"/>
                            </a:rPr>
                            <m:t>𝑠</m:t>
                          </m:r>
                        </m:sub>
                      </m:sSub>
                    </m:oMath>
                  </a14:m>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F1072CF4-8D9D-F854-1EBE-C697F3DFAC17}"/>
                    </a:ext>
                  </a:extLst>
                </p:cNvPr>
                <p:cNvSpPr txBox="1">
                  <a:spLocks noRot="1" noChangeAspect="1" noMove="1" noResize="1" noEditPoints="1" noAdjustHandles="1" noChangeArrowheads="1" noChangeShapeType="1" noTextEdit="1"/>
                </p:cNvSpPr>
                <p:nvPr/>
              </p:nvSpPr>
              <p:spPr>
                <a:xfrm>
                  <a:off x="9143795" y="3049546"/>
                  <a:ext cx="1761701" cy="316690"/>
                </a:xfrm>
                <a:prstGeom prst="rect">
                  <a:avLst/>
                </a:prstGeom>
                <a:blipFill>
                  <a:blip r:embed="rId7"/>
                  <a:stretch>
                    <a:fillRect b="-19231"/>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FBDB53DE-7EF5-F529-5831-BD19F9EEAE92}"/>
              </a:ext>
            </a:extLst>
          </p:cNvPr>
          <p:cNvGrpSpPr/>
          <p:nvPr/>
        </p:nvGrpSpPr>
        <p:grpSpPr>
          <a:xfrm>
            <a:off x="3655320" y="3342197"/>
            <a:ext cx="661054" cy="1639028"/>
            <a:chOff x="4238166" y="4401593"/>
            <a:chExt cx="661054" cy="2179091"/>
          </a:xfrm>
        </p:grpSpPr>
        <p:sp>
          <p:nvSpPr>
            <p:cNvPr id="24" name="Down Arrow 23">
              <a:extLst>
                <a:ext uri="{FF2B5EF4-FFF2-40B4-BE49-F238E27FC236}">
                  <a16:creationId xmlns:a16="http://schemas.microsoft.com/office/drawing/2014/main" id="{E91CAB0E-B327-685D-794F-CD476939771C}"/>
                </a:ext>
              </a:extLst>
            </p:cNvPr>
            <p:cNvSpPr/>
            <p:nvPr/>
          </p:nvSpPr>
          <p:spPr>
            <a:xfrm rot="14400000">
              <a:off x="4273751" y="6446338"/>
              <a:ext cx="98761" cy="169932"/>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Rectangle 24">
              <a:extLst>
                <a:ext uri="{FF2B5EF4-FFF2-40B4-BE49-F238E27FC236}">
                  <a16:creationId xmlns:a16="http://schemas.microsoft.com/office/drawing/2014/main" id="{609703C0-7E61-EE6D-5447-37AF6B729D59}"/>
                </a:ext>
              </a:extLst>
            </p:cNvPr>
            <p:cNvSpPr/>
            <p:nvPr/>
          </p:nvSpPr>
          <p:spPr>
            <a:xfrm>
              <a:off x="4417307" y="4401593"/>
              <a:ext cx="481913" cy="2041329"/>
            </a:xfrm>
            <a:prstGeom prst="rect">
              <a:avLst/>
            </a:prstGeom>
            <a:noFill/>
            <a:ln w="127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sp>
        <p:nvSpPr>
          <p:cNvPr id="10" name="Text Placeholder 2">
            <a:extLst>
              <a:ext uri="{FF2B5EF4-FFF2-40B4-BE49-F238E27FC236}">
                <a16:creationId xmlns:a16="http://schemas.microsoft.com/office/drawing/2014/main" id="{9869B83C-6CF4-270A-4E9D-719441CF7BB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53515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lvl="0">
              <a:buNone/>
            </a:pPr>
            <a:r>
              <a:rPr lang="en-US" sz="4000" dirty="0">
                <a:solidFill>
                  <a:srgbClr val="5F2A0F"/>
                </a:solidFill>
                <a:latin typeface="Calibri" panose="020F0502020204030204" pitchFamily="34" charset="0"/>
                <a:cs typeface="Calibri" panose="020F0502020204030204" pitchFamily="34" charset="0"/>
              </a:rPr>
              <a:t>Robust Rehearsal: CL Formulation</a:t>
            </a:r>
            <a:endParaRPr lang="ar-AE" sz="4000" dirty="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Google Shape;580;g22b5a1f32dd_1_1287">
                <a:extLst>
                  <a:ext uri="{FF2B5EF4-FFF2-40B4-BE49-F238E27FC236}">
                    <a16:creationId xmlns:a16="http://schemas.microsoft.com/office/drawing/2014/main" id="{407C2576-8AC8-09EF-F5D3-97535836E23B}"/>
                  </a:ext>
                </a:extLst>
              </p:cNvPr>
              <p:cNvSpPr txBox="1">
                <a:spLocks noGrp="1"/>
              </p:cNvSpPr>
              <p:nvPr>
                <p:ph type="body" idx="1"/>
              </p:nvPr>
            </p:nvSpPr>
            <p:spPr>
              <a:xfrm>
                <a:off x="609600" y="1325880"/>
                <a:ext cx="11150700" cy="5513265"/>
              </a:xfrm>
              <a:prstGeom prst="rect">
                <a:avLst/>
              </a:prstGeom>
              <a:noFill/>
              <a:ln>
                <a:noFill/>
              </a:ln>
            </p:spPr>
            <p:txBody>
              <a:bodyPr spcFirstLastPara="1" wrap="square" lIns="91425" tIns="45700" rIns="91425" bIns="45700" anchor="t" anchorCtr="0">
                <a:normAutofit fontScale="85000" lnSpcReduction="20000"/>
              </a:bodyPr>
              <a:lstStyle/>
              <a:p>
                <a:pPr marL="520700" indent="-457200">
                  <a:buSzPts val="2600"/>
                </a:pPr>
                <a14:m>
                  <m:oMath xmlns:m="http://schemas.openxmlformats.org/officeDocument/2006/math">
                    <m:r>
                      <a:rPr lang="en-US" i="1" smtClean="0">
                        <a:solidFill>
                          <a:srgbClr val="5F2A0F"/>
                        </a:solidFill>
                        <a:latin typeface="Cambria Math" panose="02040503050406030204" pitchFamily="18" charset="0"/>
                      </a:rPr>
                      <m:t>𝜌</m:t>
                    </m:r>
                  </m:oMath>
                </a14:m>
                <a:r>
                  <a:rPr lang="en-US" dirty="0">
                    <a:solidFill>
                      <a:srgbClr val="5F2A0F"/>
                    </a:solidFill>
                    <a:latin typeface="Calibri" panose="020F0502020204030204" pitchFamily="34" charset="0"/>
                    <a:cs typeface="Calibri" panose="020F0502020204030204" pitchFamily="34" charset="0"/>
                  </a:rPr>
                  <a:t>-useful features:</a:t>
                </a:r>
              </a:p>
              <a:p>
                <a:pPr marL="520700" lvl="1" indent="0">
                  <a:buSzPts val="2600"/>
                  <a:buNone/>
                </a:pPr>
                <a14:m>
                  <m:oMathPara xmlns:m="http://schemas.openxmlformats.org/officeDocument/2006/math">
                    <m:oMathParaPr>
                      <m:jc m:val="centerGroup"/>
                    </m:oMathParaPr>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𝔼</m:t>
                          </m:r>
                        </m:e>
                        <m:sub>
                          <m:d>
                            <m:dPr>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𝑦</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𝒟</m:t>
                          </m:r>
                        </m:sub>
                      </m:sSub>
                      <m:d>
                        <m:dPr>
                          <m:begChr m:val="["/>
                          <m:endChr m:val="]"/>
                          <m:ctrlPr>
                            <a:rPr lang="en-US" b="0" i="1" smtClean="0">
                              <a:solidFill>
                                <a:srgbClr val="5F2A0F"/>
                              </a:solidFill>
                              <a:latin typeface="Cambria Math" panose="02040503050406030204" pitchFamily="18" charset="0"/>
                            </a:rPr>
                          </m:ctrlPr>
                        </m:dPr>
                        <m:e>
                          <m:r>
                            <a:rPr lang="en-US" b="0" i="1" smtClean="0">
                              <a:solidFill>
                                <a:srgbClr val="5F2A0F"/>
                              </a:solidFill>
                              <a:latin typeface="Cambria Math" panose="02040503050406030204" pitchFamily="18" charset="0"/>
                            </a:rPr>
                            <m:t>𝑦</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𝑓</m:t>
                          </m:r>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𝑥</m:t>
                          </m:r>
                          <m:r>
                            <a:rPr lang="en-US" b="0" i="1" smtClean="0">
                              <a:solidFill>
                                <a:srgbClr val="5F2A0F"/>
                              </a:solidFill>
                              <a:latin typeface="Cambria Math" panose="02040503050406030204" pitchFamily="18" charset="0"/>
                            </a:rPr>
                            <m:t>)</m:t>
                          </m:r>
                        </m:e>
                      </m:d>
                      <m:r>
                        <a:rPr lang="en-US" b="0" i="1" smtClean="0">
                          <a:solidFill>
                            <a:srgbClr val="5F2A0F"/>
                          </a:solidFill>
                          <a:latin typeface="Cambria Math" panose="02040503050406030204" pitchFamily="18" charset="0"/>
                        </a:rPr>
                        <m:t>≥</m:t>
                      </m:r>
                      <m:r>
                        <a:rPr lang="en-US" b="0" i="1" smtClean="0">
                          <a:solidFill>
                            <a:srgbClr val="5F2A0F"/>
                          </a:solidFill>
                          <a:latin typeface="Cambria Math" panose="02040503050406030204" pitchFamily="18" charset="0"/>
                        </a:rPr>
                        <m:t>𝜌</m:t>
                      </m:r>
                    </m:oMath>
                  </m:oMathPara>
                </a14:m>
                <a:endParaRPr lang="en-US" dirty="0">
                  <a:solidFill>
                    <a:srgbClr val="5F2A0F"/>
                  </a:solidFill>
                  <a:latin typeface="Calibri" panose="020F0502020204030204" pitchFamily="34" charset="0"/>
                  <a:cs typeface="Calibri" panose="020F0502020204030204" pitchFamily="34" charset="0"/>
                </a:endParaRPr>
              </a:p>
              <a:p>
                <a14:m>
                  <m:oMath xmlns:m="http://schemas.openxmlformats.org/officeDocument/2006/math">
                    <m:r>
                      <a:rPr lang="en-US" i="1">
                        <a:solidFill>
                          <a:srgbClr val="5F2A0F"/>
                        </a:solidFill>
                        <a:latin typeface="Cambria Math" panose="02040503050406030204" pitchFamily="18" charset="0"/>
                      </a:rPr>
                      <m:t>𝜌</m:t>
                    </m:r>
                  </m:oMath>
                </a14:m>
                <a:r>
                  <a:rPr lang="en-US" dirty="0">
                    <a:solidFill>
                      <a:srgbClr val="5F2A0F"/>
                    </a:solidFill>
                    <a:latin typeface="Calibri" panose="020F0502020204030204" pitchFamily="34" charset="0"/>
                    <a:cs typeface="Calibri" panose="020F0502020204030204" pitchFamily="34" charset="0"/>
                  </a:rPr>
                  <a:t>-useful features in CL:</a:t>
                </a:r>
              </a:p>
              <a:p>
                <a:pPr lvl="1"/>
                <a:r>
                  <a:rPr lang="en-US" b="1" u="sng" dirty="0">
                    <a:solidFill>
                      <a:srgbClr val="C58D01"/>
                    </a:solidFill>
                    <a:latin typeface="Calibri" panose="020F0502020204030204" pitchFamily="34" charset="0"/>
                    <a:cs typeface="Calibri" panose="020F0502020204030204" pitchFamily="34" charset="0"/>
                  </a:rPr>
                  <a:t>Assumption</a:t>
                </a:r>
                <a:r>
                  <a:rPr lang="en-US" dirty="0">
                    <a:solidFill>
                      <a:srgbClr val="C58D01"/>
                    </a:solidFill>
                    <a:latin typeface="Calibri" panose="020F0502020204030204" pitchFamily="34" charset="0"/>
                    <a:cs typeface="Calibri" panose="020F0502020204030204" pitchFamily="34" charset="0"/>
                  </a:rPr>
                  <a:t>: We assumed </a:t>
                </a:r>
                <a14:m>
                  <m:oMath xmlns:m="http://schemas.openxmlformats.org/officeDocument/2006/math">
                    <m:sSubSup>
                      <m:sSubSupPr>
                        <m:ctrlPr>
                          <a:rPr lang="en-US" b="0" i="1" smtClean="0">
                            <a:solidFill>
                              <a:srgbClr val="C58D01"/>
                            </a:solidFill>
                            <a:latin typeface="Cambria Math" panose="02040503050406030204" pitchFamily="18" charset="0"/>
                          </a:rPr>
                        </m:ctrlPr>
                      </m:sSubSup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up>
                        <m:r>
                          <a:rPr lang="en-US" b="0" i="1" smtClean="0">
                            <a:solidFill>
                              <a:srgbClr val="C58D01"/>
                            </a:solidFill>
                            <a:latin typeface="Cambria Math" panose="02040503050406030204" pitchFamily="18" charset="0"/>
                          </a:rPr>
                          <m:t>𝑜</m:t>
                        </m:r>
                      </m:sup>
                    </m:sSubSup>
                  </m:oMath>
                </a14:m>
                <a:r>
                  <a:rPr lang="en-US" dirty="0">
                    <a:solidFill>
                      <a:srgbClr val="C58D01"/>
                    </a:solidFill>
                    <a:latin typeface="Calibri" panose="020F0502020204030204" pitchFamily="34" charset="0"/>
                    <a:cs typeface="Calibri" panose="020F0502020204030204" pitchFamily="34" charset="0"/>
                  </a:rPr>
                  <a:t> is oracle CL pre-trained model at each task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𝑡</m:t>
                    </m:r>
                  </m:oMath>
                </a14:m>
                <a:r>
                  <a:rPr lang="en-US" dirty="0">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features were defined as follows.</a:t>
                </a:r>
              </a:p>
              <a:p>
                <a:pPr marL="558800" lvl="1" indent="0">
                  <a:buNone/>
                </a:pPr>
                <a14:m>
                  <m:oMathPara xmlns:m="http://schemas.openxmlformats.org/officeDocument/2006/math">
                    <m:oMathParaPr>
                      <m:jc m:val="centerGroup"/>
                    </m:oMathParaPr>
                    <m:oMath xmlns:m="http://schemas.openxmlformats.org/officeDocument/2006/math">
                      <m:sSub>
                        <m:sSubPr>
                          <m:ctrlPr>
                            <a:rPr lang="en-US" i="1" smtClean="0">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𝔼</m:t>
                          </m:r>
                        </m:e>
                        <m:sub>
                          <m:d>
                            <m:dPr>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𝑦</m:t>
                              </m:r>
                            </m:e>
                          </m:d>
                          <m:r>
                            <a:rPr lang="en-US" i="1">
                              <a:solidFill>
                                <a:srgbClr val="5F2A0F"/>
                              </a:solidFill>
                              <a:latin typeface="Cambria Math" panose="02040503050406030204" pitchFamily="18" charset="0"/>
                            </a:rPr>
                            <m:t>~</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𝒟</m:t>
                              </m:r>
                            </m:e>
                            <m:sub>
                              <m:r>
                                <a:rPr lang="en-US" i="1">
                                  <a:solidFill>
                                    <a:srgbClr val="5F2A0F"/>
                                  </a:solidFill>
                                  <a:latin typeface="Cambria Math" panose="02040503050406030204" pitchFamily="18" charset="0"/>
                                </a:rPr>
                                <m:t>𝑡</m:t>
                              </m:r>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𝜏</m:t>
                              </m:r>
                            </m:sub>
                          </m:sSub>
                          <m:r>
                            <a:rPr lang="en-US" i="1">
                              <a:solidFill>
                                <a:srgbClr val="5F2A0F"/>
                              </a:solidFill>
                              <a:latin typeface="Cambria Math" panose="02040503050406030204" pitchFamily="18" charset="0"/>
                            </a:rPr>
                            <m:t>)</m:t>
                          </m:r>
                        </m:sub>
                      </m:sSub>
                      <m:d>
                        <m:dPr>
                          <m:begChr m:val="["/>
                          <m:endChr m:val="]"/>
                          <m:ctrlPr>
                            <a:rPr lang="en-US" i="1">
                              <a:solidFill>
                                <a:srgbClr val="5F2A0F"/>
                              </a:solidFill>
                              <a:latin typeface="Cambria Math" panose="02040503050406030204" pitchFamily="18" charset="0"/>
                            </a:rPr>
                          </m:ctrlPr>
                        </m:dPr>
                        <m:e>
                          <m:r>
                            <a:rPr lang="en-US" i="1">
                              <a:solidFill>
                                <a:srgbClr val="5F2A0F"/>
                              </a:solidFill>
                              <a:latin typeface="Cambria Math" panose="02040503050406030204" pitchFamily="18" charset="0"/>
                            </a:rPr>
                            <m:t>𝑦</m:t>
                          </m:r>
                          <m:r>
                            <a:rPr lang="en-US" i="1">
                              <a:solidFill>
                                <a:srgbClr val="5F2A0F"/>
                              </a:solidFill>
                              <a:latin typeface="Cambria Math" panose="02040503050406030204" pitchFamily="18" charset="0"/>
                            </a:rPr>
                            <m:t>.</m:t>
                          </m:r>
                          <m:sSubSup>
                            <m:sSubSupPr>
                              <m:ctrlPr>
                                <a:rPr lang="en-US" i="1">
                                  <a:solidFill>
                                    <a:srgbClr val="5F2A0F"/>
                                  </a:solidFill>
                                  <a:latin typeface="Cambria Math" panose="02040503050406030204" pitchFamily="18" charset="0"/>
                                </a:rPr>
                              </m:ctrlPr>
                            </m:sSubSup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up>
                              <m:r>
                                <a:rPr lang="en-US" i="1">
                                  <a:solidFill>
                                    <a:srgbClr val="5F2A0F"/>
                                  </a:solidFill>
                                  <a:latin typeface="Cambria Math" panose="02040503050406030204" pitchFamily="18" charset="0"/>
                                </a:rPr>
                                <m:t>𝑜</m:t>
                              </m:r>
                            </m:sup>
                          </m:sSubSup>
                          <m:r>
                            <a:rPr lang="en-US" i="1">
                              <a:solidFill>
                                <a:srgbClr val="5F2A0F"/>
                              </a:solidFill>
                              <a:latin typeface="Cambria Math" panose="02040503050406030204" pitchFamily="18" charset="0"/>
                            </a:rPr>
                            <m:t>(</m:t>
                          </m:r>
                          <m:r>
                            <a:rPr lang="en-US" i="1">
                              <a:solidFill>
                                <a:srgbClr val="5F2A0F"/>
                              </a:solidFill>
                              <a:latin typeface="Cambria Math" panose="02040503050406030204" pitchFamily="18" charset="0"/>
                            </a:rPr>
                            <m:t>𝑥</m:t>
                          </m:r>
                          <m:r>
                            <a:rPr lang="en-US" i="1">
                              <a:solidFill>
                                <a:srgbClr val="5F2A0F"/>
                              </a:solidFill>
                              <a:latin typeface="Cambria Math" panose="02040503050406030204" pitchFamily="18" charset="0"/>
                            </a:rPr>
                            <m:t>)</m:t>
                          </m:r>
                        </m:e>
                      </m:d>
                      <m:r>
                        <a:rPr lang="en-US" i="1">
                          <a:solidFill>
                            <a:srgbClr val="5F2A0F"/>
                          </a:solidFill>
                          <a:latin typeface="Cambria Math" panose="02040503050406030204" pitchFamily="18" charset="0"/>
                        </a:rPr>
                        <m:t>≥</m:t>
                      </m:r>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𝜌</m:t>
                          </m:r>
                        </m:e>
                        <m:sub>
                          <m:r>
                            <a:rPr lang="en-US" i="1">
                              <a:solidFill>
                                <a:srgbClr val="5F2A0F"/>
                              </a:solidFill>
                              <a:latin typeface="Cambria Math" panose="02040503050406030204" pitchFamily="18" charset="0"/>
                            </a:rPr>
                            <m:t>𝑡</m:t>
                          </m:r>
                        </m:sub>
                      </m:sSub>
                      <m:r>
                        <a:rPr lang="en-US" i="1">
                          <a:solidFill>
                            <a:srgbClr val="5F2A0F"/>
                          </a:solidFill>
                          <a:latin typeface="Cambria Math" panose="02040503050406030204" pitchFamily="18" charset="0"/>
                        </a:rPr>
                        <m:t>       </m:t>
                      </m:r>
                      <m:r>
                        <a:rPr lang="en-US" i="1">
                          <a:solidFill>
                            <a:srgbClr val="5F2A0F"/>
                          </a:solidFill>
                          <a:latin typeface="Cambria Math" panose="02040503050406030204" pitchFamily="18" charset="0"/>
                        </a:rPr>
                        <m:t>𝜏</m:t>
                      </m:r>
                      <m:r>
                        <a:rPr lang="en-US" i="1">
                          <a:solidFill>
                            <a:srgbClr val="5F2A0F"/>
                          </a:solidFill>
                          <a:latin typeface="Cambria Math" panose="02040503050406030204" pitchFamily="18" charset="0"/>
                        </a:rPr>
                        <m:t>=1,…,</m:t>
                      </m:r>
                      <m:r>
                        <a:rPr lang="en-US" i="1">
                          <a:solidFill>
                            <a:srgbClr val="5F2A0F"/>
                          </a:solidFill>
                          <a:latin typeface="Cambria Math" panose="02040503050406030204" pitchFamily="18" charset="0"/>
                        </a:rPr>
                        <m:t>𝑡</m:t>
                      </m:r>
                    </m:oMath>
                  </m:oMathPara>
                </a14:m>
                <a:endParaRPr lang="en-US" i="1" dirty="0">
                  <a:latin typeface="Calibri" panose="020F0502020204030204" pitchFamily="34" charset="0"/>
                  <a:cs typeface="Calibri" panose="020F0502020204030204" pitchFamily="34" charset="0"/>
                </a:endParaRPr>
              </a:p>
              <a:p>
                <a:pPr marL="95250" indent="0">
                  <a:buNone/>
                </a:pPr>
                <a:endParaRPr lang="en-US" dirty="0">
                  <a:solidFill>
                    <a:srgbClr val="5F2A0F"/>
                  </a:solidFill>
                  <a:latin typeface="Calibri" panose="020F0502020204030204" pitchFamily="34" charset="0"/>
                  <a:cs typeface="Calibri" panose="020F0502020204030204" pitchFamily="34" charset="0"/>
                </a:endParaRPr>
              </a:p>
              <a:p>
                <a:r>
                  <a:rPr lang="en-US" b="1" u="sng" dirty="0">
                    <a:solidFill>
                      <a:srgbClr val="5F2A0F"/>
                    </a:solidFill>
                    <a:latin typeface="Calibri" panose="020F0502020204030204" pitchFamily="34" charset="0"/>
                    <a:cs typeface="Calibri" panose="020F0502020204030204" pitchFamily="34" charset="0"/>
                  </a:rPr>
                  <a:t>Eliminate the Assumption</a:t>
                </a:r>
                <a:r>
                  <a:rPr lang="en-US" dirty="0">
                    <a:solidFill>
                      <a:srgbClr val="5F2A0F"/>
                    </a:solidFill>
                    <a:latin typeface="Calibri" panose="020F0502020204030204" pitchFamily="34" charset="0"/>
                    <a:cs typeface="Calibri" panose="020F0502020204030204" pitchFamily="34" charset="0"/>
                  </a:rPr>
                  <a:t>: Use </a:t>
                </a:r>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Sub>
                  </m:oMath>
                </a14:m>
                <a:r>
                  <a:rPr lang="en-US" dirty="0">
                    <a:solidFill>
                      <a:srgbClr val="5F2A0F"/>
                    </a:solidFill>
                    <a:latin typeface="Calibri" panose="020F0502020204030204" pitchFamily="34" charset="0"/>
                    <a:cs typeface="Calibri" panose="020F0502020204030204" pitchFamily="34" charset="0"/>
                  </a:rPr>
                  <a:t> (current CL model) instead of </a:t>
                </a:r>
                <a14:m>
                  <m:oMath xmlns:m="http://schemas.openxmlformats.org/officeDocument/2006/math">
                    <m:sSubSup>
                      <m:sSubSupPr>
                        <m:ctrlPr>
                          <a:rPr lang="en-US" b="0" i="1" smtClean="0">
                            <a:solidFill>
                              <a:srgbClr val="5F2A0F"/>
                            </a:solidFill>
                            <a:latin typeface="Cambria Math" panose="02040503050406030204" pitchFamily="18" charset="0"/>
                          </a:rPr>
                        </m:ctrlPr>
                      </m:sSubSupPr>
                      <m:e>
                        <m:r>
                          <a:rPr lang="en-US" i="1">
                            <a:solidFill>
                              <a:srgbClr val="5F2A0F"/>
                            </a:solidFill>
                            <a:latin typeface="Cambria Math" panose="02040503050406030204" pitchFamily="18" charset="0"/>
                          </a:rPr>
                          <m:t>𝑓</m:t>
                        </m:r>
                      </m:e>
                      <m:sub>
                        <m:r>
                          <a:rPr lang="en-US" i="1">
                            <a:solidFill>
                              <a:srgbClr val="5F2A0F"/>
                            </a:solidFill>
                            <a:latin typeface="Cambria Math" panose="02040503050406030204" pitchFamily="18" charset="0"/>
                          </a:rPr>
                          <m:t>𝑡</m:t>
                        </m:r>
                      </m:sub>
                      <m:sup>
                        <m:r>
                          <a:rPr lang="en-US" b="0" i="1" smtClean="0">
                            <a:solidFill>
                              <a:srgbClr val="5F2A0F"/>
                            </a:solidFill>
                            <a:latin typeface="Cambria Math" panose="02040503050406030204" pitchFamily="18" charset="0"/>
                          </a:rPr>
                          <m:t>𝑜</m:t>
                        </m:r>
                      </m:sup>
                    </m:sSubSup>
                  </m:oMath>
                </a14:m>
                <a:r>
                  <a:rPr lang="en-US" b="0" dirty="0">
                    <a:solidFill>
                      <a:srgbClr val="5F2A0F"/>
                    </a:solidFill>
                    <a:latin typeface="Calibri" panose="020F0502020204030204" pitchFamily="34" charset="0"/>
                    <a:cs typeface="Calibri" panose="020F0502020204030204" pitchFamily="34" charset="0"/>
                  </a:rPr>
                  <a:t> (oracle CL model):</a:t>
                </a:r>
              </a:p>
              <a:p>
                <a:pPr lvl="1"/>
                <a:r>
                  <a:rPr lang="en-US" dirty="0">
                    <a:solidFill>
                      <a:srgbClr val="C58D01"/>
                    </a:solidFill>
                    <a:latin typeface="Calibri" panose="020F0502020204030204" pitchFamily="34" charset="0"/>
                    <a:cs typeface="Calibri" panose="020F0502020204030204" pitchFamily="34" charset="0"/>
                  </a:rPr>
                  <a:t> Let </a:t>
                </a:r>
                <a14:m>
                  <m:oMath xmlns:m="http://schemas.openxmlformats.org/officeDocument/2006/math">
                    <m:sSub>
                      <m:sSubPr>
                        <m:ctrlPr>
                          <a:rPr lang="en-US" i="1">
                            <a:solidFill>
                              <a:srgbClr val="C58D01"/>
                            </a:solidFill>
                            <a:latin typeface="Cambria Math" panose="02040503050406030204" pitchFamily="18" charset="0"/>
                          </a:rPr>
                        </m:ctrlPr>
                      </m:sSubPr>
                      <m:e>
                        <m:r>
                          <a:rPr lang="en-US" i="1">
                            <a:solidFill>
                              <a:srgbClr val="C58D01"/>
                            </a:solidFill>
                            <a:latin typeface="Cambria Math" panose="02040503050406030204" pitchFamily="18" charset="0"/>
                          </a:rPr>
                          <m:t>𝑓</m:t>
                        </m:r>
                      </m:e>
                      <m:sub>
                        <m:r>
                          <a:rPr lang="en-US" i="1">
                            <a:solidFill>
                              <a:srgbClr val="C58D01"/>
                            </a:solidFill>
                            <a:latin typeface="Cambria Math" panose="02040503050406030204" pitchFamily="18" charset="0"/>
                          </a:rPr>
                          <m:t>𝑡</m:t>
                        </m:r>
                      </m:sub>
                    </m:sSub>
                  </m:oMath>
                </a14:m>
                <a:r>
                  <a:rPr lang="en-US" dirty="0">
                    <a:solidFill>
                      <a:srgbClr val="C58D01"/>
                    </a:solidFill>
                    <a:latin typeface="Calibri" panose="020F0502020204030204" pitchFamily="34" charset="0"/>
                    <a:cs typeface="Calibri" panose="020F0502020204030204" pitchFamily="34" charset="0"/>
                  </a:rPr>
                  <a:t> be a CL model at task </a:t>
                </a:r>
                <a14:m>
                  <m:oMath xmlns:m="http://schemas.openxmlformats.org/officeDocument/2006/math">
                    <m:r>
                      <a:rPr lang="en-US" i="1">
                        <a:solidFill>
                          <a:srgbClr val="C58D01"/>
                        </a:solidFill>
                        <a:latin typeface="Cambria Math" panose="02040503050406030204" pitchFamily="18" charset="0"/>
                        <a:cs typeface="Calibri" panose="020F0502020204030204" pitchFamily="34" charset="0"/>
                      </a:rPr>
                      <m:t>𝑡</m:t>
                    </m:r>
                  </m:oMath>
                </a14:m>
                <a:r>
                  <a:rPr lang="en-US" dirty="0">
                    <a:solidFill>
                      <a:srgbClr val="C58D01"/>
                    </a:solidFill>
                    <a:latin typeface="Calibri" panose="020F0502020204030204" pitchFamily="34" charset="0"/>
                    <a:cs typeface="Calibri" panose="020F0502020204030204" pitchFamily="34" charset="0"/>
                  </a:rPr>
                  <a:t>; then </a:t>
                </a:r>
                <a14:m>
                  <m:oMath xmlns:m="http://schemas.openxmlformats.org/officeDocument/2006/math">
                    <m:r>
                      <a:rPr lang="en-US" i="1">
                        <a:solidFill>
                          <a:srgbClr val="C58D01"/>
                        </a:solidFill>
                        <a:latin typeface="Cambria Math" panose="02040503050406030204" pitchFamily="18" charset="0"/>
                      </a:rPr>
                      <m:t>𝜌</m:t>
                    </m:r>
                  </m:oMath>
                </a14:m>
                <a:r>
                  <a:rPr lang="en-US" dirty="0">
                    <a:solidFill>
                      <a:srgbClr val="C58D01"/>
                    </a:solidFill>
                    <a:latin typeface="Calibri" panose="020F0502020204030204" pitchFamily="34" charset="0"/>
                    <a:cs typeface="Calibri" panose="020F0502020204030204" pitchFamily="34" charset="0"/>
                  </a:rPr>
                  <a:t>-useful can be defined as follows.</a:t>
                </a:r>
                <a:endParaRPr lang="en-US" dirty="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𝔼</m:t>
                          </m:r>
                        </m:e>
                        <m:sub>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𝒟</m:t>
                              </m:r>
                            </m:e>
                            <m:sub>
                              <m:r>
                                <a:rPr lang="ar-AE" i="1">
                                  <a:solidFill>
                                    <a:srgbClr val="5F2A0F"/>
                                  </a:solidFill>
                                  <a:latin typeface="Cambria Math" panose="02040503050406030204" pitchFamily="18" charset="0"/>
                                </a:rPr>
                                <m:t>𝑡</m:t>
                              </m:r>
                            </m:sub>
                          </m:sSub>
                        </m:sub>
                      </m:sSub>
                      <m:d>
                        <m:dPr>
                          <m:begChr m:val="["/>
                          <m:endChr m:val="]"/>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𝑓</m:t>
                              </m:r>
                            </m:e>
                            <m:sub>
                              <m:r>
                                <a:rPr lang="ar-AE" i="1">
                                  <a:solidFill>
                                    <a:srgbClr val="5F2A0F"/>
                                  </a:solidFill>
                                  <a:latin typeface="Cambria Math" panose="02040503050406030204" pitchFamily="18" charset="0"/>
                                </a:rPr>
                                <m:t>𝑡</m:t>
                              </m:r>
                            </m:sub>
                          </m:s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sub>
                              </m:sSub>
                            </m:e>
                          </m:d>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𝜌</m:t>
                          </m:r>
                        </m:e>
                        <m:sub>
                          <m:r>
                            <a:rPr lang="ar-AE" i="1">
                              <a:solidFill>
                                <a:srgbClr val="5F2A0F"/>
                              </a:solidFill>
                              <a:latin typeface="Cambria Math" panose="02040503050406030204" pitchFamily="18" charset="0"/>
                            </a:rPr>
                            <m:t>𝑡</m:t>
                          </m:r>
                        </m:sub>
                      </m:sSub>
                    </m:oMath>
                  </m:oMathPara>
                </a14:m>
                <a:endParaRPr lang="en-US" dirty="0">
                  <a:solidFill>
                    <a:srgbClr val="5F2A0F"/>
                  </a:solidFill>
                  <a:latin typeface="Calibri" panose="020F0502020204030204" pitchFamily="34" charset="0"/>
                  <a:cs typeface="Calibri" panose="020F0502020204030204" pitchFamily="34" charset="0"/>
                </a:endParaRPr>
              </a:p>
              <a:p>
                <a:pPr marL="533400" lvl="1" indent="0">
                  <a:buNone/>
                </a:pPr>
                <a:endParaRPr lang="en-US" dirty="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r>
                      <a:rPr lang="ar-AE" i="1">
                        <a:solidFill>
                          <a:srgbClr val="5F2A0F"/>
                        </a:solidFill>
                        <a:latin typeface="Cambria Math" panose="02040503050406030204" pitchFamily="18" charset="0"/>
                      </a:rPr>
                      <m:t>𝛾</m:t>
                    </m:r>
                    <m:r>
                      <a:rPr lang="ar-AE" i="1">
                        <a:solidFill>
                          <a:srgbClr val="5F2A0F"/>
                        </a:solidFill>
                        <a:latin typeface="Cambria Math" panose="02040503050406030204" pitchFamily="18" charset="0"/>
                      </a:rPr>
                      <m:t>−</m:t>
                    </m:r>
                  </m:oMath>
                </a14:m>
                <a:r>
                  <a:rPr lang="en-US" dirty="0">
                    <a:solidFill>
                      <a:srgbClr val="5F2A0F"/>
                    </a:solidFill>
                    <a:latin typeface="Calibri" panose="020F0502020204030204" pitchFamily="34" charset="0"/>
                    <a:cs typeface="Calibri" panose="020F0502020204030204" pitchFamily="34" charset="0"/>
                  </a:rPr>
                  <a:t>robust features in CL:</a:t>
                </a:r>
              </a:p>
              <a:p>
                <a:pPr lvl="1"/>
                <a:r>
                  <a:rPr lang="en-US" dirty="0">
                    <a:solidFill>
                      <a:srgbClr val="C58D01"/>
                    </a:solidFill>
                    <a:latin typeface="Calibri" panose="020F0502020204030204" pitchFamily="34" charset="0"/>
                    <a:cs typeface="Calibri" panose="020F0502020204030204" pitchFamily="34" charset="0"/>
                  </a:rPr>
                  <a:t>Feature </a:t>
                </a:r>
                <a14:m>
                  <m:oMath xmlns:m="http://schemas.openxmlformats.org/officeDocument/2006/math">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𝑓</m:t>
                        </m:r>
                      </m:e>
                      <m:sub>
                        <m:r>
                          <a:rPr lang="en-US" b="0" i="1" smtClean="0">
                            <a:solidFill>
                              <a:srgbClr val="C58D01"/>
                            </a:solidFill>
                            <a:latin typeface="Cambria Math" panose="02040503050406030204" pitchFamily="18" charset="0"/>
                            <a:cs typeface="Calibri" panose="020F0502020204030204" pitchFamily="34" charset="0"/>
                          </a:rPr>
                          <m:t>𝑡</m:t>
                        </m:r>
                      </m:sub>
                    </m:sSub>
                  </m:oMath>
                </a14:m>
                <a:r>
                  <a:rPr lang="en-US" dirty="0">
                    <a:solidFill>
                      <a:srgbClr val="C58D01"/>
                    </a:solidFill>
                    <a:latin typeface="Calibri" panose="020F0502020204030204" pitchFamily="34" charset="0"/>
                    <a:cs typeface="Calibri" panose="020F0502020204030204" pitchFamily="34" charset="0"/>
                  </a:rPr>
                  <a:t> is CL-robust feature if it remains a </a:t>
                </a:r>
                <a14:m>
                  <m:oMath xmlns:m="http://schemas.openxmlformats.org/officeDocument/2006/math">
                    <m:sSub>
                      <m:sSubPr>
                        <m:ctrlPr>
                          <a:rPr lang="en-US" b="0" i="1" smtClean="0">
                            <a:solidFill>
                              <a:srgbClr val="C58D01"/>
                            </a:solidFill>
                            <a:latin typeface="Cambria Math" panose="02040503050406030204" pitchFamily="18" charset="0"/>
                            <a:cs typeface="Calibri" panose="020F0502020204030204" pitchFamily="34" charset="0"/>
                          </a:rPr>
                        </m:ctrlPr>
                      </m:sSubPr>
                      <m:e>
                        <m:r>
                          <a:rPr lang="en-US" b="0" i="1" smtClean="0">
                            <a:solidFill>
                              <a:srgbClr val="C58D01"/>
                            </a:solidFill>
                            <a:latin typeface="Cambria Math" panose="02040503050406030204" pitchFamily="18" charset="0"/>
                            <a:cs typeface="Calibri" panose="020F0502020204030204" pitchFamily="34" charset="0"/>
                          </a:rPr>
                          <m:t>𝛾</m:t>
                        </m:r>
                      </m:e>
                      <m:sub>
                        <m:r>
                          <a:rPr lang="en-US" b="0" i="1" smtClean="0">
                            <a:solidFill>
                              <a:srgbClr val="C58D01"/>
                            </a:solidFill>
                            <a:latin typeface="Cambria Math" panose="02040503050406030204" pitchFamily="18" charset="0"/>
                            <a:cs typeface="Calibri" panose="020F0502020204030204" pitchFamily="34" charset="0"/>
                          </a:rPr>
                          <m:t>𝑡</m:t>
                        </m:r>
                      </m:sub>
                    </m:sSub>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robustly useful for task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𝜏</m:t>
                    </m:r>
                  </m:oMath>
                </a14:m>
                <a:r>
                  <a:rPr lang="en-US" dirty="0">
                    <a:solidFill>
                      <a:srgbClr val="C58D01"/>
                    </a:solidFill>
                    <a:latin typeface="Calibri" panose="020F0502020204030204" pitchFamily="34" charset="0"/>
                    <a:cs typeface="Calibri" panose="020F0502020204030204" pitchFamily="34" charset="0"/>
                  </a:rPr>
                  <a:t>), with (</a:t>
                </a:r>
                <a14:m>
                  <m:oMath xmlns:m="http://schemas.openxmlformats.org/officeDocument/2006/math">
                    <m:r>
                      <a:rPr lang="en-US" b="0" i="1" smtClean="0">
                        <a:solidFill>
                          <a:srgbClr val="C58D01"/>
                        </a:solidFill>
                        <a:latin typeface="Cambria Math" panose="02040503050406030204" pitchFamily="18" charset="0"/>
                        <a:cs typeface="Calibri" panose="020F0502020204030204" pitchFamily="34" charset="0"/>
                      </a:rPr>
                      <m:t>0≤</m:t>
                    </m:r>
                    <m:r>
                      <a:rPr lang="en-US" b="0" i="1" smtClean="0">
                        <a:solidFill>
                          <a:srgbClr val="C58D01"/>
                        </a:solidFill>
                        <a:latin typeface="Cambria Math" panose="02040503050406030204" pitchFamily="18" charset="0"/>
                        <a:cs typeface="Calibri" panose="020F0502020204030204" pitchFamily="34" charset="0"/>
                      </a:rPr>
                      <m:t>𝜏</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m:t>
                    </m:r>
                  </m:oMath>
                </a14:m>
                <a:r>
                  <a:rPr lang="en-US" dirty="0">
                    <a:solidFill>
                      <a:srgbClr val="C58D01"/>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𝔼</m:t>
                          </m:r>
                        </m:e>
                        <m: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𝒟</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sub>
                      </m:sSub>
                      <m:d>
                        <m:dPr>
                          <m:begChr m:val="["/>
                          <m:endChr m:val="]"/>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𝑦</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r>
                            <a:rPr lang="ar-AE" i="1">
                              <a:solidFill>
                                <a:srgbClr val="5F2A0F"/>
                              </a:solidFill>
                              <a:latin typeface="Cambria Math" panose="02040503050406030204" pitchFamily="18" charset="0"/>
                            </a:rPr>
                            <m:t>, </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𝑓</m:t>
                              </m:r>
                            </m:e>
                            <m:sub>
                              <m:r>
                                <a:rPr lang="ar-AE" i="1">
                                  <a:solidFill>
                                    <a:srgbClr val="5F2A0F"/>
                                  </a:solidFill>
                                  <a:latin typeface="Cambria Math" panose="02040503050406030204" pitchFamily="18" charset="0"/>
                                </a:rPr>
                                <m:t>𝑡</m:t>
                              </m:r>
                            </m:sub>
                          </m:sSub>
                          <m:d>
                            <m:dPr>
                              <m:ctrlPr>
                                <a:rPr lang="ar-AE" i="1">
                                  <a:solidFill>
                                    <a:srgbClr val="5F2A0F"/>
                                  </a:solidFill>
                                  <a:latin typeface="Cambria Math" panose="02040503050406030204" pitchFamily="18" charset="0"/>
                                </a:rPr>
                              </m:ctrlPr>
                            </m:dPr>
                            <m:e>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𝑥</m:t>
                                  </m:r>
                                </m:e>
                                <m:sub>
                                  <m:r>
                                    <a:rPr lang="ar-AE" i="1">
                                      <a:solidFill>
                                        <a:srgbClr val="5F2A0F"/>
                                      </a:solidFill>
                                      <a:latin typeface="Cambria Math" panose="02040503050406030204" pitchFamily="18" charset="0"/>
                                    </a:rPr>
                                    <m:t>𝑡</m:t>
                                  </m:r>
                                  <m:r>
                                    <a:rPr lang="ar-AE" i="1">
                                      <a:solidFill>
                                        <a:srgbClr val="5F2A0F"/>
                                      </a:solidFill>
                                      <a:latin typeface="Cambria Math" panose="02040503050406030204" pitchFamily="18" charset="0"/>
                                    </a:rPr>
                                    <m:t>−</m:t>
                                  </m:r>
                                  <m:r>
                                    <a:rPr lang="ar-AE" i="1">
                                      <a:solidFill>
                                        <a:srgbClr val="5F2A0F"/>
                                      </a:solidFill>
                                      <a:latin typeface="Cambria Math" panose="02040503050406030204" pitchFamily="18" charset="0"/>
                                    </a:rPr>
                                    <m:t>𝜏</m:t>
                                  </m:r>
                                </m:sub>
                              </m:sSub>
                            </m:e>
                          </m:d>
                        </m:e>
                      </m:d>
                      <m:r>
                        <a:rPr lang="ar-AE" i="1">
                          <a:solidFill>
                            <a:srgbClr val="5F2A0F"/>
                          </a:solidFill>
                          <a:latin typeface="Cambria Math" panose="02040503050406030204" pitchFamily="18" charset="0"/>
                        </a:rPr>
                        <m:t>≥</m:t>
                      </m:r>
                      <m:sSub>
                        <m:sSubPr>
                          <m:ctrlPr>
                            <a:rPr lang="ar-AE" i="1">
                              <a:solidFill>
                                <a:srgbClr val="5F2A0F"/>
                              </a:solidFill>
                              <a:latin typeface="Cambria Math" panose="02040503050406030204" pitchFamily="18" charset="0"/>
                            </a:rPr>
                          </m:ctrlPr>
                        </m:sSubPr>
                        <m:e>
                          <m:r>
                            <a:rPr lang="ar-AE" i="1">
                              <a:solidFill>
                                <a:srgbClr val="5F2A0F"/>
                              </a:solidFill>
                              <a:latin typeface="Cambria Math" panose="02040503050406030204" pitchFamily="18" charset="0"/>
                            </a:rPr>
                            <m:t>𝛾</m:t>
                          </m:r>
                        </m:e>
                        <m:sub>
                          <m:r>
                            <a:rPr lang="ar-AE" i="1">
                              <a:solidFill>
                                <a:srgbClr val="5F2A0F"/>
                              </a:solidFill>
                              <a:latin typeface="Cambria Math" panose="02040503050406030204" pitchFamily="18" charset="0"/>
                            </a:rPr>
                            <m:t>𝑡</m:t>
                          </m:r>
                        </m:sub>
                      </m:sSub>
                      <m:r>
                        <a:rPr lang="ar-AE" i="1">
                          <a:solidFill>
                            <a:srgbClr val="5F2A0F"/>
                          </a:solidFill>
                          <a:latin typeface="Cambria Math" panose="02040503050406030204" pitchFamily="18" charset="0"/>
                        </a:rPr>
                        <m:t>, </m:t>
                      </m:r>
                    </m:oMath>
                  </m:oMathPara>
                </a14:m>
                <a:endParaRPr lang="en-US" dirty="0">
                  <a:solidFill>
                    <a:srgbClr val="5F2A0F"/>
                  </a:solidFill>
                  <a:latin typeface="Calibri" panose="020F0502020204030204" pitchFamily="34" charset="0"/>
                  <a:cs typeface="Calibri" panose="020F0502020204030204" pitchFamily="34" charset="0"/>
                </a:endParaRPr>
              </a:p>
            </p:txBody>
          </p:sp>
        </mc:Choice>
        <mc:Fallback xmlns="">
          <p:sp>
            <p:nvSpPr>
              <p:cNvPr id="10" name="Google Shape;580;g22b5a1f32dd_1_1287">
                <a:extLst>
                  <a:ext uri="{FF2B5EF4-FFF2-40B4-BE49-F238E27FC236}">
                    <a16:creationId xmlns:a16="http://schemas.microsoft.com/office/drawing/2014/main" id="{407C2576-8AC8-09EF-F5D3-97535836E23B}"/>
                  </a:ext>
                </a:extLst>
              </p:cNvPr>
              <p:cNvSpPr txBox="1">
                <a:spLocks noGrp="1" noRot="1" noChangeAspect="1" noMove="1" noResize="1" noEditPoints="1" noAdjustHandles="1" noChangeArrowheads="1" noChangeShapeType="1" noTextEdit="1"/>
              </p:cNvSpPr>
              <p:nvPr>
                <p:ph type="body" idx="1"/>
              </p:nvPr>
            </p:nvSpPr>
            <p:spPr>
              <a:xfrm>
                <a:off x="609600" y="1325880"/>
                <a:ext cx="11150700" cy="5513265"/>
              </a:xfrm>
              <a:prstGeom prst="rect">
                <a:avLst/>
              </a:prstGeom>
              <a:blipFill>
                <a:blip r:embed="rId3"/>
                <a:stretch>
                  <a:fillRect l="-342" t="-1839"/>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80A65C04-6F7A-87F8-9CE4-1BF70F66CDCC}"/>
              </a:ext>
            </a:extLst>
          </p:cNvPr>
          <p:cNvSpPr txBox="1"/>
          <p:nvPr/>
        </p:nvSpPr>
        <p:spPr>
          <a:xfrm>
            <a:off x="2815389" y="6087979"/>
            <a:ext cx="184731" cy="307777"/>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5EFADD-03AE-AB2A-A1E6-F619471BE89A}"/>
                  </a:ext>
                </a:extLst>
              </p:cNvPr>
              <p:cNvSpPr txBox="1"/>
              <p:nvPr/>
            </p:nvSpPr>
            <p:spPr>
              <a:xfrm>
                <a:off x="8210971" y="6164923"/>
                <a:ext cx="2331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5F2A0F"/>
                          </a:solidFill>
                          <a:latin typeface="Cambria Math" panose="02040503050406030204" pitchFamily="18" charset="0"/>
                        </a:rPr>
                        <m:t>∀</m:t>
                      </m:r>
                      <m:r>
                        <a:rPr lang="en-US" sz="2400" i="1" smtClean="0">
                          <a:solidFill>
                            <a:srgbClr val="5F2A0F"/>
                          </a:solidFill>
                          <a:latin typeface="Cambria Math" panose="02040503050406030204" pitchFamily="18" charset="0"/>
                        </a:rPr>
                        <m:t>𝜏</m:t>
                      </m:r>
                      <m:r>
                        <a:rPr lang="ar-AE" sz="2400">
                          <a:solidFill>
                            <a:srgbClr val="5F2A0F"/>
                          </a:solidFill>
                          <a:latin typeface="Cambria Math" panose="02040503050406030204" pitchFamily="18" charset="0"/>
                        </a:rPr>
                        <m:t>=0,…, </m:t>
                      </m:r>
                      <m:r>
                        <m:rPr>
                          <m:sty m:val="p"/>
                        </m:rPr>
                        <a:rPr lang="en-US" sz="2400">
                          <a:solidFill>
                            <a:srgbClr val="5F2A0F"/>
                          </a:solidFill>
                          <a:latin typeface="Cambria Math" panose="02040503050406030204" pitchFamily="18" charset="0"/>
                        </a:rPr>
                        <m:t>t</m:t>
                      </m:r>
                      <m:r>
                        <a:rPr lang="en-US" sz="2400">
                          <a:solidFill>
                            <a:srgbClr val="5F2A0F"/>
                          </a:solidFill>
                          <a:latin typeface="Cambria Math" panose="02040503050406030204" pitchFamily="18" charset="0"/>
                        </a:rPr>
                        <m:t>−1</m:t>
                      </m:r>
                    </m:oMath>
                  </m:oMathPara>
                </a14:m>
                <a:endParaRPr lang="en-US" sz="2400" dirty="0">
                  <a:solidFill>
                    <a:srgbClr val="5F2A0F"/>
                  </a:solidFill>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475EFADD-03AE-AB2A-A1E6-F619471BE89A}"/>
                  </a:ext>
                </a:extLst>
              </p:cNvPr>
              <p:cNvSpPr txBox="1">
                <a:spLocks noRot="1" noChangeAspect="1" noMove="1" noResize="1" noEditPoints="1" noAdjustHandles="1" noChangeArrowheads="1" noChangeShapeType="1" noTextEdit="1"/>
              </p:cNvSpPr>
              <p:nvPr/>
            </p:nvSpPr>
            <p:spPr>
              <a:xfrm>
                <a:off x="8210971" y="6164923"/>
                <a:ext cx="2331279" cy="461665"/>
              </a:xfrm>
              <a:prstGeom prst="rect">
                <a:avLst/>
              </a:prstGeom>
              <a:blipFill>
                <a:blip r:embed="rId4"/>
                <a:stretch>
                  <a:fillRect/>
                </a:stretch>
              </a:blipFill>
            </p:spPr>
            <p:txBody>
              <a:bodyPr/>
              <a:lstStyle/>
              <a:p>
                <a:r>
                  <a:rPr lang="en-US">
                    <a:noFill/>
                  </a:rPr>
                  <a:t> </a:t>
                </a:r>
              </a:p>
            </p:txBody>
          </p:sp>
        </mc:Fallback>
      </mc:AlternateContent>
      <p:sp>
        <p:nvSpPr>
          <p:cNvPr id="7" name="Text Placeholder 2">
            <a:extLst>
              <a:ext uri="{FF2B5EF4-FFF2-40B4-BE49-F238E27FC236}">
                <a16:creationId xmlns:a16="http://schemas.microsoft.com/office/drawing/2014/main" id="{BA1E6B90-18D1-E8D1-15D3-E09C0E87294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87944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599" y="648501"/>
            <a:ext cx="11150699"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4000" dirty="0">
                <a:solidFill>
                  <a:srgbClr val="5F2A0F"/>
                </a:solidFill>
                <a:latin typeface="Calibri" panose="020F0502020204030204" pitchFamily="34" charset="0"/>
                <a:cs typeface="Calibri" panose="020F0502020204030204" pitchFamily="34" charset="0"/>
              </a:rPr>
              <a:t>Robust Rehearsal: CL Formulation</a:t>
            </a:r>
            <a:r>
              <a:rPr lang="en-US" dirty="0">
                <a:solidFill>
                  <a:srgbClr val="5F2A0F"/>
                </a:solidFill>
                <a:latin typeface="Calibri" panose="020F0502020204030204" pitchFamily="34" charset="0"/>
                <a:cs typeface="Calibri" panose="020F0502020204030204" pitchFamily="34" charset="0"/>
              </a:rPr>
              <a:t> (Continued)</a:t>
            </a:r>
            <a:endParaRPr dirty="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Google Shape;163;g22b542f3695_0_0">
                <a:extLst>
                  <a:ext uri="{FF2B5EF4-FFF2-40B4-BE49-F238E27FC236}">
                    <a16:creationId xmlns:a16="http://schemas.microsoft.com/office/drawing/2014/main" id="{96C8D392-C860-E268-E390-1FAFC2AF8B49}"/>
                  </a:ext>
                </a:extLst>
              </p:cNvPr>
              <p:cNvSpPr txBox="1">
                <a:spLocks noGrp="1"/>
              </p:cNvSpPr>
              <p:nvPr>
                <p:ph type="body" idx="1"/>
              </p:nvPr>
            </p:nvSpPr>
            <p:spPr>
              <a:xfrm>
                <a:off x="609600" y="1682370"/>
                <a:ext cx="11150700" cy="4979687"/>
              </a:xfrm>
              <a:prstGeom prst="rect">
                <a:avLst/>
              </a:prstGeom>
              <a:noFill/>
              <a:ln>
                <a:noFill/>
              </a:ln>
            </p:spPr>
            <p:txBody>
              <a:bodyPr spcFirstLastPara="1" wrap="square" lIns="91425" tIns="45700" rIns="91425" bIns="45700" anchor="t" anchorCtr="0">
                <a:normAutofit fontScale="85000" lnSpcReduction="10000"/>
              </a:bodyPr>
              <a:lstStyle/>
              <a:p>
                <a:pPr lvl="0"/>
                <a:r>
                  <a:rPr lang="en-US" b="0">
                    <a:solidFill>
                      <a:srgbClr val="5F2A0F"/>
                    </a:solidFill>
                    <a:latin typeface="Calibri" panose="020F0502020204030204" pitchFamily="34" charset="0"/>
                    <a:cs typeface="Calibri" panose="020F0502020204030204" pitchFamily="34" charset="0"/>
                  </a:rPr>
                  <a:t>Distillation of CL robust features (</a:t>
                </a:r>
                <a14:m>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r>
                          <a:rPr lang="en-US">
                            <a:solidFill>
                              <a:srgbClr val="5F2A0F"/>
                            </a:solidFill>
                            <a:latin typeface="Cambria Math" panose="02040503050406030204" pitchFamily="18" charset="0"/>
                          </a:rPr>
                          <m:t>,    </m:t>
                        </m:r>
                        <m:r>
                          <m:rPr>
                            <m:sty m:val="p"/>
                          </m:rPr>
                          <a:rPr lang="en-US">
                            <a:solidFill>
                              <a:srgbClr val="5F2A0F"/>
                            </a:solidFill>
                            <a:latin typeface="Cambria Math" panose="02040503050406030204" pitchFamily="18" charset="0"/>
                          </a:rPr>
                          <m:t>t</m:t>
                        </m:r>
                        <m:r>
                          <a:rPr lang="en-US">
                            <a:solidFill>
                              <a:srgbClr val="5F2A0F"/>
                            </a:solidFill>
                            <a:latin typeface="Cambria Math" panose="02040503050406030204" pitchFamily="18" charset="0"/>
                          </a:rPr>
                          <m:t> </m:t>
                        </m:r>
                      </m:sub>
                      <m:sup>
                        <m:d>
                          <m:dPr>
                            <m:begChr m:val="["/>
                            <m:endChr m:val="]"/>
                            <m:ctrlPr>
                              <a:rPr lang="ar-AE" i="1">
                                <a:solidFill>
                                  <a:srgbClr val="5F2A0F"/>
                                </a:solidFill>
                                <a:latin typeface="Cambria Math" panose="02040503050406030204" pitchFamily="18" charset="0"/>
                              </a:rPr>
                            </m:ctrlPr>
                          </m:dPr>
                          <m:e>
                            <m:r>
                              <m:rPr>
                                <m:sty m:val="p"/>
                              </m:rPr>
                              <a:rPr lang="en-US">
                                <a:solidFill>
                                  <a:srgbClr val="5F2A0F"/>
                                </a:solidFill>
                                <a:latin typeface="Cambria Math" panose="02040503050406030204" pitchFamily="18" charset="0"/>
                              </a:rPr>
                              <m:t>c</m:t>
                            </m:r>
                          </m:e>
                        </m:d>
                      </m:sup>
                    </m:sSubSup>
                  </m:oMath>
                </a14:m>
                <a:r>
                  <a:rPr lang="en-US" b="0">
                    <a:solidFill>
                      <a:srgbClr val="5F2A0F"/>
                    </a:solidFill>
                    <a:latin typeface="Calibri" panose="020F0502020204030204" pitchFamily="34" charset="0"/>
                    <a:cs typeface="Calibri" panose="020F0502020204030204" pitchFamily="34" charset="0"/>
                  </a:rPr>
                  <a:t>) for </a:t>
                </a:r>
                <a14:m>
                  <m:oMath xmlns:m="http://schemas.openxmlformats.org/officeDocument/2006/math">
                    <m:r>
                      <a:rPr lang="en-US" b="0" i="1" smtClean="0">
                        <a:solidFill>
                          <a:srgbClr val="5F2A0F"/>
                        </a:solidFill>
                        <a:latin typeface="Cambria Math" panose="02040503050406030204" pitchFamily="18" charset="0"/>
                        <a:cs typeface="Arial" panose="020B0604020202020204" pitchFamily="34" charset="0"/>
                      </a:rPr>
                      <m:t>𝑐</m:t>
                    </m:r>
                  </m:oMath>
                </a14:m>
                <a:r>
                  <a:rPr lang="en-US" b="0">
                    <a:solidFill>
                      <a:srgbClr val="5F2A0F"/>
                    </a:solidFill>
                    <a:latin typeface="Calibri" panose="020F0502020204030204" pitchFamily="34" charset="0"/>
                    <a:cs typeface="Calibri" panose="020F0502020204030204" pitchFamily="34" charset="0"/>
                  </a:rPr>
                  <a:t>-class using CL model </a:t>
                </a:r>
                <a14:m>
                  <m:oMath xmlns:m="http://schemas.openxmlformats.org/officeDocument/2006/math">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𝑓</m:t>
                        </m:r>
                      </m:e>
                      <m:sub>
                        <m:sSub>
                          <m:sSubPr>
                            <m:ctrlPr>
                              <a:rPr lang="en-US" b="0" i="1" smtClean="0">
                                <a:solidFill>
                                  <a:srgbClr val="5F2A0F"/>
                                </a:solidFill>
                                <a:latin typeface="Cambria Math" panose="02040503050406030204" pitchFamily="18" charset="0"/>
                                <a:cs typeface="Arial" panose="020B0604020202020204" pitchFamily="34" charset="0"/>
                              </a:rPr>
                            </m:ctrlPr>
                          </m:sSubPr>
                          <m:e>
                            <m:r>
                              <a:rPr lang="en-US" b="0" i="1" smtClean="0">
                                <a:solidFill>
                                  <a:srgbClr val="5F2A0F"/>
                                </a:solidFill>
                                <a:latin typeface="Cambria Math" panose="02040503050406030204" pitchFamily="18" charset="0"/>
                                <a:cs typeface="Arial" panose="020B0604020202020204" pitchFamily="34" charset="0"/>
                              </a:rPr>
                              <m:t>𝜃</m:t>
                            </m:r>
                          </m:e>
                          <m:sub>
                            <m:r>
                              <a:rPr lang="en-US" b="0" i="1" smtClean="0">
                                <a:solidFill>
                                  <a:srgbClr val="5F2A0F"/>
                                </a:solidFill>
                                <a:latin typeface="Cambria Math" panose="02040503050406030204" pitchFamily="18" charset="0"/>
                                <a:cs typeface="Arial" panose="020B0604020202020204" pitchFamily="34" charset="0"/>
                              </a:rPr>
                              <m:t>𝑡</m:t>
                            </m:r>
                          </m:sub>
                        </m:sSub>
                      </m:sub>
                    </m:sSub>
                  </m:oMath>
                </a14:m>
                <a:r>
                  <a:rPr lang="en-US">
                    <a:solidFill>
                      <a:srgbClr val="5F2A0F"/>
                    </a:solidFill>
                    <a:latin typeface="Calibri" panose="020F0502020204030204" pitchFamily="34" charset="0"/>
                    <a:cs typeface="Calibri" panose="020F0502020204030204" pitchFamily="34" charset="0"/>
                  </a:rPr>
                  <a:t> at task </a:t>
                </a:r>
                <a14:m>
                  <m:oMath xmlns:m="http://schemas.openxmlformats.org/officeDocument/2006/math">
                    <m:r>
                      <a:rPr lang="en-US" i="1">
                        <a:solidFill>
                          <a:srgbClr val="5F2A0F"/>
                        </a:solidFill>
                        <a:latin typeface="Cambria Math" panose="02040503050406030204" pitchFamily="18" charset="0"/>
                        <a:cs typeface="Arial" panose="020B0604020202020204" pitchFamily="34" charset="0"/>
                      </a:rPr>
                      <m:t>𝑡</m:t>
                    </m:r>
                  </m:oMath>
                </a14:m>
                <a:r>
                  <a:rPr lang="en-US">
                    <a:solidFill>
                      <a:srgbClr val="5F2A0F"/>
                    </a:solidFill>
                    <a:latin typeface="Calibri" panose="020F0502020204030204" pitchFamily="34" charset="0"/>
                    <a:cs typeface="Calibri" panose="020F0502020204030204" pitchFamily="34" charset="0"/>
                  </a:rPr>
                  <a:t>.</a:t>
                </a:r>
              </a:p>
              <a:p>
                <a:pPr marL="533400" lvl="1" indent="0">
                  <a:buNone/>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r>
                                <m:rPr>
                                  <m:sty m:val="p"/>
                                </m:rPr>
                                <a:rPr lang="en-US" b="0" i="0" smtClean="0">
                                  <a:solidFill>
                                    <a:schemeClr val="accent2">
                                      <a:lumMod val="75000"/>
                                    </a:schemeClr>
                                  </a:solidFill>
                                  <a:latin typeface="Cambria Math" panose="02040503050406030204" pitchFamily="18" charset="0"/>
                                </a:rPr>
                                <m:t>x</m:t>
                              </m:r>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r>
                            <m:rPr>
                              <m:sty m:val="p"/>
                            </m:rPr>
                            <a:rPr lang="en-US" b="0" i="0" smtClean="0">
                              <a:solidFill>
                                <a:schemeClr val="accent2">
                                  <a:lumMod val="75000"/>
                                </a:schemeClr>
                              </a:solidFill>
                              <a:latin typeface="Cambria Math" panose="02040503050406030204" pitchFamily="18" charset="0"/>
                            </a:rPr>
                            <m:t>x</m:t>
                          </m:r>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ar-AE">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The loss </a:t>
                </a:r>
                <a14:m>
                  <m:oMath xmlns:m="http://schemas.openxmlformats.org/officeDocument/2006/math">
                    <m:d>
                      <m:dPr>
                        <m:ctrlPr>
                          <a:rPr lang="en-US" b="0" i="1" smtClean="0">
                            <a:solidFill>
                              <a:srgbClr val="5F2A0F"/>
                            </a:solidFill>
                            <a:latin typeface="Cambria Math" panose="02040503050406030204" pitchFamily="18" charset="0"/>
                            <a:cs typeface="Arial" panose="020B0604020202020204" pitchFamily="34" charset="0"/>
                          </a:rPr>
                        </m:ctrlPr>
                      </m:dPr>
                      <m:e>
                        <m:r>
                          <a:rPr lang="en-US" b="0" i="1" smtClean="0">
                            <a:solidFill>
                              <a:srgbClr val="5F2A0F"/>
                            </a:solidFill>
                            <a:latin typeface="Cambria Math" panose="02040503050406030204" pitchFamily="18" charset="0"/>
                            <a:cs typeface="Arial" panose="020B0604020202020204" pitchFamily="34" charset="0"/>
                          </a:rPr>
                          <m:t>ℒ</m:t>
                        </m:r>
                      </m:e>
                    </m:d>
                  </m:oMath>
                </a14:m>
                <a:r>
                  <a:rPr lang="en-US">
                    <a:solidFill>
                      <a:srgbClr val="5F2A0F"/>
                    </a:solidFill>
                    <a:latin typeface="Calibri" panose="020F0502020204030204" pitchFamily="34" charset="0"/>
                    <a:cs typeface="Calibri" panose="020F0502020204030204" pitchFamily="34" charset="0"/>
                  </a:rPr>
                  <a:t> is consisted of three terms.</a:t>
                </a:r>
                <a:endParaRPr lang="en-US" b="0" i="1">
                  <a:solidFill>
                    <a:schemeClr val="accent2">
                      <a:lumMod val="75000"/>
                    </a:schemeClr>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r>
                        <a:rPr lang="en-US" b="0" i="1" smtClean="0">
                          <a:solidFill>
                            <a:schemeClr val="accent2">
                              <a:lumMod val="75000"/>
                            </a:schemeClr>
                          </a:solidFill>
                          <a:latin typeface="Cambria Math" panose="02040503050406030204" pitchFamily="18" charset="0"/>
                        </a:rPr>
                        <m:t>ℒ</m:t>
                      </m:r>
                      <m:r>
                        <a:rPr lang="en-US"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𝑖</m:t>
                          </m:r>
                        </m:sub>
                      </m:sSub>
                      <m:r>
                        <a:rPr lang="ar-AE"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𝑓</m:t>
                          </m:r>
                        </m:sub>
                      </m:sSub>
                      <m:r>
                        <a:rPr lang="ar-AE" b="0" i="1" smtClean="0">
                          <a:solidFill>
                            <a:schemeClr val="accent2">
                              <a:lumMod val="75000"/>
                            </a:schemeClr>
                          </a:solidFill>
                          <a:latin typeface="Cambria Math" panose="02040503050406030204" pitchFamily="18" charset="0"/>
                        </a:rPr>
                        <m:t>+</m:t>
                      </m:r>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𝑝</m:t>
                          </m:r>
                        </m:sub>
                      </m:sSub>
                    </m:oMath>
                  </m:oMathPara>
                </a14:m>
                <a:endParaRPr lang="ar-AE">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b="0" i="1" smtClean="0">
                            <a:solidFill>
                              <a:srgbClr val="5F2A0F"/>
                            </a:solidFill>
                            <a:latin typeface="Cambria Math" panose="02040503050406030204" pitchFamily="18" charset="0"/>
                          </a:rPr>
                        </m:ctrlPr>
                      </m:sSubPr>
                      <m:e>
                        <m:r>
                          <a:rPr lang="en-US" b="0" i="1" smtClean="0">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𝑖</m:t>
                        </m:r>
                      </m:sub>
                    </m:sSub>
                  </m:oMath>
                </a14:m>
                <a:r>
                  <a:rPr lang="en-US" b="0" i="0">
                    <a:solidFill>
                      <a:srgbClr val="5F2A0F"/>
                    </a:solidFill>
                    <a:latin typeface="Calibri" panose="020F0502020204030204" pitchFamily="34" charset="0"/>
                    <a:cs typeface="Calibri" panose="020F0502020204030204" pitchFamily="34" charset="0"/>
                  </a:rPr>
                  <a:t> is a loss in input space, can be defined as below.</a:t>
                </a:r>
                <a:endParaRPr lang="en-US" b="0">
                  <a:solidFill>
                    <a:srgbClr val="5F2A0F"/>
                  </a:solidFill>
                  <a:latin typeface="Calibri" panose="020F0502020204030204" pitchFamily="34" charset="0"/>
                  <a:cs typeface="Calibri" panose="020F0502020204030204" pitchFamily="34" charset="0"/>
                </a:endParaRPr>
              </a:p>
              <a:p>
                <a:pPr marL="533400" lvl="1" indent="0">
                  <a:buNone/>
                </a:pPr>
                <a14:m>
                  <m:oMathPara xmlns:m="http://schemas.openxmlformats.org/officeDocument/2006/math">
                    <m:oMathParaPr>
                      <m:jc m:val="centerGroup"/>
                    </m:oMathParaPr>
                    <m:oMath xmlns:m="http://schemas.openxmlformats.org/officeDocument/2006/math">
                      <m:sSub>
                        <m:sSubPr>
                          <m:ctrlPr>
                            <a:rPr lang="ar-AE"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𝑖</m:t>
                          </m:r>
                        </m:sub>
                      </m:sSub>
                      <m:d>
                        <m:dPr>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r>
                        <a:rPr lang="ar-AE" b="0" i="1" smtClean="0">
                          <a:solidFill>
                            <a:schemeClr val="accent2">
                              <a:lumMod val="75000"/>
                            </a:schemeClr>
                          </a:solidFill>
                          <a:latin typeface="Cambria Math" panose="02040503050406030204" pitchFamily="18" charset="0"/>
                        </a:rPr>
                        <m:t>𝛼</m:t>
                      </m:r>
                      <m:sSubSup>
                        <m:sSubSupPr>
                          <m:ctrlPr>
                            <a:rPr lang="ar-AE" i="1" smtClean="0">
                              <a:solidFill>
                                <a:schemeClr val="accent2">
                                  <a:lumMod val="75000"/>
                                </a:schemeClr>
                              </a:solidFill>
                              <a:latin typeface="Cambria Math" panose="02040503050406030204" pitchFamily="18" charset="0"/>
                            </a:rPr>
                          </m:ctrlPr>
                        </m:sSubSupPr>
                        <m:e>
                          <m:d>
                            <m:dPr>
                              <m:begChr m:val="‖"/>
                              <m:endChr m:val="‖"/>
                              <m:ctrlPr>
                                <a:rPr lang="ar-AE"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 −</m:t>
                              </m:r>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e>
                        <m:sub>
                          <m:r>
                            <a:rPr lang="ar-AE" b="0" i="1" smtClean="0">
                              <a:solidFill>
                                <a:schemeClr val="accent2">
                                  <a:lumMod val="75000"/>
                                </a:schemeClr>
                              </a:solidFill>
                              <a:latin typeface="Cambria Math" panose="02040503050406030204" pitchFamily="18" charset="0"/>
                            </a:rPr>
                            <m:t>2</m:t>
                          </m:r>
                        </m:sub>
                        <m:sup>
                          <m:r>
                            <a:rPr lang="ar-AE" b="0" i="1" smtClean="0">
                              <a:solidFill>
                                <a:schemeClr val="accent2">
                                  <a:lumMod val="75000"/>
                                </a:schemeClr>
                              </a:solidFill>
                              <a:latin typeface="Cambria Math" panose="02040503050406030204" pitchFamily="18" charset="0"/>
                            </a:rPr>
                            <m:t>2</m:t>
                          </m:r>
                        </m:sup>
                      </m:sSubSup>
                    </m:oMath>
                  </m:oMathPara>
                </a14:m>
                <a:endParaRPr lang="ar-AE">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𝑓</m:t>
                        </m:r>
                      </m:sub>
                    </m:sSub>
                  </m:oMath>
                </a14:m>
                <a:r>
                  <a:rPr lang="en-US">
                    <a:solidFill>
                      <a:srgbClr val="5F2A0F"/>
                    </a:solidFill>
                    <a:latin typeface="Calibri" panose="020F0502020204030204" pitchFamily="34" charset="0"/>
                    <a:cs typeface="Calibri" panose="020F0502020204030204" pitchFamily="34" charset="0"/>
                  </a:rPr>
                  <a:t> is a loss in features space, can be defined as below. </a:t>
                </a:r>
              </a:p>
              <a:p>
                <a:pPr marL="533400" lvl="1" indent="0">
                  <a:buNone/>
                </a:pPr>
                <a14:m>
                  <m:oMathPara xmlns:m="http://schemas.openxmlformats.org/officeDocument/2006/math">
                    <m:oMathParaPr>
                      <m:jc m:val="centerGroup"/>
                    </m:oMathParaPr>
                    <m:oMath xmlns:m="http://schemas.openxmlformats.org/officeDocument/2006/math">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𝑓</m:t>
                          </m:r>
                        </m:sub>
                      </m:sSub>
                      <m:d>
                        <m:dPr>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nary>
                        <m:naryPr>
                          <m:chr m:val="∑"/>
                          <m:ctrlPr>
                            <a:rPr lang="ar-AE" b="0" i="1" smtClean="0">
                              <a:solidFill>
                                <a:schemeClr val="accent2">
                                  <a:lumMod val="75000"/>
                                </a:schemeClr>
                              </a:solidFill>
                              <a:latin typeface="Cambria Math" panose="02040503050406030204" pitchFamily="18" charset="0"/>
                            </a:rPr>
                          </m:ctrlPr>
                        </m:naryPr>
                        <m:sub>
                          <m:r>
                            <a:rPr lang="ar-AE" b="0" i="1" smtClean="0">
                              <a:solidFill>
                                <a:schemeClr val="accent2">
                                  <a:lumMod val="75000"/>
                                </a:schemeClr>
                              </a:solidFill>
                              <a:latin typeface="Cambria Math" panose="02040503050406030204" pitchFamily="18" charset="0"/>
                            </a:rPr>
                            <m:t>𝑖</m:t>
                          </m:r>
                          <m:r>
                            <a:rPr lang="ar-AE" b="0" i="1" smtClean="0">
                              <a:solidFill>
                                <a:schemeClr val="accent2">
                                  <a:lumMod val="75000"/>
                                </a:schemeClr>
                              </a:solidFill>
                              <a:latin typeface="Cambria Math" panose="02040503050406030204" pitchFamily="18" charset="0"/>
                            </a:rPr>
                            <m:t>=</m:t>
                          </m:r>
                          <m:r>
                            <a:rPr lang="ar-AE" b="0" i="1" smtClean="0">
                              <a:solidFill>
                                <a:schemeClr val="accent2">
                                  <a:lumMod val="75000"/>
                                </a:schemeClr>
                              </a:solidFill>
                              <a:latin typeface="Cambria Math" panose="02040503050406030204" pitchFamily="18" charset="0"/>
                            </a:rPr>
                            <m:t>𝑖</m:t>
                          </m:r>
                        </m:sub>
                        <m:sup>
                          <m:r>
                            <a:rPr lang="ar-AE" b="0" i="1" smtClean="0">
                              <a:solidFill>
                                <a:schemeClr val="accent2">
                                  <a:lumMod val="75000"/>
                                </a:schemeClr>
                              </a:solidFill>
                              <a:latin typeface="Cambria Math" panose="02040503050406030204" pitchFamily="18" charset="0"/>
                            </a:rPr>
                            <m:t>𝑛</m:t>
                          </m:r>
                        </m:sup>
                        <m:e>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𝛽</m:t>
                              </m:r>
                            </m:e>
                            <m:sub>
                              <m:r>
                                <a:rPr lang="ar-AE" b="0" i="1" smtClean="0">
                                  <a:solidFill>
                                    <a:schemeClr val="accent2">
                                      <a:lumMod val="75000"/>
                                    </a:schemeClr>
                                  </a:solidFill>
                                  <a:latin typeface="Cambria Math" panose="02040503050406030204" pitchFamily="18" charset="0"/>
                                </a:rPr>
                                <m:t>𝑖</m:t>
                              </m:r>
                            </m:sub>
                          </m:sSub>
                          <m:sSubSup>
                            <m:sSubSupPr>
                              <m:ctrlPr>
                                <a:rPr lang="ar-AE" i="1">
                                  <a:solidFill>
                                    <a:schemeClr val="accent2">
                                      <a:lumMod val="75000"/>
                                    </a:schemeClr>
                                  </a:solidFill>
                                  <a:latin typeface="Cambria Math" panose="02040503050406030204" pitchFamily="18" charset="0"/>
                                </a:rPr>
                              </m:ctrlPr>
                            </m:sSubSupPr>
                            <m:e>
                              <m:d>
                                <m:dPr>
                                  <m:begChr m:val="‖"/>
                                  <m:endChr m:val="‖"/>
                                  <m:ctrlPr>
                                    <a:rPr lang="ar-AE" i="1">
                                      <a:solidFill>
                                        <a:schemeClr val="accent2">
                                          <a:lumMod val="75000"/>
                                        </a:schemeClr>
                                      </a:solidFill>
                                      <a:latin typeface="Cambria Math" panose="02040503050406030204" pitchFamily="18" charset="0"/>
                                    </a:rPr>
                                  </m:ctrlPr>
                                </m:dPr>
                                <m:e>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up>
                                      <m:r>
                                        <a:rPr lang="ar-AE" b="0" i="1" smtClean="0">
                                          <a:solidFill>
                                            <a:schemeClr val="accent2">
                                              <a:lumMod val="75000"/>
                                            </a:schemeClr>
                                          </a:solidFill>
                                          <a:latin typeface="Cambria Math" panose="02040503050406030204" pitchFamily="18" charset="0"/>
                                        </a:rPr>
                                        <m:t>𝑖</m:t>
                                      </m:r>
                                    </m:sup>
                                  </m:sSubSup>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 −</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up>
                                      <m:r>
                                        <a:rPr lang="ar-AE" b="0" i="1" smtClean="0">
                                          <a:solidFill>
                                            <a:schemeClr val="accent2">
                                              <a:lumMod val="75000"/>
                                            </a:schemeClr>
                                          </a:solidFill>
                                          <a:latin typeface="Cambria Math" panose="02040503050406030204" pitchFamily="18" charset="0"/>
                                        </a:rPr>
                                        <m:t>𝑖</m:t>
                                      </m:r>
                                    </m:sup>
                                  </m:sSubSup>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e>
                                    <m:sub>
                                      <m:r>
                                        <a:rPr lang="ar-AE" i="1">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i="1">
                                              <a:solidFill>
                                                <a:schemeClr val="accent2">
                                                  <a:lumMod val="75000"/>
                                                </a:schemeClr>
                                              </a:solidFill>
                                              <a:latin typeface="Cambria Math" panose="02040503050406030204" pitchFamily="18" charset="0"/>
                                            </a:rPr>
                                            <m:t>𝑐</m:t>
                                          </m:r>
                                        </m:e>
                                      </m:d>
                                    </m:sup>
                                  </m:sSubSup>
                                  <m:r>
                                    <a:rPr lang="ar-AE" b="0" i="1" smtClean="0">
                                      <a:solidFill>
                                        <a:schemeClr val="accent2">
                                          <a:lumMod val="75000"/>
                                        </a:schemeClr>
                                      </a:solidFill>
                                      <a:latin typeface="Cambria Math" panose="02040503050406030204" pitchFamily="18" charset="0"/>
                                    </a:rPr>
                                    <m:t>)</m:t>
                                  </m:r>
                                </m:e>
                              </m:d>
                            </m:e>
                            <m:sub>
                              <m:r>
                                <a:rPr lang="ar-AE" i="1">
                                  <a:solidFill>
                                    <a:schemeClr val="accent2">
                                      <a:lumMod val="75000"/>
                                    </a:schemeClr>
                                  </a:solidFill>
                                  <a:latin typeface="Cambria Math" panose="02040503050406030204" pitchFamily="18" charset="0"/>
                                </a:rPr>
                                <m:t>2</m:t>
                              </m:r>
                            </m:sub>
                            <m:sup>
                              <m:r>
                                <a:rPr lang="ar-AE" i="1">
                                  <a:solidFill>
                                    <a:schemeClr val="accent2">
                                      <a:lumMod val="75000"/>
                                    </a:schemeClr>
                                  </a:solidFill>
                                  <a:latin typeface="Cambria Math" panose="02040503050406030204" pitchFamily="18" charset="0"/>
                                </a:rPr>
                                <m:t>2</m:t>
                              </m:r>
                            </m:sup>
                          </m:sSubSup>
                        </m:e>
                      </m:nary>
                    </m:oMath>
                  </m:oMathPara>
                </a14:m>
                <a:endParaRPr lang="ar-AE" b="0">
                  <a:solidFill>
                    <a:srgbClr val="5F2A0F"/>
                  </a:solidFill>
                  <a:latin typeface="Calibri" panose="020F0502020204030204" pitchFamily="34" charset="0"/>
                  <a:cs typeface="Calibri" panose="020F0502020204030204" pitchFamily="34" charset="0"/>
                </a:endParaRPr>
              </a:p>
              <a:p>
                <a:pPr lvl="0"/>
                <a14:m>
                  <m:oMath xmlns:m="http://schemas.openxmlformats.org/officeDocument/2006/math">
                    <m:sSub>
                      <m:sSubPr>
                        <m:ctrlPr>
                          <a:rPr lang="en-US" i="1">
                            <a:solidFill>
                              <a:srgbClr val="5F2A0F"/>
                            </a:solidFill>
                            <a:latin typeface="Cambria Math" panose="02040503050406030204" pitchFamily="18" charset="0"/>
                          </a:rPr>
                        </m:ctrlPr>
                      </m:sSubPr>
                      <m:e>
                        <m:r>
                          <a:rPr lang="en-US" i="1">
                            <a:solidFill>
                              <a:srgbClr val="5F2A0F"/>
                            </a:solidFill>
                            <a:latin typeface="Cambria Math" panose="02040503050406030204" pitchFamily="18" charset="0"/>
                          </a:rPr>
                          <m:t>ℒ</m:t>
                        </m:r>
                      </m:e>
                      <m:sub>
                        <m:r>
                          <a:rPr lang="en-US" b="0" i="1" smtClean="0">
                            <a:solidFill>
                              <a:srgbClr val="5F2A0F"/>
                            </a:solidFill>
                            <a:latin typeface="Cambria Math" panose="02040503050406030204" pitchFamily="18" charset="0"/>
                          </a:rPr>
                          <m:t>𝑝</m:t>
                        </m:r>
                      </m:sub>
                    </m:sSub>
                  </m:oMath>
                </a14:m>
                <a:r>
                  <a:rPr lang="en-US">
                    <a:solidFill>
                      <a:srgbClr val="5F2A0F"/>
                    </a:solidFill>
                    <a:latin typeface="Calibri" panose="020F0502020204030204" pitchFamily="34" charset="0"/>
                    <a:cs typeface="Calibri" panose="020F0502020204030204" pitchFamily="34" charset="0"/>
                  </a:rPr>
                  <a:t> is a loss in prediction space, can be defined as below. </a:t>
                </a:r>
              </a:p>
              <a:p>
                <a:pPr marL="533400" lvl="1" indent="0">
                  <a:buNone/>
                </a:pPr>
                <a14:m>
                  <m:oMathPara xmlns:m="http://schemas.openxmlformats.org/officeDocument/2006/math">
                    <m:oMathParaPr>
                      <m:jc m:val="centerGroup"/>
                    </m:oMathParaPr>
                    <m:oMath xmlns:m="http://schemas.openxmlformats.org/officeDocument/2006/math">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ℒ</m:t>
                          </m:r>
                        </m:e>
                        <m:sub>
                          <m:r>
                            <a:rPr lang="ar-AE" b="0" i="1" smtClean="0">
                              <a:solidFill>
                                <a:schemeClr val="accent2">
                                  <a:lumMod val="75000"/>
                                </a:schemeClr>
                              </a:solidFill>
                              <a:latin typeface="Cambria Math" panose="02040503050406030204" pitchFamily="18" charset="0"/>
                            </a:rPr>
                            <m:t>𝑝</m:t>
                          </m:r>
                        </m:sub>
                      </m:sSub>
                      <m:d>
                        <m:dPr>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𝑥</m:t>
                          </m:r>
                          <m:r>
                            <a:rPr lang="ar-AE" b="0" i="1" smtClean="0">
                              <a:solidFill>
                                <a:schemeClr val="accent2">
                                  <a:lumMod val="75000"/>
                                </a:schemeClr>
                              </a:solidFill>
                              <a:latin typeface="Cambria Math" panose="02040503050406030204" pitchFamily="18" charset="0"/>
                            </a:rPr>
                            <m:t>;</m:t>
                          </m:r>
                          <m:sSubSup>
                            <m:sSubSupPr>
                              <m:ctrlPr>
                                <a:rPr lang="ar-AE" b="0" i="1" smtClean="0">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𝑥</m:t>
                              </m:r>
                            </m:e>
                            <m:sub>
                              <m:r>
                                <a:rPr lang="ar-AE" b="0" i="1" smtClean="0">
                                  <a:solidFill>
                                    <a:schemeClr val="accent2">
                                      <a:lumMod val="75000"/>
                                    </a:schemeClr>
                                  </a:solidFill>
                                  <a:latin typeface="Cambria Math" panose="02040503050406030204" pitchFamily="18" charset="0"/>
                                </a:rPr>
                                <m:t>𝑡</m:t>
                              </m:r>
                            </m:sub>
                            <m:sup>
                              <m:d>
                                <m:dPr>
                                  <m:begChr m:val="["/>
                                  <m:endChr m:val="]"/>
                                  <m:ctrlPr>
                                    <a:rPr lang="ar-AE" b="0" i="1" smtClean="0">
                                      <a:solidFill>
                                        <a:schemeClr val="accent2">
                                          <a:lumMod val="75000"/>
                                        </a:schemeClr>
                                      </a:solidFill>
                                      <a:latin typeface="Cambria Math" panose="02040503050406030204" pitchFamily="18" charset="0"/>
                                    </a:rPr>
                                  </m:ctrlPr>
                                </m:dPr>
                                <m:e>
                                  <m:r>
                                    <a:rPr lang="ar-AE" b="0" i="1" smtClean="0">
                                      <a:solidFill>
                                        <a:schemeClr val="accent2">
                                          <a:lumMod val="75000"/>
                                        </a:schemeClr>
                                      </a:solidFill>
                                      <a:latin typeface="Cambria Math" panose="02040503050406030204" pitchFamily="18" charset="0"/>
                                    </a:rPr>
                                    <m:t>𝑐</m:t>
                                  </m:r>
                                </m:e>
                              </m:d>
                            </m:sup>
                          </m:sSubSup>
                        </m:e>
                      </m:d>
                      <m:r>
                        <a:rPr lang="ar-AE" b="0" i="1"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a:rPr lang="ar-AE" b="0" i="1" smtClean="0">
                              <a:solidFill>
                                <a:schemeClr val="accent2">
                                  <a:lumMod val="75000"/>
                                </a:schemeClr>
                              </a:solidFill>
                              <a:latin typeface="Cambria Math" panose="02040503050406030204" pitchFamily="18" charset="0"/>
                            </a:rPr>
                            <m:t>𝛾</m:t>
                          </m:r>
                          <m:d>
                            <m:dPr>
                              <m:begChr m:val="‖"/>
                              <m:endChr m:val="‖"/>
                              <m:ctrlPr>
                                <a:rPr lang="ar-AE" i="1">
                                  <a:solidFill>
                                    <a:schemeClr val="accent2">
                                      <a:lumMod val="75000"/>
                                    </a:schemeClr>
                                  </a:solidFill>
                                  <a:latin typeface="Cambria Math" panose="02040503050406030204" pitchFamily="18" charset="0"/>
                                </a:rPr>
                              </m:ctrlPr>
                            </m:dPr>
                            <m:e>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𝑓</m:t>
                                  </m:r>
                                </m:e>
                                <m:sub>
                                  <m:sSub>
                                    <m:sSubPr>
                                      <m:ctrlPr>
                                        <a:rPr lang="ar-AE" b="0" i="1" smtClean="0">
                                          <a:solidFill>
                                            <a:schemeClr val="accent2">
                                              <a:lumMod val="75000"/>
                                            </a:schemeClr>
                                          </a:solidFill>
                                          <a:latin typeface="Cambria Math" panose="02040503050406030204" pitchFamily="18" charset="0"/>
                                        </a:rPr>
                                      </m:ctrlPr>
                                    </m:sSubPr>
                                    <m:e>
                                      <m:r>
                                        <a:rPr lang="ar-AE" b="0" i="1" smtClean="0">
                                          <a:solidFill>
                                            <a:schemeClr val="accent2">
                                              <a:lumMod val="75000"/>
                                            </a:schemeClr>
                                          </a:solidFill>
                                          <a:latin typeface="Cambria Math" panose="02040503050406030204" pitchFamily="18" charset="0"/>
                                        </a:rPr>
                                        <m:t>𝜃</m:t>
                                      </m:r>
                                    </m:e>
                                    <m:sub>
                                      <m:r>
                                        <a:rPr lang="ar-AE" b="0" i="1" smtClean="0">
                                          <a:solidFill>
                                            <a:schemeClr val="accent2">
                                              <a:lumMod val="75000"/>
                                            </a:schemeClr>
                                          </a:solidFill>
                                          <a:latin typeface="Cambria Math" panose="02040503050406030204" pitchFamily="18" charset="0"/>
                                        </a:rPr>
                                        <m:t>𝑡</m:t>
                                      </m:r>
                                    </m:sub>
                                  </m:sSub>
                                </m:sub>
                              </m:sSub>
                              <m:r>
                                <a:rPr lang="ar-AE" i="1">
                                  <a:solidFill>
                                    <a:schemeClr val="accent2">
                                      <a:lumMod val="75000"/>
                                    </a:schemeClr>
                                  </a:solidFill>
                                  <a:latin typeface="Cambria Math" panose="02040503050406030204" pitchFamily="18" charset="0"/>
                                </a:rPr>
                                <m:t>(</m:t>
                              </m:r>
                              <m:r>
                                <a:rPr lang="ar-AE" i="1">
                                  <a:solidFill>
                                    <a:schemeClr val="accent2">
                                      <a:lumMod val="75000"/>
                                    </a:schemeClr>
                                  </a:solidFill>
                                  <a:latin typeface="Cambria Math" panose="02040503050406030204" pitchFamily="18" charset="0"/>
                                </a:rPr>
                                <m:t>𝑥</m:t>
                              </m:r>
                              <m:r>
                                <a:rPr lang="ar-AE" i="1">
                                  <a:solidFill>
                                    <a:schemeClr val="accent2">
                                      <a:lumMod val="75000"/>
                                    </a:schemeClr>
                                  </a:solidFill>
                                  <a:latin typeface="Cambria Math" panose="02040503050406030204" pitchFamily="18" charset="0"/>
                                </a:rPr>
                                <m:t>) −</m:t>
                              </m:r>
                              <m:sSub>
                                <m:sSubPr>
                                  <m:ctrlPr>
                                    <a:rPr lang="ar-AE" i="1">
                                      <a:solidFill>
                                        <a:schemeClr val="accent2">
                                          <a:lumMod val="75000"/>
                                        </a:schemeClr>
                                      </a:solidFill>
                                      <a:latin typeface="Cambria Math" panose="02040503050406030204" pitchFamily="18" charset="0"/>
                                    </a:rPr>
                                  </m:ctrlPr>
                                </m:sSubPr>
                                <m:e>
                                  <m:r>
                                    <a:rPr lang="ar-AE" i="1">
                                      <a:solidFill>
                                        <a:schemeClr val="accent2">
                                          <a:lumMod val="75000"/>
                                        </a:schemeClr>
                                      </a:solidFill>
                                      <a:latin typeface="Cambria Math" panose="02040503050406030204" pitchFamily="18" charset="0"/>
                                    </a:rPr>
                                    <m:t>𝑓</m:t>
                                  </m:r>
                                </m:e>
                                <m:sub>
                                  <m:sSub>
                                    <m:sSubPr>
                                      <m:ctrlPr>
                                        <a:rPr lang="ar-AE" i="1">
                                          <a:solidFill>
                                            <a:schemeClr val="accent2">
                                              <a:lumMod val="75000"/>
                                            </a:schemeClr>
                                          </a:solidFill>
                                          <a:latin typeface="Cambria Math" panose="02040503050406030204" pitchFamily="18" charset="0"/>
                                        </a:rPr>
                                      </m:ctrlPr>
                                    </m:sSubPr>
                                    <m:e>
                                      <m:r>
                                        <a:rPr lang="ar-AE" i="1">
                                          <a:solidFill>
                                            <a:schemeClr val="accent2">
                                              <a:lumMod val="75000"/>
                                            </a:schemeClr>
                                          </a:solidFill>
                                          <a:latin typeface="Cambria Math" panose="02040503050406030204" pitchFamily="18" charset="0"/>
                                        </a:rPr>
                                        <m:t>𝜃</m:t>
                                      </m:r>
                                    </m:e>
                                    <m:sub>
                                      <m:r>
                                        <a:rPr lang="ar-AE" i="1">
                                          <a:solidFill>
                                            <a:schemeClr val="accent2">
                                              <a:lumMod val="75000"/>
                                            </a:schemeClr>
                                          </a:solidFill>
                                          <a:latin typeface="Cambria Math" panose="02040503050406030204" pitchFamily="18" charset="0"/>
                                        </a:rPr>
                                        <m:t>𝑡</m:t>
                                      </m:r>
                                    </m:sub>
                                  </m:sSub>
                                </m:sub>
                              </m:sSub>
                              <m:r>
                                <a:rPr lang="ar-AE" b="0" i="1"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a:rPr lang="ar-AE" i="1">
                                      <a:solidFill>
                                        <a:schemeClr val="accent2">
                                          <a:lumMod val="75000"/>
                                        </a:schemeClr>
                                      </a:solidFill>
                                      <a:latin typeface="Cambria Math" panose="02040503050406030204" pitchFamily="18" charset="0"/>
                                    </a:rPr>
                                    <m:t>𝑥</m:t>
                                  </m:r>
                                </m:e>
                                <m:sub>
                                  <m:r>
                                    <a:rPr lang="ar-AE" i="1">
                                      <a:solidFill>
                                        <a:schemeClr val="accent2">
                                          <a:lumMod val="75000"/>
                                        </a:schemeClr>
                                      </a:solidFill>
                                      <a:latin typeface="Cambria Math" panose="02040503050406030204" pitchFamily="18" charset="0"/>
                                    </a:rPr>
                                    <m:t>𝑡</m:t>
                                  </m:r>
                                </m:sub>
                                <m:sup>
                                  <m:d>
                                    <m:dPr>
                                      <m:begChr m:val="["/>
                                      <m:endChr m:val="]"/>
                                      <m:ctrlPr>
                                        <a:rPr lang="ar-AE" i="1">
                                          <a:solidFill>
                                            <a:schemeClr val="accent2">
                                              <a:lumMod val="75000"/>
                                            </a:schemeClr>
                                          </a:solidFill>
                                          <a:latin typeface="Cambria Math" panose="02040503050406030204" pitchFamily="18" charset="0"/>
                                        </a:rPr>
                                      </m:ctrlPr>
                                    </m:dPr>
                                    <m:e>
                                      <m:r>
                                        <a:rPr lang="ar-AE" i="1">
                                          <a:solidFill>
                                            <a:schemeClr val="accent2">
                                              <a:lumMod val="75000"/>
                                            </a:schemeClr>
                                          </a:solidFill>
                                          <a:latin typeface="Cambria Math" panose="02040503050406030204" pitchFamily="18" charset="0"/>
                                        </a:rPr>
                                        <m:t>𝑐</m:t>
                                      </m:r>
                                    </m:e>
                                  </m:d>
                                </m:sup>
                              </m:sSubSup>
                              <m:r>
                                <a:rPr lang="ar-AE" b="0" i="1" smtClean="0">
                                  <a:solidFill>
                                    <a:schemeClr val="accent2">
                                      <a:lumMod val="75000"/>
                                    </a:schemeClr>
                                  </a:solidFill>
                                  <a:latin typeface="Cambria Math" panose="02040503050406030204" pitchFamily="18" charset="0"/>
                                </a:rPr>
                                <m:t>)</m:t>
                              </m:r>
                            </m:e>
                          </m:d>
                        </m:e>
                        <m:sub>
                          <m:r>
                            <a:rPr lang="ar-AE" i="1">
                              <a:solidFill>
                                <a:schemeClr val="accent2">
                                  <a:lumMod val="75000"/>
                                </a:schemeClr>
                              </a:solidFill>
                              <a:latin typeface="Cambria Math" panose="02040503050406030204" pitchFamily="18" charset="0"/>
                            </a:rPr>
                            <m:t>2</m:t>
                          </m:r>
                        </m:sub>
                        <m:sup>
                          <m:r>
                            <a:rPr lang="ar-AE" i="1">
                              <a:solidFill>
                                <a:schemeClr val="accent2">
                                  <a:lumMod val="75000"/>
                                </a:schemeClr>
                              </a:solidFill>
                              <a:latin typeface="Cambria Math" panose="02040503050406030204" pitchFamily="18" charset="0"/>
                            </a:rPr>
                            <m:t>2</m:t>
                          </m:r>
                        </m:sup>
                      </m:sSubSup>
                    </m:oMath>
                  </m:oMathPara>
                </a14:m>
                <a:endParaRPr lang="ar-AE" b="0">
                  <a:solidFill>
                    <a:schemeClr val="accent2">
                      <a:lumMod val="75000"/>
                    </a:schemeClr>
                  </a:solidFill>
                  <a:latin typeface="Calibri" panose="020F0502020204030204" pitchFamily="34" charset="0"/>
                  <a:cs typeface="Calibri" panose="020F0502020204030204" pitchFamily="34" charset="0"/>
                </a:endParaRPr>
              </a:p>
              <a:p>
                <a:pPr lvl="0"/>
                <a:endParaRPr lang="ar-AE" b="1">
                  <a:solidFill>
                    <a:srgbClr val="5F2A0F"/>
                  </a:solidFill>
                  <a:latin typeface="Calibri" panose="020F0502020204030204" pitchFamily="34" charset="0"/>
                  <a:cs typeface="Calibri" panose="020F0502020204030204" pitchFamily="34" charset="0"/>
                </a:endParaRPr>
              </a:p>
              <a:p>
                <a:pPr lvl="0"/>
                <a:endParaRPr lang="ar-AE">
                  <a:solidFill>
                    <a:srgbClr val="5F2A0F"/>
                  </a:solidFill>
                  <a:latin typeface="Calibri" panose="020F0502020204030204" pitchFamily="34" charset="0"/>
                  <a:cs typeface="Calibri" panose="020F0502020204030204" pitchFamily="34" charset="0"/>
                </a:endParaRPr>
              </a:p>
            </p:txBody>
          </p:sp>
        </mc:Choice>
        <mc:Fallback xmlns="">
          <p:sp>
            <p:nvSpPr>
              <p:cNvPr id="4" name="Google Shape;163;g22b542f3695_0_0">
                <a:extLst>
                  <a:ext uri="{FF2B5EF4-FFF2-40B4-BE49-F238E27FC236}">
                    <a16:creationId xmlns:a16="http://schemas.microsoft.com/office/drawing/2014/main" id="{96C8D392-C860-E268-E390-1FAFC2AF8B49}"/>
                  </a:ext>
                </a:extLst>
              </p:cNvPr>
              <p:cNvSpPr txBox="1">
                <a:spLocks noGrp="1" noRot="1" noChangeAspect="1" noMove="1" noResize="1" noEditPoints="1" noAdjustHandles="1" noChangeArrowheads="1" noChangeShapeType="1" noTextEdit="1"/>
              </p:cNvSpPr>
              <p:nvPr>
                <p:ph type="body" idx="1"/>
              </p:nvPr>
            </p:nvSpPr>
            <p:spPr>
              <a:xfrm>
                <a:off x="609600" y="1682370"/>
                <a:ext cx="11150700" cy="4979687"/>
              </a:xfrm>
              <a:prstGeom prst="rect">
                <a:avLst/>
              </a:prstGeom>
              <a:blipFill>
                <a:blip r:embed="rId3"/>
                <a:stretch>
                  <a:fillRect l="-601" t="-367" b="-15422"/>
                </a:stretch>
              </a:blipFill>
              <a:ln>
                <a:noFill/>
              </a:ln>
            </p:spPr>
            <p:txBody>
              <a:bodyPr/>
              <a:lstStyle/>
              <a:p>
                <a:r>
                  <a:rPr lang="en-US">
                    <a:noFill/>
                  </a:rPr>
                  <a:t> </a:t>
                </a:r>
              </a:p>
            </p:txBody>
          </p:sp>
        </mc:Fallback>
      </mc:AlternateContent>
      <p:sp>
        <p:nvSpPr>
          <p:cNvPr id="5" name="Text Placeholder 2">
            <a:extLst>
              <a:ext uri="{FF2B5EF4-FFF2-40B4-BE49-F238E27FC236}">
                <a16:creationId xmlns:a16="http://schemas.microsoft.com/office/drawing/2014/main" id="{1821A3E2-D4CD-93A5-633A-F4E33CBAF1D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3573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2b542f3695_0_197"/>
          <p:cNvSpPr txBox="1">
            <a:spLocks noGrp="1"/>
          </p:cNvSpPr>
          <p:nvPr>
            <p:ph type="title"/>
          </p:nvPr>
        </p:nvSpPr>
        <p:spPr>
          <a:xfrm>
            <a:off x="600404" y="465415"/>
            <a:ext cx="10857211"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Robust Rehearsal: Three-Level Distillations</a:t>
            </a:r>
            <a:endParaRPr dirty="0">
              <a:latin typeface="Calibri" panose="020F0502020204030204" pitchFamily="34" charset="0"/>
              <a:cs typeface="Calibri" panose="020F0502020204030204" pitchFamily="34" charset="0"/>
            </a:endParaRPr>
          </a:p>
        </p:txBody>
      </p:sp>
      <p:grpSp>
        <p:nvGrpSpPr>
          <p:cNvPr id="42" name="Group 41">
            <a:extLst>
              <a:ext uri="{FF2B5EF4-FFF2-40B4-BE49-F238E27FC236}">
                <a16:creationId xmlns:a16="http://schemas.microsoft.com/office/drawing/2014/main" id="{80521887-3835-0D86-AAAC-633488EB1137}"/>
              </a:ext>
            </a:extLst>
          </p:cNvPr>
          <p:cNvGrpSpPr/>
          <p:nvPr/>
        </p:nvGrpSpPr>
        <p:grpSpPr>
          <a:xfrm>
            <a:off x="2893847" y="3190811"/>
            <a:ext cx="5831313" cy="1838700"/>
            <a:chOff x="2995447" y="3078267"/>
            <a:chExt cx="5831313" cy="1838700"/>
          </a:xfrm>
        </p:grpSpPr>
        <p:sp>
          <p:nvSpPr>
            <p:cNvPr id="2" name="Rectangle 1">
              <a:extLst>
                <a:ext uri="{FF2B5EF4-FFF2-40B4-BE49-F238E27FC236}">
                  <a16:creationId xmlns:a16="http://schemas.microsoft.com/office/drawing/2014/main" id="{C6680752-BCC3-B411-AB76-BB3C8B0B12CC}"/>
                </a:ext>
              </a:extLst>
            </p:cNvPr>
            <p:cNvSpPr/>
            <p:nvPr/>
          </p:nvSpPr>
          <p:spPr>
            <a:xfrm>
              <a:off x="2995447" y="3251458"/>
              <a:ext cx="5831313" cy="1506531"/>
            </a:xfrm>
            <a:prstGeom prst="rect">
              <a:avLst/>
            </a:prstGeom>
            <a:solidFill>
              <a:schemeClr val="accent1">
                <a:lumMod val="40000"/>
                <a:lumOff val="60000"/>
                <a:alpha val="10000"/>
              </a:scheme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1" name="Group 420">
              <a:extLst>
                <a:ext uri="{FF2B5EF4-FFF2-40B4-BE49-F238E27FC236}">
                  <a16:creationId xmlns:a16="http://schemas.microsoft.com/office/drawing/2014/main" id="{C37ABC67-1845-16E6-A2AC-681EBE83F0AC}"/>
                </a:ext>
              </a:extLst>
            </p:cNvPr>
            <p:cNvGrpSpPr/>
            <p:nvPr/>
          </p:nvGrpSpPr>
          <p:grpSpPr>
            <a:xfrm>
              <a:off x="3064750" y="3078267"/>
              <a:ext cx="299121" cy="1838700"/>
              <a:chOff x="1134368" y="2209254"/>
              <a:chExt cx="381081" cy="2342512"/>
            </a:xfrm>
          </p:grpSpPr>
          <p:grpSp>
            <p:nvGrpSpPr>
              <p:cNvPr id="478" name="Group 477">
                <a:extLst>
                  <a:ext uri="{FF2B5EF4-FFF2-40B4-BE49-F238E27FC236}">
                    <a16:creationId xmlns:a16="http://schemas.microsoft.com/office/drawing/2014/main" id="{F962C7D8-DFF1-9E33-B050-96943FEE21FE}"/>
                  </a:ext>
                </a:extLst>
              </p:cNvPr>
              <p:cNvGrpSpPr/>
              <p:nvPr/>
            </p:nvGrpSpPr>
            <p:grpSpPr>
              <a:xfrm>
                <a:off x="1134368" y="2594066"/>
                <a:ext cx="381081" cy="1458436"/>
                <a:chOff x="1134368" y="2615796"/>
                <a:chExt cx="381081" cy="1458436"/>
              </a:xfrm>
            </p:grpSpPr>
            <p:sp>
              <p:nvSpPr>
                <p:cNvPr id="481" name="Rounded Rectangle 480">
                  <a:extLst>
                    <a:ext uri="{FF2B5EF4-FFF2-40B4-BE49-F238E27FC236}">
                      <a16:creationId xmlns:a16="http://schemas.microsoft.com/office/drawing/2014/main" id="{BB0992A9-070E-CC7B-17B9-B72D01C6691D}"/>
                    </a:ext>
                  </a:extLst>
                </p:cNvPr>
                <p:cNvSpPr/>
                <p:nvPr/>
              </p:nvSpPr>
              <p:spPr>
                <a:xfrm>
                  <a:off x="1134368" y="2615796"/>
                  <a:ext cx="381081" cy="1436119"/>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2" name="TextBox 481">
                      <a:extLst>
                        <a:ext uri="{FF2B5EF4-FFF2-40B4-BE49-F238E27FC236}">
                          <a16:creationId xmlns:a16="http://schemas.microsoft.com/office/drawing/2014/main" id="{8C058567-6C37-BC8A-601A-189C0BF60595}"/>
                        </a:ext>
                      </a:extLst>
                    </p:cNvPr>
                    <p:cNvSpPr txBox="1"/>
                    <p:nvPr/>
                  </p:nvSpPr>
                  <p:spPr>
                    <a:xfrm rot="16200000">
                      <a:off x="586346" y="3182503"/>
                      <a:ext cx="1452861" cy="3305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00" b="0" i="1" dirty="0" smtClean="0">
                                <a:latin typeface="Cambria Math" panose="02040503050406030204" pitchFamily="18" charset="0"/>
                                <a:ea typeface="Cambria Math" panose="02040503050406030204" pitchFamily="18" charset="0"/>
                              </a:rPr>
                              <m:t>𝛼</m:t>
                            </m:r>
                            <m:r>
                              <a:rPr lang="en-US" sz="1000" i="1" dirty="0">
                                <a:latin typeface="Cambria Math" panose="02040503050406030204" pitchFamily="18" charset="0"/>
                                <a:ea typeface="Cambria Math" panose="02040503050406030204" pitchFamily="18" charset="0"/>
                              </a:rPr>
                              <m:t>. ∥</m:t>
                            </m:r>
                            <m:r>
                              <a:rPr lang="en-US" sz="1000" b="0" i="1" dirty="0" smtClean="0">
                                <a:latin typeface="Cambria Math" panose="02040503050406030204" pitchFamily="18" charset="0"/>
                                <a:ea typeface="Cambria Math" panose="02040503050406030204" pitchFamily="18" charset="0"/>
                              </a:rPr>
                              <m:t>𝑥</m:t>
                            </m:r>
                            <m:r>
                              <a:rPr lang="en-US" sz="1000" i="1" dirty="0">
                                <a:latin typeface="Cambria Math" panose="02040503050406030204" pitchFamily="18" charset="0"/>
                                <a:ea typeface="Cambria Math" panose="02040503050406030204" pitchFamily="18" charset="0"/>
                              </a:rPr>
                              <m:t> −</m:t>
                            </m:r>
                            <m:sSup>
                              <m:sSupPr>
                                <m:ctrlPr>
                                  <a:rPr lang="en-US" sz="1000" b="0" i="1" dirty="0" smtClean="0">
                                    <a:latin typeface="Cambria Math" panose="02040503050406030204" pitchFamily="18" charset="0"/>
                                    <a:ea typeface="Cambria Math" panose="02040503050406030204" pitchFamily="18" charset="0"/>
                                  </a:rPr>
                                </m:ctrlPr>
                              </m:sSupPr>
                              <m:e>
                                <m:r>
                                  <a:rPr lang="en-US" sz="1000" b="0" i="1" dirty="0" smtClean="0">
                                    <a:latin typeface="Cambria Math" panose="02040503050406030204" pitchFamily="18" charset="0"/>
                                    <a:ea typeface="Cambria Math" panose="02040503050406030204" pitchFamily="18" charset="0"/>
                                  </a:rPr>
                                  <m:t>𝑥</m:t>
                                </m:r>
                              </m:e>
                              <m:sup>
                                <m:r>
                                  <a:rPr lang="en-US" sz="1000" b="0" i="1" dirty="0" smtClean="0">
                                    <a:latin typeface="Cambria Math" panose="02040503050406030204" pitchFamily="18" charset="0"/>
                                    <a:ea typeface="Cambria Math" panose="02040503050406030204" pitchFamily="18" charset="0"/>
                                  </a:rPr>
                                  <m:t>[</m:t>
                                </m:r>
                                <m:r>
                                  <a:rPr lang="en-US" sz="1000" b="0" i="1" dirty="0" smtClean="0">
                                    <a:latin typeface="Cambria Math" panose="02040503050406030204" pitchFamily="18" charset="0"/>
                                    <a:ea typeface="Cambria Math" panose="02040503050406030204" pitchFamily="18" charset="0"/>
                                  </a:rPr>
                                  <m:t>𝑐</m:t>
                                </m:r>
                                <m:r>
                                  <a:rPr lang="en-US" sz="1000" b="0" i="1" dirty="0" smtClean="0">
                                    <a:latin typeface="Cambria Math" panose="02040503050406030204" pitchFamily="18" charset="0"/>
                                    <a:ea typeface="Cambria Math" panose="02040503050406030204" pitchFamily="18" charset="0"/>
                                  </a:rPr>
                                  <m:t>]</m:t>
                                </m:r>
                              </m:sup>
                            </m:sSup>
                            <m:sSubSup>
                              <m:sSubSupPr>
                                <m:ctrlPr>
                                  <a:rPr lang="en-US" sz="1000" i="1" dirty="0">
                                    <a:latin typeface="Cambria Math" panose="02040503050406030204" pitchFamily="18" charset="0"/>
                                    <a:ea typeface="Cambria Math" panose="02040503050406030204" pitchFamily="18" charset="0"/>
                                  </a:rPr>
                                </m:ctrlPr>
                              </m:sSubSupPr>
                              <m:e>
                                <m:r>
                                  <a:rPr lang="en-US" sz="1000" i="1" dirty="0">
                                    <a:latin typeface="Cambria Math" panose="02040503050406030204" pitchFamily="18" charset="0"/>
                                    <a:ea typeface="Cambria Math" panose="02040503050406030204" pitchFamily="18" charset="0"/>
                                  </a:rPr>
                                  <m:t>∥</m:t>
                                </m:r>
                              </m:e>
                              <m:sub>
                                <m:r>
                                  <a:rPr lang="en-US" sz="1000" dirty="0">
                                    <a:latin typeface="Cambria Math" panose="02040503050406030204" pitchFamily="18" charset="0"/>
                                    <a:ea typeface="Cambria Math" panose="02040503050406030204" pitchFamily="18" charset="0"/>
                                  </a:rPr>
                                  <m:t>2</m:t>
                                </m:r>
                              </m:sub>
                              <m:sup>
                                <m:r>
                                  <a:rPr lang="en-US" sz="1000" dirty="0">
                                    <a:latin typeface="Cambria Math" panose="02040503050406030204" pitchFamily="18" charset="0"/>
                                    <a:ea typeface="Cambria Math" panose="02040503050406030204" pitchFamily="18" charset="0"/>
                                  </a:rPr>
                                  <m:t>2</m:t>
                                </m:r>
                              </m:sup>
                            </m:sSubSup>
                          </m:oMath>
                        </m:oMathPara>
                      </a14:m>
                      <a:endParaRPr lang="en-US" sz="1000"/>
                    </a:p>
                  </p:txBody>
                </p:sp>
              </mc:Choice>
              <mc:Fallback xmlns="">
                <p:sp>
                  <p:nvSpPr>
                    <p:cNvPr id="482" name="TextBox 481">
                      <a:extLst>
                        <a:ext uri="{FF2B5EF4-FFF2-40B4-BE49-F238E27FC236}">
                          <a16:creationId xmlns:a16="http://schemas.microsoft.com/office/drawing/2014/main" id="{8C058567-6C37-BC8A-601A-189C0BF60595}"/>
                        </a:ext>
                      </a:extLst>
                    </p:cNvPr>
                    <p:cNvSpPr txBox="1">
                      <a:spLocks noRot="1" noChangeAspect="1" noMove="1" noResize="1" noEditPoints="1" noAdjustHandles="1" noChangeArrowheads="1" noChangeShapeType="1" noTextEdit="1"/>
                    </p:cNvSpPr>
                    <p:nvPr/>
                  </p:nvSpPr>
                  <p:spPr>
                    <a:xfrm rot="16200000">
                      <a:off x="586346" y="3182503"/>
                      <a:ext cx="1452861" cy="330597"/>
                    </a:xfrm>
                    <a:prstGeom prst="rect">
                      <a:avLst/>
                    </a:prstGeom>
                    <a:blipFill>
                      <a:blip r:embed="rId3"/>
                      <a:stretch>
                        <a:fillRect/>
                      </a:stretch>
                    </a:blipFill>
                  </p:spPr>
                  <p:txBody>
                    <a:bodyPr/>
                    <a:lstStyle/>
                    <a:p>
                      <a:r>
                        <a:rPr lang="en-US">
                          <a:noFill/>
                        </a:rPr>
                        <a:t> </a:t>
                      </a:r>
                    </a:p>
                  </p:txBody>
                </p:sp>
              </mc:Fallback>
            </mc:AlternateContent>
          </p:grpSp>
          <p:cxnSp>
            <p:nvCxnSpPr>
              <p:cNvPr id="479" name="Straight Arrow Connector 478">
                <a:extLst>
                  <a:ext uri="{FF2B5EF4-FFF2-40B4-BE49-F238E27FC236}">
                    <a16:creationId xmlns:a16="http://schemas.microsoft.com/office/drawing/2014/main" id="{25D38E74-2407-407F-3338-E25C7202A127}"/>
                  </a:ext>
                </a:extLst>
              </p:cNvPr>
              <p:cNvCxnSpPr>
                <a:cxnSpLocks/>
              </p:cNvCxnSpPr>
              <p:nvPr/>
            </p:nvCxnSpPr>
            <p:spPr>
              <a:xfrm>
                <a:off x="1315206" y="2209254"/>
                <a:ext cx="0" cy="350272"/>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F8342759-36CB-3D5B-F78F-EEF57A86CB8C}"/>
                  </a:ext>
                </a:extLst>
              </p:cNvPr>
              <p:cNvCxnSpPr>
                <a:cxnSpLocks/>
              </p:cNvCxnSpPr>
              <p:nvPr/>
            </p:nvCxnSpPr>
            <p:spPr>
              <a:xfrm flipV="1">
                <a:off x="1315206" y="4201494"/>
                <a:ext cx="0" cy="350272"/>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11C2F859-DDAD-837E-C72B-2A1AF4F3E61A}"/>
              </a:ext>
            </a:extLst>
          </p:cNvPr>
          <p:cNvGrpSpPr/>
          <p:nvPr/>
        </p:nvGrpSpPr>
        <p:grpSpPr>
          <a:xfrm>
            <a:off x="8753701" y="3459022"/>
            <a:ext cx="578979" cy="1234209"/>
            <a:chOff x="8855301" y="3346478"/>
            <a:chExt cx="578979" cy="1234209"/>
          </a:xfrm>
        </p:grpSpPr>
        <p:sp>
          <p:nvSpPr>
            <p:cNvPr id="473" name="TextBox 472">
              <a:extLst>
                <a:ext uri="{FF2B5EF4-FFF2-40B4-BE49-F238E27FC236}">
                  <a16:creationId xmlns:a16="http://schemas.microsoft.com/office/drawing/2014/main" id="{2ED5FEF1-20F2-DFD1-4AE9-2248E7466728}"/>
                </a:ext>
              </a:extLst>
            </p:cNvPr>
            <p:cNvSpPr txBox="1"/>
            <p:nvPr/>
          </p:nvSpPr>
          <p:spPr>
            <a:xfrm>
              <a:off x="8855301" y="3802986"/>
              <a:ext cx="224051" cy="259118"/>
            </a:xfrm>
            <a:prstGeom prst="rect">
              <a:avLst/>
            </a:prstGeom>
            <a:noFill/>
          </p:spPr>
          <p:txBody>
            <a:bodyPr wrap="square" rtlCol="0">
              <a:spAutoFit/>
            </a:bodyPr>
            <a:lstStyle/>
            <a:p>
              <a:pPr algn="ctr"/>
              <a:r>
                <a:rPr lang="en-US" sz="1600">
                  <a:solidFill>
                    <a:srgbClr val="632C0E"/>
                  </a:solidFill>
                </a:rPr>
                <a:t>=</a:t>
              </a:r>
            </a:p>
          </p:txBody>
        </p:sp>
        <p:sp>
          <p:nvSpPr>
            <p:cNvPr id="4" name="Rounded Rectangle 3">
              <a:extLst>
                <a:ext uri="{FF2B5EF4-FFF2-40B4-BE49-F238E27FC236}">
                  <a16:creationId xmlns:a16="http://schemas.microsoft.com/office/drawing/2014/main" id="{E2FFAC18-1116-E73A-DB88-2EB587D68138}"/>
                </a:ext>
              </a:extLst>
            </p:cNvPr>
            <p:cNvSpPr/>
            <p:nvPr/>
          </p:nvSpPr>
          <p:spPr>
            <a:xfrm rot="16200000">
              <a:off x="8640784" y="3787191"/>
              <a:ext cx="1234209" cy="352783"/>
            </a:xfrm>
            <a:prstGeom prst="roundRect">
              <a:avLst/>
            </a:prstGeom>
            <a:solidFill>
              <a:srgbClr val="F6FBFC"/>
            </a:solidFill>
            <a:ln w="15875">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0">
                  <a:solidFill>
                    <a:srgbClr val="632C0E"/>
                  </a:solidFill>
                  <a:latin typeface="+mj-lt"/>
                </a:rPr>
                <a:t>Accumulated Distillation Loss</a:t>
              </a:r>
            </a:p>
          </p:txBody>
        </p:sp>
      </p:grpSp>
      <p:grpSp>
        <p:nvGrpSpPr>
          <p:cNvPr id="37" name="Group 36">
            <a:extLst>
              <a:ext uri="{FF2B5EF4-FFF2-40B4-BE49-F238E27FC236}">
                <a16:creationId xmlns:a16="http://schemas.microsoft.com/office/drawing/2014/main" id="{F97D1A4C-F17B-612D-4124-053B94751E2B}"/>
              </a:ext>
            </a:extLst>
          </p:cNvPr>
          <p:cNvGrpSpPr/>
          <p:nvPr/>
        </p:nvGrpSpPr>
        <p:grpSpPr>
          <a:xfrm>
            <a:off x="3606416" y="3011419"/>
            <a:ext cx="1021704" cy="2145761"/>
            <a:chOff x="3708016" y="2898875"/>
            <a:chExt cx="1021704" cy="2145761"/>
          </a:xfrm>
        </p:grpSpPr>
        <p:grpSp>
          <p:nvGrpSpPr>
            <p:cNvPr id="457" name="Group 456">
              <a:extLst>
                <a:ext uri="{FF2B5EF4-FFF2-40B4-BE49-F238E27FC236}">
                  <a16:creationId xmlns:a16="http://schemas.microsoft.com/office/drawing/2014/main" id="{0A71127C-47AC-AB40-5328-792C78E6D270}"/>
                </a:ext>
              </a:extLst>
            </p:cNvPr>
            <p:cNvGrpSpPr/>
            <p:nvPr/>
          </p:nvGrpSpPr>
          <p:grpSpPr>
            <a:xfrm>
              <a:off x="4430596" y="3250510"/>
              <a:ext cx="299124" cy="1794126"/>
              <a:chOff x="2874438" y="2362096"/>
              <a:chExt cx="381081" cy="2222253"/>
            </a:xfrm>
          </p:grpSpPr>
          <p:grpSp>
            <p:nvGrpSpPr>
              <p:cNvPr id="461" name="Group 460">
                <a:extLst>
                  <a:ext uri="{FF2B5EF4-FFF2-40B4-BE49-F238E27FC236}">
                    <a16:creationId xmlns:a16="http://schemas.microsoft.com/office/drawing/2014/main" id="{92EC1311-F6AE-8606-23D3-5DE2FE685C3E}"/>
                  </a:ext>
                </a:extLst>
              </p:cNvPr>
              <p:cNvGrpSpPr/>
              <p:nvPr/>
            </p:nvGrpSpPr>
            <p:grpSpPr>
              <a:xfrm>
                <a:off x="2874438" y="2362096"/>
                <a:ext cx="381081" cy="1797599"/>
                <a:chOff x="1134368" y="2383826"/>
                <a:chExt cx="381081" cy="1797599"/>
              </a:xfrm>
            </p:grpSpPr>
            <p:sp>
              <p:nvSpPr>
                <p:cNvPr id="464" name="Rounded Rectangle 463">
                  <a:extLst>
                    <a:ext uri="{FF2B5EF4-FFF2-40B4-BE49-F238E27FC236}">
                      <a16:creationId xmlns:a16="http://schemas.microsoft.com/office/drawing/2014/main" id="{7729A9BA-27FB-7FFD-13E4-A180034693E3}"/>
                    </a:ext>
                  </a:extLst>
                </p:cNvPr>
                <p:cNvSpPr/>
                <p:nvPr/>
              </p:nvSpPr>
              <p:spPr>
                <a:xfrm>
                  <a:off x="1134368" y="2499873"/>
                  <a:ext cx="381081" cy="1618917"/>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5" name="TextBox 464">
                      <a:extLst>
                        <a:ext uri="{FF2B5EF4-FFF2-40B4-BE49-F238E27FC236}">
                          <a16:creationId xmlns:a16="http://schemas.microsoft.com/office/drawing/2014/main" id="{25E1171D-56DF-7AD9-1500-F1019A612E32}"/>
                        </a:ext>
                      </a:extLst>
                    </p:cNvPr>
                    <p:cNvSpPr txBox="1"/>
                    <p:nvPr/>
                  </p:nvSpPr>
                  <p:spPr>
                    <a:xfrm rot="16200000">
                      <a:off x="431292" y="3116022"/>
                      <a:ext cx="1797599" cy="3332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1</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1</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1</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65" name="TextBox 464">
                      <a:extLst>
                        <a:ext uri="{FF2B5EF4-FFF2-40B4-BE49-F238E27FC236}">
                          <a16:creationId xmlns:a16="http://schemas.microsoft.com/office/drawing/2014/main" id="{25E1171D-56DF-7AD9-1500-F1019A612E32}"/>
                        </a:ext>
                      </a:extLst>
                    </p:cNvPr>
                    <p:cNvSpPr txBox="1">
                      <a:spLocks noRot="1" noChangeAspect="1" noMove="1" noResize="1" noEditPoints="1" noAdjustHandles="1" noChangeArrowheads="1" noChangeShapeType="1" noTextEdit="1"/>
                    </p:cNvSpPr>
                    <p:nvPr/>
                  </p:nvSpPr>
                  <p:spPr>
                    <a:xfrm rot="16200000">
                      <a:off x="431292" y="3116022"/>
                      <a:ext cx="1797599" cy="333207"/>
                    </a:xfrm>
                    <a:prstGeom prst="rect">
                      <a:avLst/>
                    </a:prstGeom>
                    <a:blipFill>
                      <a:blip r:embed="rId4"/>
                      <a:stretch>
                        <a:fillRect/>
                      </a:stretch>
                    </a:blipFill>
                  </p:spPr>
                  <p:txBody>
                    <a:bodyPr/>
                    <a:lstStyle/>
                    <a:p>
                      <a:r>
                        <a:rPr lang="en-US">
                          <a:noFill/>
                        </a:rPr>
                        <a:t> </a:t>
                      </a:r>
                    </a:p>
                  </p:txBody>
                </p:sp>
              </mc:Fallback>
            </mc:AlternateContent>
          </p:grpSp>
          <p:cxnSp>
            <p:nvCxnSpPr>
              <p:cNvPr id="463" name="Straight Arrow Connector 462">
                <a:extLst>
                  <a:ext uri="{FF2B5EF4-FFF2-40B4-BE49-F238E27FC236}">
                    <a16:creationId xmlns:a16="http://schemas.microsoft.com/office/drawing/2014/main" id="{A6D08A5D-DBA4-6CC6-1F50-9F7C19DC7D6A}"/>
                  </a:ext>
                </a:extLst>
              </p:cNvPr>
              <p:cNvCxnSpPr>
                <a:cxnSpLocks/>
              </p:cNvCxnSpPr>
              <p:nvPr/>
            </p:nvCxnSpPr>
            <p:spPr>
              <a:xfrm flipV="1">
                <a:off x="3057952" y="4091300"/>
                <a:ext cx="0" cy="493049"/>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458" name="TextBox 457">
              <a:extLst>
                <a:ext uri="{FF2B5EF4-FFF2-40B4-BE49-F238E27FC236}">
                  <a16:creationId xmlns:a16="http://schemas.microsoft.com/office/drawing/2014/main" id="{E791618A-B65A-86D3-8B8C-9A838DFB744C}"/>
                </a:ext>
              </a:extLst>
            </p:cNvPr>
            <p:cNvSpPr txBox="1"/>
            <p:nvPr/>
          </p:nvSpPr>
          <p:spPr>
            <a:xfrm rot="16200000">
              <a:off x="3273952" y="3854371"/>
              <a:ext cx="1127248" cy="259119"/>
            </a:xfrm>
            <a:prstGeom prst="rect">
              <a:avLst/>
            </a:prstGeom>
            <a:noFill/>
          </p:spPr>
          <p:txBody>
            <a:bodyPr wrap="square" rtlCol="0">
              <a:spAutoFit/>
            </a:bodyPr>
            <a:lstStyle/>
            <a:p>
              <a:pPr algn="ctr"/>
              <a:r>
                <a:rPr lang="en-US" sz="1600">
                  <a:solidFill>
                    <a:srgbClr val="632C0E"/>
                  </a:solidFill>
                </a:rPr>
                <a:t>+</a:t>
              </a:r>
            </a:p>
          </p:txBody>
        </p:sp>
        <p:cxnSp>
          <p:nvCxnSpPr>
            <p:cNvPr id="40" name="Straight Arrow Connector 39">
              <a:extLst>
                <a:ext uri="{FF2B5EF4-FFF2-40B4-BE49-F238E27FC236}">
                  <a16:creationId xmlns:a16="http://schemas.microsoft.com/office/drawing/2014/main" id="{261D4650-A6B1-2081-0F39-F0A63429EA12}"/>
                </a:ext>
              </a:extLst>
            </p:cNvPr>
            <p:cNvCxnSpPr>
              <a:cxnSpLocks/>
            </p:cNvCxnSpPr>
            <p:nvPr/>
          </p:nvCxnSpPr>
          <p:spPr>
            <a:xfrm>
              <a:off x="4574643" y="289887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C6B27C56-DA3B-2E00-67E9-14E4CA0815C0}"/>
              </a:ext>
            </a:extLst>
          </p:cNvPr>
          <p:cNvGrpSpPr/>
          <p:nvPr/>
        </p:nvGrpSpPr>
        <p:grpSpPr>
          <a:xfrm>
            <a:off x="8040668" y="3052061"/>
            <a:ext cx="616648" cy="2187654"/>
            <a:chOff x="8142268" y="2939517"/>
            <a:chExt cx="616648" cy="2187654"/>
          </a:xfrm>
        </p:grpSpPr>
        <p:grpSp>
          <p:nvGrpSpPr>
            <p:cNvPr id="467" name="Group 466">
              <a:extLst>
                <a:ext uri="{FF2B5EF4-FFF2-40B4-BE49-F238E27FC236}">
                  <a16:creationId xmlns:a16="http://schemas.microsoft.com/office/drawing/2014/main" id="{41AA695A-00AA-D631-1E00-61FAC3F52765}"/>
                </a:ext>
              </a:extLst>
            </p:cNvPr>
            <p:cNvGrpSpPr/>
            <p:nvPr/>
          </p:nvGrpSpPr>
          <p:grpSpPr>
            <a:xfrm>
              <a:off x="8606018" y="2939517"/>
              <a:ext cx="10829" cy="2187654"/>
              <a:chOff x="7893298" y="2074327"/>
              <a:chExt cx="10829" cy="2787096"/>
            </a:xfrm>
          </p:grpSpPr>
          <p:cxnSp>
            <p:nvCxnSpPr>
              <p:cNvPr id="469" name="Straight Arrow Connector 468">
                <a:extLst>
                  <a:ext uri="{FF2B5EF4-FFF2-40B4-BE49-F238E27FC236}">
                    <a16:creationId xmlns:a16="http://schemas.microsoft.com/office/drawing/2014/main" id="{43A57B6A-E560-032F-FFAE-9F7B982E88EC}"/>
                  </a:ext>
                </a:extLst>
              </p:cNvPr>
              <p:cNvCxnSpPr>
                <a:cxnSpLocks/>
              </p:cNvCxnSpPr>
              <p:nvPr/>
            </p:nvCxnSpPr>
            <p:spPr>
              <a:xfrm flipH="1">
                <a:off x="7898138" y="2074327"/>
                <a:ext cx="5989" cy="48364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3D8546A9-C93C-8991-5340-7C520D55E4FC}"/>
                  </a:ext>
                </a:extLst>
              </p:cNvPr>
              <p:cNvCxnSpPr>
                <a:cxnSpLocks/>
              </p:cNvCxnSpPr>
              <p:nvPr/>
            </p:nvCxnSpPr>
            <p:spPr>
              <a:xfrm flipH="1" flipV="1">
                <a:off x="7893298" y="4280386"/>
                <a:ext cx="5989" cy="58103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468" name="TextBox 467">
              <a:extLst>
                <a:ext uri="{FF2B5EF4-FFF2-40B4-BE49-F238E27FC236}">
                  <a16:creationId xmlns:a16="http://schemas.microsoft.com/office/drawing/2014/main" id="{6A51FBE4-A083-47E9-E193-DD1C6C6F564B}"/>
                </a:ext>
              </a:extLst>
            </p:cNvPr>
            <p:cNvSpPr txBox="1"/>
            <p:nvPr/>
          </p:nvSpPr>
          <p:spPr>
            <a:xfrm rot="16200000">
              <a:off x="7708204" y="3854371"/>
              <a:ext cx="1127247" cy="259119"/>
            </a:xfrm>
            <a:prstGeom prst="rect">
              <a:avLst/>
            </a:prstGeom>
            <a:noFill/>
          </p:spPr>
          <p:txBody>
            <a:bodyPr wrap="square" rtlCol="0">
              <a:spAutoFit/>
            </a:bodyPr>
            <a:lstStyle/>
            <a:p>
              <a:pPr algn="ctr"/>
              <a:r>
                <a:rPr lang="en-US" sz="1600">
                  <a:solidFill>
                    <a:srgbClr val="632C0E"/>
                  </a:solidFill>
                </a:rPr>
                <a:t>+</a:t>
              </a:r>
            </a:p>
          </p:txBody>
        </p:sp>
        <p:sp>
          <p:nvSpPr>
            <p:cNvPr id="61" name="Rounded Rectangle 60">
              <a:extLst>
                <a:ext uri="{FF2B5EF4-FFF2-40B4-BE49-F238E27FC236}">
                  <a16:creationId xmlns:a16="http://schemas.microsoft.com/office/drawing/2014/main" id="{AF50C40E-5DA5-8203-E37B-C0B8D923B8FB}"/>
                </a:ext>
              </a:extLst>
            </p:cNvPr>
            <p:cNvSpPr/>
            <p:nvPr/>
          </p:nvSpPr>
          <p:spPr>
            <a:xfrm>
              <a:off x="8459792"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1A51F87-C6DB-1329-8889-7A40251D7054}"/>
                    </a:ext>
                  </a:extLst>
                </p:cNvPr>
                <p:cNvSpPr txBox="1"/>
                <p:nvPr/>
              </p:nvSpPr>
              <p:spPr>
                <a:xfrm rot="16200000">
                  <a:off x="7925301" y="3811197"/>
                  <a:ext cx="1376236" cy="25866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900" b="0" i="1" dirty="0" smtClean="0">
                            <a:latin typeface="Cambria Math" panose="02040503050406030204" pitchFamily="18" charset="0"/>
                            <a:ea typeface="Cambria Math" panose="02040503050406030204" pitchFamily="18" charset="0"/>
                          </a:rPr>
                          <m:t>𝛾</m:t>
                        </m:r>
                        <m:r>
                          <a:rPr lang="en-US" sz="900" i="1" dirty="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𝑓</m:t>
                            </m:r>
                          </m:e>
                          <m:sub>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Sub>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
                          <m:sSubPr>
                            <m:ctrlPr>
                              <a:rPr lang="en-US" sz="900" b="0" i="1" dirty="0" smtClean="0">
                                <a:latin typeface="Cambria Math" panose="02040503050406030204" pitchFamily="18" charset="0"/>
                                <a:ea typeface="Cambria Math" panose="02040503050406030204" pitchFamily="18" charset="0"/>
                              </a:rPr>
                            </m:ctrlPr>
                          </m:sSubPr>
                          <m:e>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𝜃</m:t>
                                </m:r>
                              </m:sub>
                            </m:sSub>
                          </m:e>
                          <m:sub>
                            <m:r>
                              <a:rPr lang="en-US" sz="900" b="0" i="1" dirty="0" smtClean="0">
                                <a:latin typeface="Cambria Math" panose="02040503050406030204" pitchFamily="18" charset="0"/>
                                <a:ea typeface="Cambria Math" panose="02040503050406030204" pitchFamily="18" charset="0"/>
                              </a:rPr>
                              <m:t>𝑡</m:t>
                            </m:r>
                          </m:sub>
                        </m:sSub>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62" name="TextBox 61">
                  <a:extLst>
                    <a:ext uri="{FF2B5EF4-FFF2-40B4-BE49-F238E27FC236}">
                      <a16:creationId xmlns:a16="http://schemas.microsoft.com/office/drawing/2014/main" id="{21A51F87-C6DB-1329-8889-7A40251D7054}"/>
                    </a:ext>
                  </a:extLst>
                </p:cNvPr>
                <p:cNvSpPr txBox="1">
                  <a:spLocks noRot="1" noChangeAspect="1" noMove="1" noResize="1" noEditPoints="1" noAdjustHandles="1" noChangeArrowheads="1" noChangeShapeType="1" noTextEdit="1"/>
                </p:cNvSpPr>
                <p:nvPr/>
              </p:nvSpPr>
              <p:spPr>
                <a:xfrm rot="16200000">
                  <a:off x="7925301" y="3811197"/>
                  <a:ext cx="1376236" cy="258661"/>
                </a:xfrm>
                <a:prstGeom prst="rect">
                  <a:avLst/>
                </a:prstGeom>
                <a:blipFill>
                  <a:blip r:embed="rId5"/>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FB76436F-F766-4819-C587-C5E15BAFC2D5}"/>
              </a:ext>
            </a:extLst>
          </p:cNvPr>
          <p:cNvGrpSpPr/>
          <p:nvPr/>
        </p:nvGrpSpPr>
        <p:grpSpPr>
          <a:xfrm>
            <a:off x="4899981" y="3002986"/>
            <a:ext cx="852831" cy="2154194"/>
            <a:chOff x="5001581" y="2890442"/>
            <a:chExt cx="852831" cy="2154194"/>
          </a:xfrm>
        </p:grpSpPr>
        <p:cxnSp>
          <p:nvCxnSpPr>
            <p:cNvPr id="454" name="Straight Arrow Connector 453">
              <a:extLst>
                <a:ext uri="{FF2B5EF4-FFF2-40B4-BE49-F238E27FC236}">
                  <a16:creationId xmlns:a16="http://schemas.microsoft.com/office/drawing/2014/main" id="{1031DB3C-7C81-3F12-82F9-1D6C610C9CB4}"/>
                </a:ext>
              </a:extLst>
            </p:cNvPr>
            <p:cNvCxnSpPr>
              <a:cxnSpLocks/>
            </p:cNvCxnSpPr>
            <p:nvPr/>
          </p:nvCxnSpPr>
          <p:spPr>
            <a:xfrm flipV="1">
              <a:off x="5724166" y="4655922"/>
              <a:ext cx="0" cy="388714"/>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49" name="TextBox 448">
              <a:extLst>
                <a:ext uri="{FF2B5EF4-FFF2-40B4-BE49-F238E27FC236}">
                  <a16:creationId xmlns:a16="http://schemas.microsoft.com/office/drawing/2014/main" id="{75897F05-D94B-0A8A-4686-C2D127394730}"/>
                </a:ext>
              </a:extLst>
            </p:cNvPr>
            <p:cNvSpPr txBox="1"/>
            <p:nvPr/>
          </p:nvSpPr>
          <p:spPr>
            <a:xfrm rot="16200000">
              <a:off x="4567516" y="3854372"/>
              <a:ext cx="1127248" cy="259118"/>
            </a:xfrm>
            <a:prstGeom prst="rect">
              <a:avLst/>
            </a:prstGeom>
            <a:noFill/>
          </p:spPr>
          <p:txBody>
            <a:bodyPr wrap="square" rtlCol="0">
              <a:spAutoFit/>
            </a:bodyPr>
            <a:lstStyle/>
            <a:p>
              <a:pPr algn="ctr"/>
              <a:r>
                <a:rPr lang="en-US" sz="1600">
                  <a:solidFill>
                    <a:srgbClr val="632C0E"/>
                  </a:solidFill>
                </a:rPr>
                <a:t>+</a:t>
              </a:r>
            </a:p>
          </p:txBody>
        </p:sp>
        <p:cxnSp>
          <p:nvCxnSpPr>
            <p:cNvPr id="41" name="Straight Arrow Connector 40">
              <a:extLst>
                <a:ext uri="{FF2B5EF4-FFF2-40B4-BE49-F238E27FC236}">
                  <a16:creationId xmlns:a16="http://schemas.microsoft.com/office/drawing/2014/main" id="{6F71AF94-810D-B8C4-D624-D9508F7CB1E8}"/>
                </a:ext>
              </a:extLst>
            </p:cNvPr>
            <p:cNvCxnSpPr>
              <a:cxnSpLocks/>
            </p:cNvCxnSpPr>
            <p:nvPr/>
          </p:nvCxnSpPr>
          <p:spPr>
            <a:xfrm>
              <a:off x="5718071" y="2890442"/>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2C0F5764-788E-4BC3-0D45-09A4A81140AC}"/>
                </a:ext>
              </a:extLst>
            </p:cNvPr>
            <p:cNvSpPr/>
            <p:nvPr/>
          </p:nvSpPr>
          <p:spPr>
            <a:xfrm>
              <a:off x="5555288"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4" name="TextBox 473">
                  <a:extLst>
                    <a:ext uri="{FF2B5EF4-FFF2-40B4-BE49-F238E27FC236}">
                      <a16:creationId xmlns:a16="http://schemas.microsoft.com/office/drawing/2014/main" id="{A8E40246-97C1-E04E-E5B8-B0D88C56B11C}"/>
                    </a:ext>
                  </a:extLst>
                </p:cNvPr>
                <p:cNvSpPr txBox="1"/>
                <p:nvPr/>
              </p:nvSpPr>
              <p:spPr>
                <a:xfrm rot="16200000">
                  <a:off x="4974100" y="3848275"/>
                  <a:ext cx="1469633" cy="2615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2</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2</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2</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74" name="TextBox 473">
                  <a:extLst>
                    <a:ext uri="{FF2B5EF4-FFF2-40B4-BE49-F238E27FC236}">
                      <a16:creationId xmlns:a16="http://schemas.microsoft.com/office/drawing/2014/main" id="{A8E40246-97C1-E04E-E5B8-B0D88C56B11C}"/>
                    </a:ext>
                  </a:extLst>
                </p:cNvPr>
                <p:cNvSpPr txBox="1">
                  <a:spLocks noRot="1" noChangeAspect="1" noMove="1" noResize="1" noEditPoints="1" noAdjustHandles="1" noChangeArrowheads="1" noChangeShapeType="1" noTextEdit="1"/>
                </p:cNvSpPr>
                <p:nvPr/>
              </p:nvSpPr>
              <p:spPr>
                <a:xfrm rot="16200000">
                  <a:off x="4974100" y="3848275"/>
                  <a:ext cx="1469633" cy="261546"/>
                </a:xfrm>
                <a:prstGeom prst="rect">
                  <a:avLst/>
                </a:prstGeom>
                <a:blipFill>
                  <a:blip r:embed="rId6"/>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716B07D9-FB99-7B7C-AC3F-7C37EE451B18}"/>
              </a:ext>
            </a:extLst>
          </p:cNvPr>
          <p:cNvGrpSpPr/>
          <p:nvPr/>
        </p:nvGrpSpPr>
        <p:grpSpPr>
          <a:xfrm>
            <a:off x="6080054" y="3002989"/>
            <a:ext cx="872382" cy="2154191"/>
            <a:chOff x="6181654" y="2890445"/>
            <a:chExt cx="872382" cy="2154191"/>
          </a:xfrm>
        </p:grpSpPr>
        <p:cxnSp>
          <p:nvCxnSpPr>
            <p:cNvPr id="445" name="Straight Arrow Connector 444">
              <a:extLst>
                <a:ext uri="{FF2B5EF4-FFF2-40B4-BE49-F238E27FC236}">
                  <a16:creationId xmlns:a16="http://schemas.microsoft.com/office/drawing/2014/main" id="{4309AEEE-5559-7723-50FC-A4DCCA719592}"/>
                </a:ext>
              </a:extLst>
            </p:cNvPr>
            <p:cNvCxnSpPr>
              <a:cxnSpLocks/>
            </p:cNvCxnSpPr>
            <p:nvPr/>
          </p:nvCxnSpPr>
          <p:spPr>
            <a:xfrm flipV="1">
              <a:off x="6930197" y="4655923"/>
              <a:ext cx="0" cy="388713"/>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BD587FEA-5C16-091E-AA1A-B273C93C83BE}"/>
                </a:ext>
              </a:extLst>
            </p:cNvPr>
            <p:cNvSpPr txBox="1"/>
            <p:nvPr/>
          </p:nvSpPr>
          <p:spPr>
            <a:xfrm rot="16200000">
              <a:off x="5747589" y="3854372"/>
              <a:ext cx="1127248" cy="259118"/>
            </a:xfrm>
            <a:prstGeom prst="rect">
              <a:avLst/>
            </a:prstGeom>
            <a:noFill/>
          </p:spPr>
          <p:txBody>
            <a:bodyPr wrap="square" rtlCol="0">
              <a:spAutoFit/>
            </a:bodyPr>
            <a:lstStyle/>
            <a:p>
              <a:pPr algn="ctr"/>
              <a:r>
                <a:rPr lang="en-US" sz="1600">
                  <a:solidFill>
                    <a:srgbClr val="632C0E"/>
                  </a:solidFill>
                </a:rPr>
                <a:t>+</a:t>
              </a:r>
            </a:p>
          </p:txBody>
        </p:sp>
        <p:cxnSp>
          <p:nvCxnSpPr>
            <p:cNvPr id="38" name="Straight Arrow Connector 37">
              <a:extLst>
                <a:ext uri="{FF2B5EF4-FFF2-40B4-BE49-F238E27FC236}">
                  <a16:creationId xmlns:a16="http://schemas.microsoft.com/office/drawing/2014/main" id="{B8C7C3E5-C6B2-C36F-DEE5-6AACC2F32AFB}"/>
                </a:ext>
              </a:extLst>
            </p:cNvPr>
            <p:cNvCxnSpPr>
              <a:cxnSpLocks/>
            </p:cNvCxnSpPr>
            <p:nvPr/>
          </p:nvCxnSpPr>
          <p:spPr>
            <a:xfrm>
              <a:off x="6874091" y="289044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84" name="Rounded Rectangle 483">
              <a:extLst>
                <a:ext uri="{FF2B5EF4-FFF2-40B4-BE49-F238E27FC236}">
                  <a16:creationId xmlns:a16="http://schemas.microsoft.com/office/drawing/2014/main" id="{E917FFCD-B33B-EFF1-BE24-D834BABF23BE}"/>
                </a:ext>
              </a:extLst>
            </p:cNvPr>
            <p:cNvSpPr/>
            <p:nvPr/>
          </p:nvSpPr>
          <p:spPr>
            <a:xfrm>
              <a:off x="6754912"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5" name="TextBox 484">
                  <a:extLst>
                    <a:ext uri="{FF2B5EF4-FFF2-40B4-BE49-F238E27FC236}">
                      <a16:creationId xmlns:a16="http://schemas.microsoft.com/office/drawing/2014/main" id="{813CA411-6CD1-1A65-75B6-2B247458525E}"/>
                    </a:ext>
                  </a:extLst>
                </p:cNvPr>
                <p:cNvSpPr txBox="1"/>
                <p:nvPr/>
              </p:nvSpPr>
              <p:spPr>
                <a:xfrm rot="16200000">
                  <a:off x="6189882" y="3831323"/>
                  <a:ext cx="1437320" cy="2619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3</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3</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3</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85" name="TextBox 484">
                  <a:extLst>
                    <a:ext uri="{FF2B5EF4-FFF2-40B4-BE49-F238E27FC236}">
                      <a16:creationId xmlns:a16="http://schemas.microsoft.com/office/drawing/2014/main" id="{813CA411-6CD1-1A65-75B6-2B247458525E}"/>
                    </a:ext>
                  </a:extLst>
                </p:cNvPr>
                <p:cNvSpPr txBox="1">
                  <a:spLocks noRot="1" noChangeAspect="1" noMove="1" noResize="1" noEditPoints="1" noAdjustHandles="1" noChangeArrowheads="1" noChangeShapeType="1" noTextEdit="1"/>
                </p:cNvSpPr>
                <p:nvPr/>
              </p:nvSpPr>
              <p:spPr>
                <a:xfrm rot="16200000">
                  <a:off x="6189882" y="3831323"/>
                  <a:ext cx="1437320" cy="261931"/>
                </a:xfrm>
                <a:prstGeom prst="rect">
                  <a:avLst/>
                </a:prstGeom>
                <a:blipFill>
                  <a:blip r:embed="rId7"/>
                  <a:stretch>
                    <a:fillRect/>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FB5AA70C-DBB8-1715-FD2D-DCE55A0EBBFB}"/>
              </a:ext>
            </a:extLst>
          </p:cNvPr>
          <p:cNvGrpSpPr/>
          <p:nvPr/>
        </p:nvGrpSpPr>
        <p:grpSpPr>
          <a:xfrm>
            <a:off x="7222252" y="3002989"/>
            <a:ext cx="829359" cy="2154191"/>
            <a:chOff x="7323852" y="2890445"/>
            <a:chExt cx="829359" cy="2154191"/>
          </a:xfrm>
        </p:grpSpPr>
        <p:cxnSp>
          <p:nvCxnSpPr>
            <p:cNvPr id="436" name="Straight Arrow Connector 435">
              <a:extLst>
                <a:ext uri="{FF2B5EF4-FFF2-40B4-BE49-F238E27FC236}">
                  <a16:creationId xmlns:a16="http://schemas.microsoft.com/office/drawing/2014/main" id="{6CF4DDFD-EEC5-7778-D15E-51F89A8E8A63}"/>
                </a:ext>
              </a:extLst>
            </p:cNvPr>
            <p:cNvCxnSpPr>
              <a:cxnSpLocks/>
            </p:cNvCxnSpPr>
            <p:nvPr/>
          </p:nvCxnSpPr>
          <p:spPr>
            <a:xfrm flipV="1">
              <a:off x="7993972" y="4655926"/>
              <a:ext cx="0" cy="38871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33" name="TextBox 432">
              <a:extLst>
                <a:ext uri="{FF2B5EF4-FFF2-40B4-BE49-F238E27FC236}">
                  <a16:creationId xmlns:a16="http://schemas.microsoft.com/office/drawing/2014/main" id="{D922C1E9-2CF1-EC43-8B2E-24CF17E8B662}"/>
                </a:ext>
              </a:extLst>
            </p:cNvPr>
            <p:cNvSpPr txBox="1"/>
            <p:nvPr/>
          </p:nvSpPr>
          <p:spPr>
            <a:xfrm rot="16200000">
              <a:off x="6889786" y="3854372"/>
              <a:ext cx="1127249" cy="259117"/>
            </a:xfrm>
            <a:prstGeom prst="rect">
              <a:avLst/>
            </a:prstGeom>
            <a:noFill/>
          </p:spPr>
          <p:txBody>
            <a:bodyPr wrap="square" rtlCol="0">
              <a:spAutoFit/>
            </a:bodyPr>
            <a:lstStyle/>
            <a:p>
              <a:pPr algn="ctr"/>
              <a:r>
                <a:rPr lang="en-US" sz="1600">
                  <a:solidFill>
                    <a:srgbClr val="632C0E"/>
                  </a:solidFill>
                </a:rPr>
                <a:t>+</a:t>
              </a:r>
            </a:p>
          </p:txBody>
        </p:sp>
        <p:cxnSp>
          <p:nvCxnSpPr>
            <p:cNvPr id="39" name="Straight Arrow Connector 38">
              <a:extLst>
                <a:ext uri="{FF2B5EF4-FFF2-40B4-BE49-F238E27FC236}">
                  <a16:creationId xmlns:a16="http://schemas.microsoft.com/office/drawing/2014/main" id="{2AF08788-F40A-3E07-DE25-18EE9115900B}"/>
                </a:ext>
              </a:extLst>
            </p:cNvPr>
            <p:cNvCxnSpPr>
              <a:cxnSpLocks/>
            </p:cNvCxnSpPr>
            <p:nvPr/>
          </p:nvCxnSpPr>
          <p:spPr>
            <a:xfrm>
              <a:off x="8030111" y="2890445"/>
              <a:ext cx="0" cy="437877"/>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486" name="Rounded Rectangle 485">
              <a:extLst>
                <a:ext uri="{FF2B5EF4-FFF2-40B4-BE49-F238E27FC236}">
                  <a16:creationId xmlns:a16="http://schemas.microsoft.com/office/drawing/2014/main" id="{1E9F1963-9B1F-2E27-1D94-3DEF344C8B4E}"/>
                </a:ext>
              </a:extLst>
            </p:cNvPr>
            <p:cNvSpPr/>
            <p:nvPr/>
          </p:nvSpPr>
          <p:spPr>
            <a:xfrm>
              <a:off x="7854087" y="3336751"/>
              <a:ext cx="299124" cy="1309823"/>
            </a:xfrm>
            <a:prstGeom prst="roundRect">
              <a:avLst/>
            </a:prstGeom>
            <a:solidFill>
              <a:schemeClr val="bg1"/>
            </a:solidFill>
            <a:ln>
              <a:solidFill>
                <a:srgbClr val="3791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7" name="TextBox 486">
                  <a:extLst>
                    <a:ext uri="{FF2B5EF4-FFF2-40B4-BE49-F238E27FC236}">
                      <a16:creationId xmlns:a16="http://schemas.microsoft.com/office/drawing/2014/main" id="{CA7EC73D-9305-2F51-9A4A-BD913B21E736}"/>
                    </a:ext>
                  </a:extLst>
                </p:cNvPr>
                <p:cNvSpPr txBox="1"/>
                <p:nvPr/>
              </p:nvSpPr>
              <p:spPr>
                <a:xfrm rot="16200000">
                  <a:off x="7289055" y="3834886"/>
                  <a:ext cx="1437321" cy="2615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𝛽</m:t>
                            </m:r>
                          </m:e>
                          <m:sub>
                            <m:r>
                              <a:rPr lang="en-US" sz="900" b="0" i="1" dirty="0" smtClean="0">
                                <a:latin typeface="Cambria Math" panose="02040503050406030204" pitchFamily="18" charset="0"/>
                                <a:ea typeface="Cambria Math" panose="02040503050406030204" pitchFamily="18" charset="0"/>
                              </a:rPr>
                              <m:t>4</m:t>
                            </m:r>
                          </m:sub>
                        </m:sSub>
                        <m:r>
                          <a:rPr lang="en-US" sz="900" i="1" dirty="0">
                            <a:latin typeface="Cambria Math" panose="02040503050406030204" pitchFamily="18" charset="0"/>
                            <a:ea typeface="Cambria Math" panose="02040503050406030204" pitchFamily="18" charset="0"/>
                          </a:rPr>
                          <m:t>. ∥</m:t>
                        </m:r>
                        <m:sSubSup>
                          <m:sSubSupPr>
                            <m:ctrlPr>
                              <a:rPr lang="en-US" sz="900" b="0" i="1" dirty="0" smtClean="0">
                                <a:latin typeface="Cambria Math" panose="02040503050406030204" pitchFamily="18" charset="0"/>
                                <a:ea typeface="Cambria Math" panose="02040503050406030204" pitchFamily="18" charset="0"/>
                              </a:rPr>
                            </m:ctrlPr>
                          </m:sSubSupPr>
                          <m:e>
                            <m:r>
                              <a:rPr lang="en-US" sz="900" b="0" i="1" dirty="0" smtClean="0">
                                <a:latin typeface="Cambria Math" panose="02040503050406030204" pitchFamily="18" charset="0"/>
                                <a:ea typeface="Cambria Math" panose="02040503050406030204" pitchFamily="18" charset="0"/>
                              </a:rPr>
                              <m:t>𝑓</m:t>
                            </m:r>
                          </m:e>
                          <m:sub>
                            <m:r>
                              <a:rPr lang="en-US" sz="900" b="0" i="1" dirty="0" smtClean="0">
                                <a:latin typeface="Cambria Math" panose="02040503050406030204" pitchFamily="18" charset="0"/>
                                <a:ea typeface="Cambria Math" panose="02040503050406030204" pitchFamily="18" charset="0"/>
                              </a:rPr>
                              <m:t> </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𝜃</m:t>
                                </m:r>
                              </m:e>
                              <m:sub>
                                <m:r>
                                  <a:rPr lang="en-US" sz="900" b="0" i="1" dirty="0" smtClean="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4</m:t>
                            </m:r>
                          </m:sup>
                        </m:sSubSup>
                        <m:r>
                          <a:rPr lang="en-US" sz="900" b="0" i="1" dirty="0" smtClean="0">
                            <a:latin typeface="Cambria Math" panose="02040503050406030204" pitchFamily="18" charset="0"/>
                            <a:ea typeface="Cambria Math" panose="02040503050406030204" pitchFamily="18" charset="0"/>
                          </a:rPr>
                          <m:t>(</m:t>
                        </m:r>
                        <m:r>
                          <a:rPr lang="en-US" sz="900" b="0" i="1" dirty="0" smtClean="0">
                            <a:latin typeface="Cambria Math" panose="02040503050406030204" pitchFamily="18" charset="0"/>
                            <a:ea typeface="Cambria Math" panose="02040503050406030204" pitchFamily="18" charset="0"/>
                          </a:rPr>
                          <m:t>𝑥</m:t>
                        </m:r>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𝑓</m:t>
                            </m:r>
                          </m:e>
                          <m:sub>
                            <m:r>
                              <a:rPr lang="en-US" sz="900" i="1" dirty="0">
                                <a:latin typeface="Cambria Math" panose="02040503050406030204" pitchFamily="18" charset="0"/>
                                <a:ea typeface="Cambria Math" panose="02040503050406030204" pitchFamily="18" charset="0"/>
                              </a:rPr>
                              <m:t> </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𝜃</m:t>
                                </m:r>
                              </m:e>
                              <m:sub>
                                <m:r>
                                  <a:rPr lang="en-US" sz="900" i="1" dirty="0">
                                    <a:latin typeface="Cambria Math" panose="02040503050406030204" pitchFamily="18" charset="0"/>
                                    <a:ea typeface="Cambria Math" panose="02040503050406030204" pitchFamily="18" charset="0"/>
                                  </a:rPr>
                                  <m:t>𝑡</m:t>
                                </m:r>
                              </m:sub>
                            </m:sSub>
                          </m:sub>
                          <m:sup>
                            <m:r>
                              <a:rPr lang="en-US" sz="900" b="0" i="1" dirty="0" smtClean="0">
                                <a:latin typeface="Cambria Math" panose="02040503050406030204" pitchFamily="18" charset="0"/>
                                <a:ea typeface="Cambria Math" panose="02040503050406030204" pitchFamily="18" charset="0"/>
                              </a:rPr>
                              <m:t>4</m:t>
                            </m:r>
                          </m:sup>
                        </m:sSubSup>
                        <m:r>
                          <a:rPr lang="en-US" sz="900" b="0" i="1" dirty="0" smtClean="0">
                            <a:latin typeface="Cambria Math" panose="02040503050406030204" pitchFamily="18" charset="0"/>
                            <a:ea typeface="Cambria Math" panose="02040503050406030204" pitchFamily="18" charset="0"/>
                          </a:rPr>
                          <m:t>(</m:t>
                        </m:r>
                        <m:sSup>
                          <m:sSupPr>
                            <m:ctrlPr>
                              <a:rPr lang="en-US" sz="900" b="0" i="1" dirty="0" smtClean="0">
                                <a:latin typeface="Cambria Math" panose="02040503050406030204" pitchFamily="18" charset="0"/>
                                <a:ea typeface="Cambria Math" panose="02040503050406030204" pitchFamily="18" charset="0"/>
                              </a:rPr>
                            </m:ctrlPr>
                          </m:sSupPr>
                          <m:e>
                            <m:r>
                              <a:rPr lang="en-US" sz="900" b="0" i="1" dirty="0" smtClean="0">
                                <a:latin typeface="Cambria Math" panose="02040503050406030204" pitchFamily="18" charset="0"/>
                                <a:ea typeface="Cambria Math" panose="02040503050406030204" pitchFamily="18" charset="0"/>
                              </a:rPr>
                              <m:t>𝑥</m:t>
                            </m:r>
                          </m:e>
                          <m:sup>
                            <m:d>
                              <m:dPr>
                                <m:begChr m:val="["/>
                                <m:endChr m:val="]"/>
                                <m:ctrlPr>
                                  <a:rPr lang="en-US" sz="900" b="0" i="1" dirty="0" smtClean="0">
                                    <a:latin typeface="Cambria Math" panose="02040503050406030204" pitchFamily="18" charset="0"/>
                                    <a:ea typeface="Cambria Math" panose="02040503050406030204" pitchFamily="18" charset="0"/>
                                  </a:rPr>
                                </m:ctrlPr>
                              </m:dPr>
                              <m:e>
                                <m:r>
                                  <a:rPr lang="en-US" sz="900" b="0" i="1" dirty="0" smtClean="0">
                                    <a:latin typeface="Cambria Math" panose="02040503050406030204" pitchFamily="18" charset="0"/>
                                    <a:ea typeface="Cambria Math" panose="02040503050406030204" pitchFamily="18" charset="0"/>
                                  </a:rPr>
                                  <m:t>𝑐</m:t>
                                </m:r>
                              </m:e>
                            </m:d>
                          </m:sup>
                        </m:sSup>
                        <m:r>
                          <a:rPr lang="en-US" sz="900" b="0" i="1" dirty="0" smtClean="0">
                            <a:latin typeface="Cambria Math" panose="02040503050406030204" pitchFamily="18" charset="0"/>
                            <a:ea typeface="Cambria Math" panose="02040503050406030204" pitchFamily="18" charset="0"/>
                          </a:rPr>
                          <m:t>)</m:t>
                        </m:r>
                        <m:sSubSup>
                          <m:sSubSupPr>
                            <m:ctrlPr>
                              <a:rPr lang="en-US" sz="900" i="1" dirty="0">
                                <a:latin typeface="Cambria Math" panose="02040503050406030204" pitchFamily="18" charset="0"/>
                                <a:ea typeface="Cambria Math" panose="02040503050406030204" pitchFamily="18" charset="0"/>
                              </a:rPr>
                            </m:ctrlPr>
                          </m:sSubSupPr>
                          <m:e>
                            <m:r>
                              <a:rPr lang="en-US" sz="900" i="1" dirty="0">
                                <a:latin typeface="Cambria Math" panose="02040503050406030204" pitchFamily="18" charset="0"/>
                                <a:ea typeface="Cambria Math" panose="02040503050406030204" pitchFamily="18" charset="0"/>
                              </a:rPr>
                              <m:t>∥</m:t>
                            </m:r>
                          </m:e>
                          <m:sub>
                            <m:r>
                              <a:rPr lang="en-US" sz="900" dirty="0">
                                <a:latin typeface="Cambria Math" panose="02040503050406030204" pitchFamily="18" charset="0"/>
                                <a:ea typeface="Cambria Math" panose="02040503050406030204" pitchFamily="18" charset="0"/>
                              </a:rPr>
                              <m:t>2</m:t>
                            </m:r>
                          </m:sub>
                          <m:sup>
                            <m:r>
                              <a:rPr lang="en-US" sz="900" dirty="0">
                                <a:latin typeface="Cambria Math" panose="02040503050406030204" pitchFamily="18" charset="0"/>
                                <a:ea typeface="Cambria Math" panose="02040503050406030204" pitchFamily="18" charset="0"/>
                              </a:rPr>
                              <m:t>2</m:t>
                            </m:r>
                          </m:sup>
                        </m:sSubSup>
                      </m:oMath>
                    </m:oMathPara>
                  </a14:m>
                  <a:endParaRPr lang="en-US" sz="900"/>
                </a:p>
              </p:txBody>
            </p:sp>
          </mc:Choice>
          <mc:Fallback xmlns="">
            <p:sp>
              <p:nvSpPr>
                <p:cNvPr id="487" name="TextBox 486">
                  <a:extLst>
                    <a:ext uri="{FF2B5EF4-FFF2-40B4-BE49-F238E27FC236}">
                      <a16:creationId xmlns:a16="http://schemas.microsoft.com/office/drawing/2014/main" id="{CA7EC73D-9305-2F51-9A4A-BD913B21E736}"/>
                    </a:ext>
                  </a:extLst>
                </p:cNvPr>
                <p:cNvSpPr txBox="1">
                  <a:spLocks noRot="1" noChangeAspect="1" noMove="1" noResize="1" noEditPoints="1" noAdjustHandles="1" noChangeArrowheads="1" noChangeShapeType="1" noTextEdit="1"/>
                </p:cNvSpPr>
                <p:nvPr/>
              </p:nvSpPr>
              <p:spPr>
                <a:xfrm rot="16200000">
                  <a:off x="7289055" y="3834886"/>
                  <a:ext cx="1437321" cy="261546"/>
                </a:xfrm>
                <a:prstGeom prst="rect">
                  <a:avLst/>
                </a:prstGeom>
                <a:blipFill>
                  <a:blip r:embed="rId8"/>
                  <a:stretch>
                    <a:fillRect/>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3E966FB3-C23D-A211-08C7-CE5570716FF4}"/>
              </a:ext>
            </a:extLst>
          </p:cNvPr>
          <p:cNvGrpSpPr/>
          <p:nvPr/>
        </p:nvGrpSpPr>
        <p:grpSpPr>
          <a:xfrm>
            <a:off x="2620617" y="1958006"/>
            <a:ext cx="1022257" cy="1127249"/>
            <a:chOff x="2722217" y="1845462"/>
            <a:chExt cx="1022257" cy="1127249"/>
          </a:xfrm>
        </p:grpSpPr>
        <mc:AlternateContent xmlns:mc="http://schemas.openxmlformats.org/markup-compatibility/2006" xmlns:a14="http://schemas.microsoft.com/office/drawing/2010/main">
          <mc:Choice Requires="a14">
            <p:sp>
              <p:nvSpPr>
                <p:cNvPr id="532" name="Rounded Rectangle 531">
                  <a:extLst>
                    <a:ext uri="{FF2B5EF4-FFF2-40B4-BE49-F238E27FC236}">
                      <a16:creationId xmlns:a16="http://schemas.microsoft.com/office/drawing/2014/main" id="{CAF18972-37D7-9DF6-CF86-35393DB187D3}"/>
                    </a:ext>
                  </a:extLst>
                </p:cNvPr>
                <p:cNvSpPr/>
                <p:nvPr/>
              </p:nvSpPr>
              <p:spPr>
                <a:xfrm>
                  <a:off x="3064749" y="1845462"/>
                  <a:ext cx="331471" cy="1127249"/>
                </a:xfrm>
                <a:prstGeom prst="roundRect">
                  <a:avLst/>
                </a:prstGeom>
                <a:solidFill>
                  <a:schemeClr val="bg1"/>
                </a:solidFill>
                <a:ln>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𝑥</m:t>
                            </m:r>
                          </m:e>
                          <m: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𝑐</m:t>
                            </m:r>
                            <m:r>
                              <a:rPr lang="en-US" b="0" i="1" dirty="0" smtClean="0">
                                <a:solidFill>
                                  <a:schemeClr val="tx1"/>
                                </a:solidFill>
                                <a:latin typeface="Cambria Math" panose="02040503050406030204" pitchFamily="18" charset="0"/>
                              </a:rPr>
                              <m:t>]</m:t>
                            </m:r>
                          </m:sup>
                        </m:sSup>
                      </m:oMath>
                    </m:oMathPara>
                  </a14:m>
                  <a:endParaRPr lang="en-US">
                    <a:solidFill>
                      <a:schemeClr val="tx1"/>
                    </a:solidFill>
                  </a:endParaRPr>
                </a:p>
              </p:txBody>
            </p:sp>
          </mc:Choice>
          <mc:Fallback xmlns="">
            <p:sp>
              <p:nvSpPr>
                <p:cNvPr id="532" name="Rounded Rectangle 531">
                  <a:extLst>
                    <a:ext uri="{FF2B5EF4-FFF2-40B4-BE49-F238E27FC236}">
                      <a16:creationId xmlns:a16="http://schemas.microsoft.com/office/drawing/2014/main" id="{CAF18972-37D7-9DF6-CF86-35393DB187D3}"/>
                    </a:ext>
                  </a:extLst>
                </p:cNvPr>
                <p:cNvSpPr>
                  <a:spLocks noRot="1" noChangeAspect="1" noMove="1" noResize="1" noEditPoints="1" noAdjustHandles="1" noChangeArrowheads="1" noChangeShapeType="1" noTextEdit="1"/>
                </p:cNvSpPr>
                <p:nvPr/>
              </p:nvSpPr>
              <p:spPr>
                <a:xfrm>
                  <a:off x="3064749" y="1845462"/>
                  <a:ext cx="331471" cy="1127249"/>
                </a:xfrm>
                <a:prstGeom prst="roundRect">
                  <a:avLst/>
                </a:prstGeom>
                <a:blipFill>
                  <a:blip r:embed="rId9"/>
                  <a:stretch>
                    <a:fillRect l="-8621" r="-8621"/>
                  </a:stretch>
                </a:blipFill>
                <a:ln>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4" name="TextBox 533">
                  <a:extLst>
                    <a:ext uri="{FF2B5EF4-FFF2-40B4-BE49-F238E27FC236}">
                      <a16:creationId xmlns:a16="http://schemas.microsoft.com/office/drawing/2014/main" id="{DEFA7642-8F93-4BC5-C19C-0A10B33CE004}"/>
                    </a:ext>
                  </a:extLst>
                </p:cNvPr>
                <p:cNvSpPr txBox="1"/>
                <p:nvPr/>
              </p:nvSpPr>
              <p:spPr>
                <a:xfrm rot="16200000">
                  <a:off x="2392884" y="2223168"/>
                  <a:ext cx="1030499" cy="371833"/>
                </a:xfrm>
                <a:prstGeom prst="rect">
                  <a:avLst/>
                </a:prstGeom>
                <a:noFill/>
              </p:spPr>
              <p:txBody>
                <a:bodyPr wrap="square" rtlCol="0">
                  <a:spAutoFit/>
                </a:bodyPr>
                <a:lstStyle/>
                <a:p>
                  <a:pPr algn="ctr"/>
                  <a:r>
                    <a:rPr lang="en-US" sz="900"/>
                    <a:t>Target </a:t>
                  </a:r>
                  <a14:m>
                    <m:oMath xmlns:m="http://schemas.openxmlformats.org/officeDocument/2006/math">
                      <m:sSup>
                        <m:sSupPr>
                          <m:ctrlPr>
                            <a:rPr lang="en-US" sz="900" b="0" i="1" smtClean="0">
                              <a:latin typeface="Cambria Math" panose="02040503050406030204" pitchFamily="18" charset="0"/>
                            </a:rPr>
                          </m:ctrlPr>
                        </m:sSupPr>
                        <m:e>
                          <m:r>
                            <a:rPr lang="en-US" sz="900" b="0" i="1" smtClean="0">
                              <a:latin typeface="Cambria Math" panose="02040503050406030204" pitchFamily="18" charset="0"/>
                            </a:rPr>
                            <m:t>𝑐</m:t>
                          </m:r>
                        </m:e>
                        <m:sup>
                          <m:r>
                            <a:rPr lang="en-US" sz="900" b="0" i="1" smtClean="0">
                              <a:latin typeface="Cambria Math" panose="02040503050406030204" pitchFamily="18" charset="0"/>
                            </a:rPr>
                            <m:t>𝑡h</m:t>
                          </m:r>
                        </m:sup>
                      </m:sSup>
                    </m:oMath>
                  </a14:m>
                  <a:r>
                    <a:rPr lang="en-US" sz="900"/>
                    <a:t>class sample</a:t>
                  </a:r>
                </a:p>
              </p:txBody>
            </p:sp>
          </mc:Choice>
          <mc:Fallback xmlns="">
            <p:sp>
              <p:nvSpPr>
                <p:cNvPr id="534" name="TextBox 533">
                  <a:extLst>
                    <a:ext uri="{FF2B5EF4-FFF2-40B4-BE49-F238E27FC236}">
                      <a16:creationId xmlns:a16="http://schemas.microsoft.com/office/drawing/2014/main" id="{DEFA7642-8F93-4BC5-C19C-0A10B33CE004}"/>
                    </a:ext>
                  </a:extLst>
                </p:cNvPr>
                <p:cNvSpPr txBox="1">
                  <a:spLocks noRot="1" noChangeAspect="1" noMove="1" noResize="1" noEditPoints="1" noAdjustHandles="1" noChangeArrowheads="1" noChangeShapeType="1" noTextEdit="1"/>
                </p:cNvSpPr>
                <p:nvPr/>
              </p:nvSpPr>
              <p:spPr>
                <a:xfrm rot="16200000">
                  <a:off x="2392884" y="2223168"/>
                  <a:ext cx="1030499" cy="371833"/>
                </a:xfrm>
                <a:prstGeom prst="rect">
                  <a:avLst/>
                </a:prstGeom>
                <a:blipFill>
                  <a:blip r:embed="rId10"/>
                  <a:stretch>
                    <a:fillRect r="-4918"/>
                  </a:stretch>
                </a:blipFill>
              </p:spPr>
              <p:txBody>
                <a:bodyPr/>
                <a:lstStyle/>
                <a:p>
                  <a:r>
                    <a:rPr lang="en-US">
                      <a:noFill/>
                    </a:rPr>
                    <a:t> </a:t>
                  </a:r>
                </a:p>
              </p:txBody>
            </p:sp>
          </mc:Fallback>
        </mc:AlternateContent>
        <p:cxnSp>
          <p:nvCxnSpPr>
            <p:cNvPr id="559" name="Straight Arrow Connector 558">
              <a:extLst>
                <a:ext uri="{FF2B5EF4-FFF2-40B4-BE49-F238E27FC236}">
                  <a16:creationId xmlns:a16="http://schemas.microsoft.com/office/drawing/2014/main" id="{23E242B4-6A3F-FB17-0BF6-152709E30154}"/>
                </a:ext>
              </a:extLst>
            </p:cNvPr>
            <p:cNvCxnSpPr>
              <a:cxnSpLocks/>
            </p:cNvCxnSpPr>
            <p:nvPr/>
          </p:nvCxnSpPr>
          <p:spPr>
            <a:xfrm>
              <a:off x="3395568" y="2359848"/>
              <a:ext cx="34890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025BCF95-2C3C-76CD-DD2D-A404C6D12DDF}"/>
              </a:ext>
            </a:extLst>
          </p:cNvPr>
          <p:cNvGrpSpPr/>
          <p:nvPr/>
        </p:nvGrpSpPr>
        <p:grpSpPr>
          <a:xfrm>
            <a:off x="3464585" y="1494016"/>
            <a:ext cx="7540057" cy="5186195"/>
            <a:chOff x="3464585" y="1381472"/>
            <a:chExt cx="7540057" cy="5186195"/>
          </a:xfrm>
        </p:grpSpPr>
        <p:grpSp>
          <p:nvGrpSpPr>
            <p:cNvPr id="36" name="Group 35">
              <a:extLst>
                <a:ext uri="{FF2B5EF4-FFF2-40B4-BE49-F238E27FC236}">
                  <a16:creationId xmlns:a16="http://schemas.microsoft.com/office/drawing/2014/main" id="{FA6C7CF3-CCEC-F07F-805E-77ED813DD01A}"/>
                </a:ext>
              </a:extLst>
            </p:cNvPr>
            <p:cNvGrpSpPr/>
            <p:nvPr/>
          </p:nvGrpSpPr>
          <p:grpSpPr>
            <a:xfrm>
              <a:off x="8725490" y="1536905"/>
              <a:ext cx="2279152" cy="5000220"/>
              <a:chOff x="8827090" y="1536905"/>
              <a:chExt cx="2279152" cy="5000220"/>
            </a:xfrm>
          </p:grpSpPr>
          <mc:AlternateContent xmlns:mc="http://schemas.openxmlformats.org/markup-compatibility/2006" xmlns:a14="http://schemas.microsoft.com/office/drawing/2010/main">
            <mc:Choice Requires="a14">
              <p:sp>
                <p:nvSpPr>
                  <p:cNvPr id="3" name="Cube 2">
                    <a:extLst>
                      <a:ext uri="{FF2B5EF4-FFF2-40B4-BE49-F238E27FC236}">
                        <a16:creationId xmlns:a16="http://schemas.microsoft.com/office/drawing/2014/main" id="{ACEB13C9-D556-DA01-B0F9-D0197C73A0E4}"/>
                      </a:ext>
                    </a:extLst>
                  </p:cNvPr>
                  <p:cNvSpPr/>
                  <p:nvPr/>
                </p:nvSpPr>
                <p:spPr>
                  <a:xfrm>
                    <a:off x="8921304" y="4954842"/>
                    <a:ext cx="304601" cy="273858"/>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b="0" i="1" smtClean="0">
                                  <a:solidFill>
                                    <a:srgbClr val="632C0E"/>
                                  </a:solidFill>
                                  <a:latin typeface="Cambria Math" panose="02040503050406030204" pitchFamily="18" charset="0"/>
                                </a:rPr>
                              </m:ctrlPr>
                            </m:sSub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𝑖</m:t>
                              </m:r>
                            </m:sub>
                          </m:sSub>
                        </m:oMath>
                      </m:oMathPara>
                    </a14:m>
                    <a:endParaRPr lang="en-US" sz="1000"/>
                  </a:p>
                </p:txBody>
              </p:sp>
            </mc:Choice>
            <mc:Fallback xmlns="">
              <p:sp>
                <p:nvSpPr>
                  <p:cNvPr id="3" name="Cube 2">
                    <a:extLst>
                      <a:ext uri="{FF2B5EF4-FFF2-40B4-BE49-F238E27FC236}">
                        <a16:creationId xmlns:a16="http://schemas.microsoft.com/office/drawing/2014/main" id="{ACEB13C9-D556-DA01-B0F9-D0197C73A0E4}"/>
                      </a:ext>
                    </a:extLst>
                  </p:cNvPr>
                  <p:cNvSpPr>
                    <a:spLocks noRot="1" noChangeAspect="1" noMove="1" noResize="1" noEditPoints="1" noAdjustHandles="1" noChangeArrowheads="1" noChangeShapeType="1" noTextEdit="1"/>
                  </p:cNvSpPr>
                  <p:nvPr/>
                </p:nvSpPr>
                <p:spPr>
                  <a:xfrm>
                    <a:off x="8921304" y="4954842"/>
                    <a:ext cx="304601" cy="273858"/>
                  </a:xfrm>
                  <a:prstGeom prst="cube">
                    <a:avLst/>
                  </a:prstGeom>
                  <a:blipFill>
                    <a:blip r:embed="rId11"/>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A3B967-BC17-0C6B-C849-A1F7FF7DB5E6}"/>
                      </a:ext>
                    </a:extLst>
                  </p:cNvPr>
                  <p:cNvSpPr txBox="1"/>
                  <p:nvPr/>
                </p:nvSpPr>
                <p:spPr>
                  <a:xfrm>
                    <a:off x="9323034" y="4866969"/>
                    <a:ext cx="1620148" cy="248914"/>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r>
                          <a:rPr lang="en-US" sz="1000" b="0" i="1" smtClean="0">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5" name="TextBox 4">
                    <a:extLst>
                      <a:ext uri="{FF2B5EF4-FFF2-40B4-BE49-F238E27FC236}">
                        <a16:creationId xmlns:a16="http://schemas.microsoft.com/office/drawing/2014/main" id="{FFA3B967-BC17-0C6B-C849-A1F7FF7DB5E6}"/>
                      </a:ext>
                    </a:extLst>
                  </p:cNvPr>
                  <p:cNvSpPr txBox="1">
                    <a:spLocks noRot="1" noChangeAspect="1" noMove="1" noResize="1" noEditPoints="1" noAdjustHandles="1" noChangeArrowheads="1" noChangeShapeType="1" noTextEdit="1"/>
                  </p:cNvSpPr>
                  <p:nvPr/>
                </p:nvSpPr>
                <p:spPr>
                  <a:xfrm>
                    <a:off x="9323034" y="4866969"/>
                    <a:ext cx="1620148" cy="248914"/>
                  </a:xfrm>
                  <a:prstGeom prst="rect">
                    <a:avLst/>
                  </a:prstGeom>
                  <a:blipFill>
                    <a:blip r:embed="rId12"/>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56788E-5E63-EB86-849C-9927241C88F0}"/>
                      </a:ext>
                    </a:extLst>
                  </p:cNvPr>
                  <p:cNvSpPr txBox="1"/>
                  <p:nvPr/>
                </p:nvSpPr>
                <p:spPr>
                  <a:xfrm>
                    <a:off x="8827090" y="5589789"/>
                    <a:ext cx="685095" cy="314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solidFill>
                                    <a:srgbClr val="632C0E"/>
                                  </a:solidFill>
                                  <a:latin typeface="Cambria Math" panose="02040503050406030204" pitchFamily="18" charset="0"/>
                                  <a:ea typeface="Cambria Math" panose="02040503050406030204" pitchFamily="18" charset="0"/>
                                </a:rPr>
                              </m:ctrlPr>
                            </m:sSubPr>
                            <m:e>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𝜃</m:t>
                                  </m:r>
                                </m:sub>
                              </m:sSub>
                            </m:e>
                            <m:sub>
                              <m:r>
                                <a:rPr lang="en-US" sz="1200" i="1" dirty="0">
                                  <a:solidFill>
                                    <a:srgbClr val="632C0E"/>
                                  </a:solidFill>
                                  <a:latin typeface="Cambria Math" panose="02040503050406030204" pitchFamily="18" charset="0"/>
                                  <a:ea typeface="Cambria Math" panose="02040503050406030204" pitchFamily="18" charset="0"/>
                                </a:rPr>
                                <m:t>𝑡</m:t>
                              </m:r>
                            </m:sub>
                          </m:sSub>
                          <m:r>
                            <a:rPr lang="en-US" sz="1200" i="1" dirty="0">
                              <a:solidFill>
                                <a:srgbClr val="632C0E"/>
                              </a:solidFill>
                              <a:latin typeface="Cambria Math" panose="02040503050406030204" pitchFamily="18" charset="0"/>
                              <a:ea typeface="Cambria Math" panose="02040503050406030204" pitchFamily="18" charset="0"/>
                            </a:rPr>
                            <m:t>(</m:t>
                          </m:r>
                          <m:sSup>
                            <m:sSupPr>
                              <m:ctrlPr>
                                <a:rPr lang="en-US" sz="1200" i="1" dirty="0">
                                  <a:solidFill>
                                    <a:srgbClr val="632C0E"/>
                                  </a:solidFill>
                                  <a:latin typeface="Cambria Math" panose="02040503050406030204" pitchFamily="18" charset="0"/>
                                  <a:ea typeface="Cambria Math" panose="02040503050406030204" pitchFamily="18" charset="0"/>
                                </a:rPr>
                              </m:ctrlPr>
                            </m:sSupPr>
                            <m:e>
                              <m:r>
                                <a:rPr lang="en-US" sz="1200" i="1" dirty="0">
                                  <a:solidFill>
                                    <a:srgbClr val="632C0E"/>
                                  </a:solidFill>
                                  <a:latin typeface="Cambria Math" panose="02040503050406030204" pitchFamily="18" charset="0"/>
                                  <a:ea typeface="Cambria Math" panose="02040503050406030204" pitchFamily="18" charset="0"/>
                                </a:rPr>
                                <m:t>𝑥</m:t>
                              </m:r>
                            </m:e>
                            <m:sup>
                              <m:d>
                                <m:dPr>
                                  <m:begChr m:val="["/>
                                  <m:endChr m:val="]"/>
                                  <m:ctrlPr>
                                    <a:rPr lang="en-US" sz="1200" i="1" dirty="0">
                                      <a:solidFill>
                                        <a:srgbClr val="632C0E"/>
                                      </a:solidFill>
                                      <a:latin typeface="Cambria Math" panose="02040503050406030204" pitchFamily="18" charset="0"/>
                                      <a:ea typeface="Cambria Math" panose="02040503050406030204" pitchFamily="18" charset="0"/>
                                    </a:rPr>
                                  </m:ctrlPr>
                                </m:dPr>
                                <m:e>
                                  <m:r>
                                    <a:rPr lang="en-US" sz="1200" i="1" dirty="0">
                                      <a:solidFill>
                                        <a:srgbClr val="632C0E"/>
                                      </a:solidFill>
                                      <a:latin typeface="Cambria Math" panose="02040503050406030204" pitchFamily="18" charset="0"/>
                                      <a:ea typeface="Cambria Math" panose="02040503050406030204" pitchFamily="18" charset="0"/>
                                    </a:rPr>
                                    <m:t>𝑐</m:t>
                                  </m:r>
                                </m:e>
                              </m:d>
                            </m:sup>
                          </m:sSup>
                          <m:r>
                            <a:rPr lang="en-US" sz="1200" b="0" i="1" dirty="0" smtClean="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25" name="TextBox 24">
                    <a:extLst>
                      <a:ext uri="{FF2B5EF4-FFF2-40B4-BE49-F238E27FC236}">
                        <a16:creationId xmlns:a16="http://schemas.microsoft.com/office/drawing/2014/main" id="{7E56788E-5E63-EB86-849C-9927241C88F0}"/>
                      </a:ext>
                    </a:extLst>
                  </p:cNvPr>
                  <p:cNvSpPr txBox="1">
                    <a:spLocks noRot="1" noChangeAspect="1" noMove="1" noResize="1" noEditPoints="1" noAdjustHandles="1" noChangeArrowheads="1" noChangeShapeType="1" noTextEdit="1"/>
                  </p:cNvSpPr>
                  <p:nvPr/>
                </p:nvSpPr>
                <p:spPr>
                  <a:xfrm>
                    <a:off x="8827090" y="5589789"/>
                    <a:ext cx="685095" cy="314189"/>
                  </a:xfrm>
                  <a:prstGeom prst="rect">
                    <a:avLst/>
                  </a:prstGeom>
                  <a:blipFill>
                    <a:blip r:embed="rId13"/>
                    <a:stretch>
                      <a:fillRect r="-5310"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8654A3-517F-4369-32DA-B70EE25A5403}"/>
                      </a:ext>
                    </a:extLst>
                  </p:cNvPr>
                  <p:cNvSpPr txBox="1"/>
                  <p:nvPr/>
                </p:nvSpPr>
                <p:spPr>
                  <a:xfrm>
                    <a:off x="9467126" y="5618482"/>
                    <a:ext cx="1620150" cy="256802"/>
                  </a:xfrm>
                  <a:prstGeom prst="rect">
                    <a:avLst/>
                  </a:prstGeom>
                  <a:noFill/>
                </p:spPr>
                <p:txBody>
                  <a:bodyPr wrap="square" rtlCol="0">
                    <a:spAutoFit/>
                  </a:bodyPr>
                  <a:lstStyle/>
                  <a:p>
                    <a:r>
                      <a:rPr lang="en-US" sz="1000">
                        <a:solidFill>
                          <a:srgbClr val="632C0E"/>
                        </a:solidFill>
                      </a:rPr>
                      <a:t>Logits vector for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𝑥</m:t>
                            </m:r>
                          </m:e>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p>
                        <m:r>
                          <a:rPr lang="en-US" sz="1000" b="0" i="1" smtClean="0">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26" name="TextBox 25">
                    <a:extLst>
                      <a:ext uri="{FF2B5EF4-FFF2-40B4-BE49-F238E27FC236}">
                        <a16:creationId xmlns:a16="http://schemas.microsoft.com/office/drawing/2014/main" id="{CC8654A3-517F-4369-32DA-B70EE25A5403}"/>
                      </a:ext>
                    </a:extLst>
                  </p:cNvPr>
                  <p:cNvSpPr txBox="1">
                    <a:spLocks noRot="1" noChangeAspect="1" noMove="1" noResize="1" noEditPoints="1" noAdjustHandles="1" noChangeArrowheads="1" noChangeShapeType="1" noTextEdit="1"/>
                  </p:cNvSpPr>
                  <p:nvPr/>
                </p:nvSpPr>
                <p:spPr>
                  <a:xfrm>
                    <a:off x="9467126" y="5618482"/>
                    <a:ext cx="1620150" cy="256802"/>
                  </a:xfrm>
                  <a:prstGeom prst="rect">
                    <a:avLst/>
                  </a:prstGeom>
                  <a:blipFill>
                    <a:blip r:embed="rId14"/>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0" name="TextBox 489">
                    <a:extLst>
                      <a:ext uri="{FF2B5EF4-FFF2-40B4-BE49-F238E27FC236}">
                        <a16:creationId xmlns:a16="http://schemas.microsoft.com/office/drawing/2014/main" id="{179DD1EA-5FA9-20DF-EDA6-F4275C5A0F44}"/>
                      </a:ext>
                    </a:extLst>
                  </p:cNvPr>
                  <p:cNvSpPr txBox="1"/>
                  <p:nvPr/>
                </p:nvSpPr>
                <p:spPr>
                  <a:xfrm>
                    <a:off x="8846056" y="5890441"/>
                    <a:ext cx="352784" cy="319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dirty="0" smtClean="0">
                                  <a:solidFill>
                                    <a:srgbClr val="632C0E"/>
                                  </a:solidFill>
                                  <a:latin typeface="Cambria Math" panose="02040503050406030204" pitchFamily="18" charset="0"/>
                                  <a:ea typeface="Cambria Math" panose="02040503050406030204" pitchFamily="18" charset="0"/>
                                </a:rPr>
                              </m:ctrlPr>
                            </m:sSubSup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 </m:t>
                              </m:r>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up>
                              <m:r>
                                <a:rPr lang="en-US" sz="1200" b="0" i="1" dirty="0" smtClean="0">
                                  <a:solidFill>
                                    <a:srgbClr val="632C0E"/>
                                  </a:solidFill>
                                  <a:latin typeface="Cambria Math" panose="02040503050406030204" pitchFamily="18" charset="0"/>
                                  <a:ea typeface="Cambria Math" panose="02040503050406030204" pitchFamily="18" charset="0"/>
                                </a:rPr>
                                <m:t>𝑖</m:t>
                              </m:r>
                            </m:sup>
                          </m:sSubSup>
                          <m:r>
                            <a:rPr lang="en-US" sz="1200" i="1" dirty="0">
                              <a:solidFill>
                                <a:srgbClr val="632C0E"/>
                              </a:solidFill>
                              <a:latin typeface="Cambria Math" panose="02040503050406030204" pitchFamily="18" charset="0"/>
                              <a:ea typeface="Cambria Math" panose="02040503050406030204" pitchFamily="18" charset="0"/>
                            </a:rPr>
                            <m:t>(</m:t>
                          </m:r>
                          <m:r>
                            <a:rPr lang="en-US" sz="1200" i="1" dirty="0">
                              <a:solidFill>
                                <a:srgbClr val="632C0E"/>
                              </a:solidFill>
                              <a:latin typeface="Cambria Math" panose="02040503050406030204" pitchFamily="18" charset="0"/>
                              <a:ea typeface="Cambria Math" panose="02040503050406030204" pitchFamily="18" charset="0"/>
                            </a:rPr>
                            <m:t>𝑥</m:t>
                          </m:r>
                          <m:r>
                            <a:rPr lang="en-US" sz="1200" i="1" dirty="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490" name="TextBox 489">
                    <a:extLst>
                      <a:ext uri="{FF2B5EF4-FFF2-40B4-BE49-F238E27FC236}">
                        <a16:creationId xmlns:a16="http://schemas.microsoft.com/office/drawing/2014/main" id="{179DD1EA-5FA9-20DF-EDA6-F4275C5A0F44}"/>
                      </a:ext>
                    </a:extLst>
                  </p:cNvPr>
                  <p:cNvSpPr txBox="1">
                    <a:spLocks noRot="1" noChangeAspect="1" noMove="1" noResize="1" noEditPoints="1" noAdjustHandles="1" noChangeArrowheads="1" noChangeShapeType="1" noTextEdit="1"/>
                  </p:cNvSpPr>
                  <p:nvPr/>
                </p:nvSpPr>
                <p:spPr>
                  <a:xfrm>
                    <a:off x="8846056" y="5890441"/>
                    <a:ext cx="352784" cy="319575"/>
                  </a:xfrm>
                  <a:prstGeom prst="rect">
                    <a:avLst/>
                  </a:prstGeom>
                  <a:blipFill>
                    <a:blip r:embed="rId15"/>
                    <a:stretch>
                      <a:fillRect r="-65517"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1" name="TextBox 490">
                    <a:extLst>
                      <a:ext uri="{FF2B5EF4-FFF2-40B4-BE49-F238E27FC236}">
                        <a16:creationId xmlns:a16="http://schemas.microsoft.com/office/drawing/2014/main" id="{B3BCC0E5-81F3-B2FA-6EED-E8EE6B5FFB86}"/>
                      </a:ext>
                    </a:extLst>
                  </p:cNvPr>
                  <p:cNvSpPr txBox="1"/>
                  <p:nvPr/>
                </p:nvSpPr>
                <p:spPr>
                  <a:xfrm>
                    <a:off x="9486092" y="5914262"/>
                    <a:ext cx="1620150" cy="248914"/>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r>
                          <a:rPr lang="en-US" sz="1000" i="1">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491" name="TextBox 490">
                    <a:extLst>
                      <a:ext uri="{FF2B5EF4-FFF2-40B4-BE49-F238E27FC236}">
                        <a16:creationId xmlns:a16="http://schemas.microsoft.com/office/drawing/2014/main" id="{B3BCC0E5-81F3-B2FA-6EED-E8EE6B5FFB86}"/>
                      </a:ext>
                    </a:extLst>
                  </p:cNvPr>
                  <p:cNvSpPr txBox="1">
                    <a:spLocks noRot="1" noChangeAspect="1" noMove="1" noResize="1" noEditPoints="1" noAdjustHandles="1" noChangeArrowheads="1" noChangeShapeType="1" noTextEdit="1"/>
                  </p:cNvSpPr>
                  <p:nvPr/>
                </p:nvSpPr>
                <p:spPr>
                  <a:xfrm>
                    <a:off x="9486092" y="5914262"/>
                    <a:ext cx="1620150" cy="248914"/>
                  </a:xfrm>
                  <a:prstGeom prst="rect">
                    <a:avLst/>
                  </a:prstGeom>
                  <a:blipFill>
                    <a:blip r:embed="rId1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2" name="TextBox 491">
                    <a:extLst>
                      <a:ext uri="{FF2B5EF4-FFF2-40B4-BE49-F238E27FC236}">
                        <a16:creationId xmlns:a16="http://schemas.microsoft.com/office/drawing/2014/main" id="{96A47C72-8865-B2D4-1C93-47BCA193A39D}"/>
                      </a:ext>
                    </a:extLst>
                  </p:cNvPr>
                  <p:cNvSpPr txBox="1"/>
                  <p:nvPr/>
                </p:nvSpPr>
                <p:spPr>
                  <a:xfrm>
                    <a:off x="8827090" y="6208702"/>
                    <a:ext cx="352784" cy="3284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dirty="0" smtClean="0">
                                  <a:solidFill>
                                    <a:srgbClr val="632C0E"/>
                                  </a:solidFill>
                                  <a:latin typeface="Cambria Math" panose="02040503050406030204" pitchFamily="18" charset="0"/>
                                  <a:ea typeface="Cambria Math" panose="02040503050406030204" pitchFamily="18" charset="0"/>
                                </a:rPr>
                              </m:ctrlPr>
                            </m:sSubSupPr>
                            <m:e>
                              <m:r>
                                <a:rPr lang="en-US" sz="1200" i="1" dirty="0">
                                  <a:solidFill>
                                    <a:srgbClr val="632C0E"/>
                                  </a:solidFill>
                                  <a:latin typeface="Cambria Math" panose="02040503050406030204" pitchFamily="18" charset="0"/>
                                  <a:ea typeface="Cambria Math" panose="02040503050406030204" pitchFamily="18" charset="0"/>
                                </a:rPr>
                                <m:t>𝑓</m:t>
                              </m:r>
                            </m:e>
                            <m:sub>
                              <m:r>
                                <a:rPr lang="en-US" sz="1200" i="1" dirty="0">
                                  <a:solidFill>
                                    <a:srgbClr val="632C0E"/>
                                  </a:solidFill>
                                  <a:latin typeface="Cambria Math" panose="02040503050406030204" pitchFamily="18" charset="0"/>
                                  <a:ea typeface="Cambria Math" panose="02040503050406030204" pitchFamily="18" charset="0"/>
                                </a:rPr>
                                <m:t> </m:t>
                              </m:r>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up>
                              <m:r>
                                <a:rPr lang="en-US" sz="1200" b="0" i="1" dirty="0" smtClean="0">
                                  <a:solidFill>
                                    <a:srgbClr val="632C0E"/>
                                  </a:solidFill>
                                  <a:latin typeface="Cambria Math" panose="02040503050406030204" pitchFamily="18" charset="0"/>
                                  <a:ea typeface="Cambria Math" panose="02040503050406030204" pitchFamily="18" charset="0"/>
                                </a:rPr>
                                <m:t>𝑖</m:t>
                              </m:r>
                            </m:sup>
                          </m:sSubSup>
                          <m:r>
                            <a:rPr lang="en-US" sz="1200" i="1" dirty="0">
                              <a:solidFill>
                                <a:srgbClr val="632C0E"/>
                              </a:solidFill>
                              <a:latin typeface="Cambria Math" panose="02040503050406030204" pitchFamily="18" charset="0"/>
                              <a:ea typeface="Cambria Math" panose="02040503050406030204" pitchFamily="18" charset="0"/>
                            </a:rPr>
                            <m:t>(</m:t>
                          </m:r>
                          <m:sSup>
                            <m:sSupPr>
                              <m:ctrlPr>
                                <a:rPr lang="en-US" sz="1200" i="1" dirty="0">
                                  <a:solidFill>
                                    <a:srgbClr val="632C0E"/>
                                  </a:solidFill>
                                  <a:latin typeface="Cambria Math" panose="02040503050406030204" pitchFamily="18" charset="0"/>
                                  <a:ea typeface="Cambria Math" panose="02040503050406030204" pitchFamily="18" charset="0"/>
                                </a:rPr>
                              </m:ctrlPr>
                            </m:sSupPr>
                            <m:e>
                              <m:r>
                                <a:rPr lang="en-US" sz="1200" i="1" dirty="0">
                                  <a:solidFill>
                                    <a:srgbClr val="632C0E"/>
                                  </a:solidFill>
                                  <a:latin typeface="Cambria Math" panose="02040503050406030204" pitchFamily="18" charset="0"/>
                                  <a:ea typeface="Cambria Math" panose="02040503050406030204" pitchFamily="18" charset="0"/>
                                </a:rPr>
                                <m:t>𝑥</m:t>
                              </m:r>
                            </m:e>
                            <m:sup>
                              <m:d>
                                <m:dPr>
                                  <m:begChr m:val="["/>
                                  <m:endChr m:val="]"/>
                                  <m:ctrlPr>
                                    <a:rPr lang="en-US" sz="1200" i="1" dirty="0">
                                      <a:solidFill>
                                        <a:srgbClr val="632C0E"/>
                                      </a:solidFill>
                                      <a:latin typeface="Cambria Math" panose="02040503050406030204" pitchFamily="18" charset="0"/>
                                      <a:ea typeface="Cambria Math" panose="02040503050406030204" pitchFamily="18" charset="0"/>
                                    </a:rPr>
                                  </m:ctrlPr>
                                </m:dPr>
                                <m:e>
                                  <m:r>
                                    <a:rPr lang="en-US" sz="1200" i="1" dirty="0">
                                      <a:solidFill>
                                        <a:srgbClr val="632C0E"/>
                                      </a:solidFill>
                                      <a:latin typeface="Cambria Math" panose="02040503050406030204" pitchFamily="18" charset="0"/>
                                      <a:ea typeface="Cambria Math" panose="02040503050406030204" pitchFamily="18" charset="0"/>
                                    </a:rPr>
                                    <m:t>𝑐</m:t>
                                  </m:r>
                                </m:e>
                              </m:d>
                            </m:sup>
                          </m:sSup>
                          <m:r>
                            <a:rPr lang="en-US" sz="1200" b="0" i="1" dirty="0" smtClean="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492" name="TextBox 491">
                    <a:extLst>
                      <a:ext uri="{FF2B5EF4-FFF2-40B4-BE49-F238E27FC236}">
                        <a16:creationId xmlns:a16="http://schemas.microsoft.com/office/drawing/2014/main" id="{96A47C72-8865-B2D4-1C93-47BCA193A39D}"/>
                      </a:ext>
                    </a:extLst>
                  </p:cNvPr>
                  <p:cNvSpPr txBox="1">
                    <a:spLocks noRot="1" noChangeAspect="1" noMove="1" noResize="1" noEditPoints="1" noAdjustHandles="1" noChangeArrowheads="1" noChangeShapeType="1" noTextEdit="1"/>
                  </p:cNvSpPr>
                  <p:nvPr/>
                </p:nvSpPr>
                <p:spPr>
                  <a:xfrm>
                    <a:off x="8827090" y="6208702"/>
                    <a:ext cx="352784" cy="328423"/>
                  </a:xfrm>
                  <a:prstGeom prst="rect">
                    <a:avLst/>
                  </a:prstGeom>
                  <a:blipFill>
                    <a:blip r:embed="rId17"/>
                    <a:stretch>
                      <a:fillRect r="-10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6" name="TextBox 495">
                    <a:extLst>
                      <a:ext uri="{FF2B5EF4-FFF2-40B4-BE49-F238E27FC236}">
                        <a16:creationId xmlns:a16="http://schemas.microsoft.com/office/drawing/2014/main" id="{91F0A27C-8C37-9B8E-E78D-B3D7D7989917}"/>
                      </a:ext>
                    </a:extLst>
                  </p:cNvPr>
                  <p:cNvSpPr txBox="1"/>
                  <p:nvPr/>
                </p:nvSpPr>
                <p:spPr>
                  <a:xfrm>
                    <a:off x="9467126" y="6232523"/>
                    <a:ext cx="1620150" cy="256802"/>
                  </a:xfrm>
                  <a:prstGeom prst="rect">
                    <a:avLst/>
                  </a:prstGeom>
                  <a:noFill/>
                </p:spPr>
                <p:txBody>
                  <a:bodyPr wrap="square" rtlCol="0">
                    <a:spAutoFit/>
                  </a:bodyPr>
                  <a:lstStyle/>
                  <a:p>
                    <a14:m>
                      <m:oMath xmlns:m="http://schemas.openxmlformats.org/officeDocument/2006/math">
                        <m:sSup>
                          <m:sSupPr>
                            <m:ctrlPr>
                              <a:rPr lang="en-US" sz="1000" i="1" smtClean="0">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𝑖</m:t>
                            </m:r>
                          </m:e>
                          <m:sup>
                            <m:r>
                              <a:rPr lang="en-US" sz="1000" i="1">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sSup>
                          <m:sSupPr>
                            <m:ctrlPr>
                              <a:rPr lang="en-US" sz="1000" i="1">
                                <a:solidFill>
                                  <a:srgbClr val="632C0E"/>
                                </a:solidFill>
                                <a:latin typeface="Cambria Math" panose="02040503050406030204" pitchFamily="18" charset="0"/>
                              </a:rPr>
                            </m:ctrlPr>
                          </m:sSupPr>
                          <m:e>
                            <m:r>
                              <a:rPr lang="en-US" sz="1000" i="1">
                                <a:solidFill>
                                  <a:srgbClr val="632C0E"/>
                                </a:solidFill>
                                <a:latin typeface="Cambria Math" panose="02040503050406030204" pitchFamily="18" charset="0"/>
                              </a:rPr>
                              <m:t>𝑥</m:t>
                            </m:r>
                          </m:e>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p>
                        <m:r>
                          <a:rPr lang="en-US" sz="1000" i="1">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496" name="TextBox 495">
                    <a:extLst>
                      <a:ext uri="{FF2B5EF4-FFF2-40B4-BE49-F238E27FC236}">
                        <a16:creationId xmlns:a16="http://schemas.microsoft.com/office/drawing/2014/main" id="{91F0A27C-8C37-9B8E-E78D-B3D7D7989917}"/>
                      </a:ext>
                    </a:extLst>
                  </p:cNvPr>
                  <p:cNvSpPr txBox="1">
                    <a:spLocks noRot="1" noChangeAspect="1" noMove="1" noResize="1" noEditPoints="1" noAdjustHandles="1" noChangeArrowheads="1" noChangeShapeType="1" noTextEdit="1"/>
                  </p:cNvSpPr>
                  <p:nvPr/>
                </p:nvSpPr>
                <p:spPr>
                  <a:xfrm>
                    <a:off x="9467126" y="6232523"/>
                    <a:ext cx="1620150" cy="256802"/>
                  </a:xfrm>
                  <a:prstGeom prst="rect">
                    <a:avLst/>
                  </a:prstGeom>
                  <a:blipFill>
                    <a:blip r:embed="rId18"/>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4" name="TextBox 523">
                    <a:extLst>
                      <a:ext uri="{FF2B5EF4-FFF2-40B4-BE49-F238E27FC236}">
                        <a16:creationId xmlns:a16="http://schemas.microsoft.com/office/drawing/2014/main" id="{2A2B41F8-1CBD-B503-49F7-8F80F4D11109}"/>
                      </a:ext>
                    </a:extLst>
                  </p:cNvPr>
                  <p:cNvSpPr txBox="1"/>
                  <p:nvPr/>
                </p:nvSpPr>
                <p:spPr>
                  <a:xfrm>
                    <a:off x="8827090" y="5339745"/>
                    <a:ext cx="352784" cy="293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𝑓</m:t>
                              </m:r>
                            </m:e>
                            <m:sub>
                              <m:sSub>
                                <m:sSubPr>
                                  <m:ctrlPr>
                                    <a:rPr lang="en-US" sz="1200" i="1" dirty="0">
                                      <a:solidFill>
                                        <a:srgbClr val="632C0E"/>
                                      </a:solidFill>
                                      <a:latin typeface="Cambria Math" panose="02040503050406030204" pitchFamily="18" charset="0"/>
                                      <a:ea typeface="Cambria Math" panose="02040503050406030204" pitchFamily="18" charset="0"/>
                                    </a:rPr>
                                  </m:ctrlPr>
                                </m:sSubPr>
                                <m:e>
                                  <m:r>
                                    <a:rPr lang="en-US" sz="1200" i="1" dirty="0">
                                      <a:solidFill>
                                        <a:srgbClr val="632C0E"/>
                                      </a:solidFill>
                                      <a:latin typeface="Cambria Math" panose="02040503050406030204" pitchFamily="18" charset="0"/>
                                      <a:ea typeface="Cambria Math" panose="02040503050406030204" pitchFamily="18" charset="0"/>
                                    </a:rPr>
                                    <m:t>𝜃</m:t>
                                  </m:r>
                                </m:e>
                                <m:sub>
                                  <m:r>
                                    <a:rPr lang="en-US" sz="1200" i="1" dirty="0">
                                      <a:solidFill>
                                        <a:srgbClr val="632C0E"/>
                                      </a:solidFill>
                                      <a:latin typeface="Cambria Math" panose="02040503050406030204" pitchFamily="18" charset="0"/>
                                      <a:ea typeface="Cambria Math" panose="02040503050406030204" pitchFamily="18" charset="0"/>
                                    </a:rPr>
                                    <m:t>𝑡</m:t>
                                  </m:r>
                                </m:sub>
                              </m:sSub>
                            </m:sub>
                          </m:sSub>
                          <m:r>
                            <a:rPr lang="en-US" sz="1200" i="1" dirty="0">
                              <a:solidFill>
                                <a:srgbClr val="632C0E"/>
                              </a:solidFill>
                              <a:latin typeface="Cambria Math" panose="02040503050406030204" pitchFamily="18" charset="0"/>
                              <a:ea typeface="Cambria Math" panose="02040503050406030204" pitchFamily="18" charset="0"/>
                            </a:rPr>
                            <m:t>(</m:t>
                          </m:r>
                          <m:r>
                            <a:rPr lang="en-US" sz="1200" i="1" dirty="0">
                              <a:solidFill>
                                <a:srgbClr val="632C0E"/>
                              </a:solidFill>
                              <a:latin typeface="Cambria Math" panose="02040503050406030204" pitchFamily="18" charset="0"/>
                              <a:ea typeface="Cambria Math" panose="02040503050406030204" pitchFamily="18" charset="0"/>
                            </a:rPr>
                            <m:t>𝑥</m:t>
                          </m:r>
                          <m:r>
                            <a:rPr lang="en-US" sz="1200" i="1" dirty="0">
                              <a:solidFill>
                                <a:srgbClr val="632C0E"/>
                              </a:solidFill>
                              <a:latin typeface="Cambria Math" panose="02040503050406030204" pitchFamily="18" charset="0"/>
                              <a:ea typeface="Cambria Math" panose="02040503050406030204" pitchFamily="18" charset="0"/>
                            </a:rPr>
                            <m:t>)</m:t>
                          </m:r>
                        </m:oMath>
                      </m:oMathPara>
                    </a14:m>
                    <a:endParaRPr lang="en-US" sz="1200">
                      <a:solidFill>
                        <a:srgbClr val="632C0E"/>
                      </a:solidFill>
                    </a:endParaRPr>
                  </a:p>
                </p:txBody>
              </p:sp>
            </mc:Choice>
            <mc:Fallback xmlns="">
              <p:sp>
                <p:nvSpPr>
                  <p:cNvPr id="524" name="TextBox 523">
                    <a:extLst>
                      <a:ext uri="{FF2B5EF4-FFF2-40B4-BE49-F238E27FC236}">
                        <a16:creationId xmlns:a16="http://schemas.microsoft.com/office/drawing/2014/main" id="{2A2B41F8-1CBD-B503-49F7-8F80F4D11109}"/>
                      </a:ext>
                    </a:extLst>
                  </p:cNvPr>
                  <p:cNvSpPr txBox="1">
                    <a:spLocks noRot="1" noChangeAspect="1" noMove="1" noResize="1" noEditPoints="1" noAdjustHandles="1" noChangeArrowheads="1" noChangeShapeType="1" noTextEdit="1"/>
                  </p:cNvSpPr>
                  <p:nvPr/>
                </p:nvSpPr>
                <p:spPr>
                  <a:xfrm>
                    <a:off x="8827090" y="5339745"/>
                    <a:ext cx="352784" cy="293863"/>
                  </a:xfrm>
                  <a:prstGeom prst="rect">
                    <a:avLst/>
                  </a:prstGeom>
                  <a:blipFill>
                    <a:blip r:embed="rId19"/>
                    <a:stretch>
                      <a:fillRect r="-5862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5" name="TextBox 524">
                    <a:extLst>
                      <a:ext uri="{FF2B5EF4-FFF2-40B4-BE49-F238E27FC236}">
                        <a16:creationId xmlns:a16="http://schemas.microsoft.com/office/drawing/2014/main" id="{6AD61633-EDD2-50A3-9E57-49E4717A2E9B}"/>
                      </a:ext>
                    </a:extLst>
                  </p:cNvPr>
                  <p:cNvSpPr txBox="1"/>
                  <p:nvPr/>
                </p:nvSpPr>
                <p:spPr>
                  <a:xfrm>
                    <a:off x="9467126" y="5363566"/>
                    <a:ext cx="1620150" cy="246221"/>
                  </a:xfrm>
                  <a:prstGeom prst="rect">
                    <a:avLst/>
                  </a:prstGeom>
                  <a:noFill/>
                </p:spPr>
                <p:txBody>
                  <a:bodyPr wrap="square" rtlCol="0">
                    <a:spAutoFit/>
                  </a:bodyPr>
                  <a:lstStyle/>
                  <a:p>
                    <a:r>
                      <a:rPr lang="en-US" sz="1000">
                        <a:solidFill>
                          <a:srgbClr val="632C0E"/>
                        </a:solidFill>
                      </a:rPr>
                      <a:t>Logits vector for </a:t>
                    </a:r>
                    <a14:m>
                      <m:oMath xmlns:m="http://schemas.openxmlformats.org/officeDocument/2006/math">
                        <m:r>
                          <a:rPr lang="en-US" sz="1000" b="0" i="1" smtClean="0">
                            <a:solidFill>
                              <a:srgbClr val="632C0E"/>
                            </a:solidFill>
                            <a:latin typeface="Cambria Math" panose="02040503050406030204" pitchFamily="18" charset="0"/>
                          </a:rPr>
                          <m:t>𝑥</m:t>
                        </m:r>
                      </m:oMath>
                    </a14:m>
                    <a:endParaRPr lang="en-US" sz="1000">
                      <a:solidFill>
                        <a:srgbClr val="632C0E"/>
                      </a:solidFill>
                    </a:endParaRPr>
                  </a:p>
                </p:txBody>
              </p:sp>
            </mc:Choice>
            <mc:Fallback xmlns="">
              <p:sp>
                <p:nvSpPr>
                  <p:cNvPr id="525" name="TextBox 524">
                    <a:extLst>
                      <a:ext uri="{FF2B5EF4-FFF2-40B4-BE49-F238E27FC236}">
                        <a16:creationId xmlns:a16="http://schemas.microsoft.com/office/drawing/2014/main" id="{6AD61633-EDD2-50A3-9E57-49E4717A2E9B}"/>
                      </a:ext>
                    </a:extLst>
                  </p:cNvPr>
                  <p:cNvSpPr txBox="1">
                    <a:spLocks noRot="1" noChangeAspect="1" noMove="1" noResize="1" noEditPoints="1" noAdjustHandles="1" noChangeArrowheads="1" noChangeShapeType="1" noTextEdit="1"/>
                  </p:cNvSpPr>
                  <p:nvPr/>
                </p:nvSpPr>
                <p:spPr>
                  <a:xfrm>
                    <a:off x="9467126" y="5363566"/>
                    <a:ext cx="1620150" cy="246221"/>
                  </a:xfrm>
                  <a:prstGeom prst="rect">
                    <a:avLst/>
                  </a:prstGeom>
                  <a:blipFill>
                    <a:blip r:embed="rId20"/>
                    <a:stretch>
                      <a:fillRect b="-9756"/>
                    </a:stretch>
                  </a:blipFill>
                </p:spPr>
                <p:txBody>
                  <a:bodyPr/>
                  <a:lstStyle/>
                  <a:p>
                    <a:r>
                      <a:rPr lang="en-US">
                        <a:noFill/>
                      </a:rPr>
                      <a:t> </a:t>
                    </a:r>
                  </a:p>
                </p:txBody>
              </p:sp>
            </mc:Fallback>
          </mc:AlternateContent>
          <p:cxnSp>
            <p:nvCxnSpPr>
              <p:cNvPr id="339" name="Straight Connector 338">
                <a:extLst>
                  <a:ext uri="{FF2B5EF4-FFF2-40B4-BE49-F238E27FC236}">
                    <a16:creationId xmlns:a16="http://schemas.microsoft.com/office/drawing/2014/main" id="{7738FD94-2F58-D6C4-3B3A-1A6926E73457}"/>
                  </a:ext>
                </a:extLst>
              </p:cNvPr>
              <p:cNvCxnSpPr>
                <a:cxnSpLocks/>
              </p:cNvCxnSpPr>
              <p:nvPr/>
            </p:nvCxnSpPr>
            <p:spPr>
              <a:xfrm flipH="1">
                <a:off x="8930068" y="1873585"/>
                <a:ext cx="299743" cy="0"/>
              </a:xfrm>
              <a:prstGeom prst="line">
                <a:avLst/>
              </a:prstGeom>
              <a:ln w="22225">
                <a:solidFill>
                  <a:srgbClr val="FEB80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0" name="Rectangle 339">
                    <a:extLst>
                      <a:ext uri="{FF2B5EF4-FFF2-40B4-BE49-F238E27FC236}">
                        <a16:creationId xmlns:a16="http://schemas.microsoft.com/office/drawing/2014/main" id="{E1A69BF2-95A1-FD15-D7D5-A5BD6A0C2FD7}"/>
                      </a:ext>
                    </a:extLst>
                  </p:cNvPr>
                  <p:cNvSpPr/>
                  <p:nvPr/>
                </p:nvSpPr>
                <p:spPr>
                  <a:xfrm>
                    <a:off x="8930068" y="1556616"/>
                    <a:ext cx="332545" cy="215291"/>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a:p>
                    <a:pPr algn="ctr"/>
                    <a14:m>
                      <m:oMathPara xmlns:m="http://schemas.openxmlformats.org/officeDocument/2006/math">
                        <m:oMathParaPr>
                          <m:jc m:val="centerGroup"/>
                        </m:oMathParaPr>
                        <m:oMath xmlns:m="http://schemas.openxmlformats.org/officeDocument/2006/math">
                          <m:sSubSup>
                            <m:sSubSupPr>
                              <m:ctrlPr>
                                <a:rPr lang="en-US" sz="1200" b="0" i="1" smtClean="0">
                                  <a:solidFill>
                                    <a:srgbClr val="632C0E"/>
                                  </a:solidFill>
                                  <a:latin typeface="Cambria Math" panose="02040503050406030204" pitchFamily="18" charset="0"/>
                                </a:rPr>
                              </m:ctrlPr>
                            </m:sSubSupPr>
                            <m:e>
                              <m:r>
                                <a:rPr lang="en-US" sz="1200" b="0" i="1" smtClean="0">
                                  <a:solidFill>
                                    <a:srgbClr val="632C0E"/>
                                  </a:solidFill>
                                  <a:latin typeface="Cambria Math" panose="02040503050406030204" pitchFamily="18" charset="0"/>
                                </a:rPr>
                                <m:t>𝑓</m:t>
                              </m:r>
                            </m:e>
                            <m:sub>
                              <m:r>
                                <a:rPr lang="en-US" sz="1200" b="0" i="1" smtClean="0">
                                  <a:solidFill>
                                    <a:srgbClr val="632C0E"/>
                                  </a:solidFill>
                                  <a:latin typeface="Cambria Math" panose="02040503050406030204" pitchFamily="18" charset="0"/>
                                </a:rPr>
                                <m:t>𝜃</m:t>
                              </m:r>
                            </m:sub>
                            <m:sup>
                              <m:r>
                                <a:rPr lang="en-US" sz="1200" b="0" i="1" smtClean="0">
                                  <a:solidFill>
                                    <a:srgbClr val="632C0E"/>
                                  </a:solidFill>
                                  <a:latin typeface="Cambria Math" panose="02040503050406030204" pitchFamily="18" charset="0"/>
                                </a:rPr>
                                <m:t>𝑡</m:t>
                              </m:r>
                            </m:sup>
                          </m:sSubSup>
                        </m:oMath>
                      </m:oMathPara>
                    </a14:m>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a:p>
                    <a:pPr algn="ctr"/>
                    <a:endParaRPr lang="en-US" sz="1200">
                      <a:solidFill>
                        <a:schemeClr val="accent5"/>
                      </a:solidFill>
                    </a:endParaRPr>
                  </a:p>
                </p:txBody>
              </p:sp>
            </mc:Choice>
            <mc:Fallback xmlns="">
              <p:sp>
                <p:nvSpPr>
                  <p:cNvPr id="340" name="Rectangle 339">
                    <a:extLst>
                      <a:ext uri="{FF2B5EF4-FFF2-40B4-BE49-F238E27FC236}">
                        <a16:creationId xmlns:a16="http://schemas.microsoft.com/office/drawing/2014/main" id="{E1A69BF2-95A1-FD15-D7D5-A5BD6A0C2FD7}"/>
                      </a:ext>
                    </a:extLst>
                  </p:cNvPr>
                  <p:cNvSpPr>
                    <a:spLocks noRot="1" noChangeAspect="1" noMove="1" noResize="1" noEditPoints="1" noAdjustHandles="1" noChangeArrowheads="1" noChangeShapeType="1" noTextEdit="1"/>
                  </p:cNvSpPr>
                  <p:nvPr/>
                </p:nvSpPr>
                <p:spPr>
                  <a:xfrm>
                    <a:off x="8930068" y="1556616"/>
                    <a:ext cx="332545" cy="215291"/>
                  </a:xfrm>
                  <a:prstGeom prst="rect">
                    <a:avLst/>
                  </a:prstGeom>
                  <a:blipFill>
                    <a:blip r:embed="rId21"/>
                    <a:stretch>
                      <a:fillRect b="-21622"/>
                    </a:stretch>
                  </a:blipFill>
                  <a:ln w="12700">
                    <a:solidFill>
                      <a:srgbClr val="632C0E"/>
                    </a:solidFill>
                  </a:ln>
                </p:spPr>
                <p:txBody>
                  <a:bodyPr/>
                  <a:lstStyle/>
                  <a:p>
                    <a:r>
                      <a:rPr lang="en-US">
                        <a:noFill/>
                      </a:rPr>
                      <a:t> </a:t>
                    </a:r>
                  </a:p>
                </p:txBody>
              </p:sp>
            </mc:Fallback>
          </mc:AlternateContent>
          <p:sp>
            <p:nvSpPr>
              <p:cNvPr id="341" name="TextBox 340">
                <a:extLst>
                  <a:ext uri="{FF2B5EF4-FFF2-40B4-BE49-F238E27FC236}">
                    <a16:creationId xmlns:a16="http://schemas.microsoft.com/office/drawing/2014/main" id="{6BA132E9-2D7F-DE48-BE95-78ADD9509568}"/>
                  </a:ext>
                </a:extLst>
              </p:cNvPr>
              <p:cNvSpPr txBox="1"/>
              <p:nvPr/>
            </p:nvSpPr>
            <p:spPr>
              <a:xfrm>
                <a:off x="9323034" y="1536905"/>
                <a:ext cx="699154" cy="246221"/>
              </a:xfrm>
              <a:prstGeom prst="rect">
                <a:avLst/>
              </a:prstGeom>
              <a:noFill/>
            </p:spPr>
            <p:txBody>
              <a:bodyPr wrap="square" rtlCol="0">
                <a:spAutoFit/>
              </a:bodyPr>
              <a:lstStyle/>
              <a:p>
                <a:r>
                  <a:rPr lang="en-US" sz="1000">
                    <a:solidFill>
                      <a:srgbClr val="632C0E"/>
                    </a:solidFill>
                  </a:rPr>
                  <a:t>Frozen</a:t>
                </a:r>
              </a:p>
            </p:txBody>
          </p:sp>
          <p:sp>
            <p:nvSpPr>
              <p:cNvPr id="342" name="TextBox 341">
                <a:extLst>
                  <a:ext uri="{FF2B5EF4-FFF2-40B4-BE49-F238E27FC236}">
                    <a16:creationId xmlns:a16="http://schemas.microsoft.com/office/drawing/2014/main" id="{CE60BE46-7446-0545-D927-8ACCFF51F27D}"/>
                  </a:ext>
                </a:extLst>
              </p:cNvPr>
              <p:cNvSpPr txBox="1"/>
              <p:nvPr/>
            </p:nvSpPr>
            <p:spPr>
              <a:xfrm>
                <a:off x="9323034" y="1770723"/>
                <a:ext cx="1188909" cy="246221"/>
              </a:xfrm>
              <a:prstGeom prst="rect">
                <a:avLst/>
              </a:prstGeom>
              <a:noFill/>
            </p:spPr>
            <p:txBody>
              <a:bodyPr wrap="square" rtlCol="0">
                <a:spAutoFit/>
              </a:bodyPr>
              <a:lstStyle/>
              <a:p>
                <a:r>
                  <a:rPr lang="en-US" sz="1000">
                    <a:solidFill>
                      <a:srgbClr val="632C0E"/>
                    </a:solidFill>
                  </a:rPr>
                  <a:t>Gradient flow </a:t>
                </a:r>
              </a:p>
            </p:txBody>
          </p:sp>
          <mc:AlternateContent xmlns:mc="http://schemas.openxmlformats.org/markup-compatibility/2006" xmlns:a14="http://schemas.microsoft.com/office/drawing/2010/main">
            <mc:Choice Requires="a14">
              <p:sp>
                <p:nvSpPr>
                  <p:cNvPr id="343" name="Rounded Rectangle 342">
                    <a:extLst>
                      <a:ext uri="{FF2B5EF4-FFF2-40B4-BE49-F238E27FC236}">
                        <a16:creationId xmlns:a16="http://schemas.microsoft.com/office/drawing/2014/main" id="{09D969D4-6B7D-1DB6-38DD-0FE7B9DB7728}"/>
                      </a:ext>
                    </a:extLst>
                  </p:cNvPr>
                  <p:cNvSpPr/>
                  <p:nvPr/>
                </p:nvSpPr>
                <p:spPr>
                  <a:xfrm>
                    <a:off x="8930068" y="2004709"/>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smtClean="0">
                              <a:solidFill>
                                <a:srgbClr val="632C0E"/>
                              </a:solidFill>
                              <a:latin typeface="Cambria Math" panose="02040503050406030204" pitchFamily="18" charset="0"/>
                            </a:rPr>
                            <m:t>𝑥</m:t>
                          </m:r>
                        </m:oMath>
                      </m:oMathPara>
                    </a14:m>
                    <a:endParaRPr lang="en-US" sz="1200">
                      <a:solidFill>
                        <a:schemeClr val="tx1"/>
                      </a:solidFill>
                    </a:endParaRPr>
                  </a:p>
                </p:txBody>
              </p:sp>
            </mc:Choice>
            <mc:Fallback xmlns="">
              <p:sp>
                <p:nvSpPr>
                  <p:cNvPr id="343" name="Rounded Rectangle 342">
                    <a:extLst>
                      <a:ext uri="{FF2B5EF4-FFF2-40B4-BE49-F238E27FC236}">
                        <a16:creationId xmlns:a16="http://schemas.microsoft.com/office/drawing/2014/main" id="{09D969D4-6B7D-1DB6-38DD-0FE7B9DB7728}"/>
                      </a:ext>
                    </a:extLst>
                  </p:cNvPr>
                  <p:cNvSpPr>
                    <a:spLocks noRot="1" noChangeAspect="1" noMove="1" noResize="1" noEditPoints="1" noAdjustHandles="1" noChangeArrowheads="1" noChangeShapeType="1" noTextEdit="1"/>
                  </p:cNvSpPr>
                  <p:nvPr/>
                </p:nvSpPr>
                <p:spPr>
                  <a:xfrm>
                    <a:off x="8930068" y="2004709"/>
                    <a:ext cx="332545" cy="188647"/>
                  </a:xfrm>
                  <a:prstGeom prst="roundRect">
                    <a:avLst/>
                  </a:prstGeom>
                  <a:blipFill>
                    <a:blip r:embed="rId22"/>
                    <a:stretch>
                      <a:fillRect/>
                    </a:stretch>
                  </a:blipFill>
                  <a:ln w="15875">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4" name="Rounded Rectangle 343">
                    <a:extLst>
                      <a:ext uri="{FF2B5EF4-FFF2-40B4-BE49-F238E27FC236}">
                        <a16:creationId xmlns:a16="http://schemas.microsoft.com/office/drawing/2014/main" id="{F98C5136-B9A0-5240-D59C-D181F486C9A9}"/>
                      </a:ext>
                    </a:extLst>
                  </p:cNvPr>
                  <p:cNvSpPr/>
                  <p:nvPr/>
                </p:nvSpPr>
                <p:spPr>
                  <a:xfrm>
                    <a:off x="8930068" y="2584341"/>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200" b="0" i="1" smtClean="0">
                                  <a:solidFill>
                                    <a:srgbClr val="632C0E"/>
                                  </a:solidFill>
                                  <a:latin typeface="Cambria Math" panose="02040503050406030204" pitchFamily="18" charset="0"/>
                                </a:rPr>
                              </m:ctrlPr>
                            </m:sSupPr>
                            <m:e>
                              <m:r>
                                <a:rPr lang="en-US" sz="1200" b="0" i="1" smtClean="0">
                                  <a:solidFill>
                                    <a:srgbClr val="632C0E"/>
                                  </a:solidFill>
                                  <a:latin typeface="Cambria Math" panose="02040503050406030204" pitchFamily="18" charset="0"/>
                                </a:rPr>
                                <m:t>𝑥</m:t>
                              </m:r>
                            </m:e>
                            <m:sup>
                              <m:d>
                                <m:dPr>
                                  <m:begChr m:val="["/>
                                  <m:endChr m:val="]"/>
                                  <m:ctrlPr>
                                    <a:rPr lang="en-US" sz="1200" b="0" i="1" smtClean="0">
                                      <a:solidFill>
                                        <a:srgbClr val="632C0E"/>
                                      </a:solidFill>
                                      <a:latin typeface="Cambria Math" panose="02040503050406030204" pitchFamily="18" charset="0"/>
                                    </a:rPr>
                                  </m:ctrlPr>
                                </m:dPr>
                                <m:e>
                                  <m:r>
                                    <a:rPr lang="en-US" sz="1200" b="0" i="1" smtClean="0">
                                      <a:solidFill>
                                        <a:srgbClr val="632C0E"/>
                                      </a:solidFill>
                                      <a:latin typeface="Cambria Math" panose="02040503050406030204" pitchFamily="18" charset="0"/>
                                    </a:rPr>
                                    <m:t>𝑐</m:t>
                                  </m:r>
                                </m:e>
                              </m:d>
                            </m:sup>
                          </m:sSup>
                        </m:oMath>
                      </m:oMathPara>
                    </a14:m>
                    <a:endParaRPr lang="en-US" sz="1200">
                      <a:solidFill>
                        <a:srgbClr val="632C0E"/>
                      </a:solidFill>
                    </a:endParaRPr>
                  </a:p>
                </p:txBody>
              </p:sp>
            </mc:Choice>
            <mc:Fallback xmlns="">
              <p:sp>
                <p:nvSpPr>
                  <p:cNvPr id="344" name="Rounded Rectangle 343">
                    <a:extLst>
                      <a:ext uri="{FF2B5EF4-FFF2-40B4-BE49-F238E27FC236}">
                        <a16:creationId xmlns:a16="http://schemas.microsoft.com/office/drawing/2014/main" id="{F98C5136-B9A0-5240-D59C-D181F486C9A9}"/>
                      </a:ext>
                    </a:extLst>
                  </p:cNvPr>
                  <p:cNvSpPr>
                    <a:spLocks noRot="1" noChangeAspect="1" noMove="1" noResize="1" noEditPoints="1" noAdjustHandles="1" noChangeArrowheads="1" noChangeShapeType="1" noTextEdit="1"/>
                  </p:cNvSpPr>
                  <p:nvPr/>
                </p:nvSpPr>
                <p:spPr>
                  <a:xfrm>
                    <a:off x="8930068" y="2584341"/>
                    <a:ext cx="332545" cy="188647"/>
                  </a:xfrm>
                  <a:prstGeom prst="roundRect">
                    <a:avLst/>
                  </a:prstGeom>
                  <a:blipFill>
                    <a:blip r:embed="rId23"/>
                    <a:stretch>
                      <a:fillRect l="-1724"/>
                    </a:stretch>
                  </a:blipFill>
                  <a:ln w="15875">
                    <a:solidFill>
                      <a:srgbClr val="84AA33"/>
                    </a:solidFill>
                  </a:ln>
                </p:spPr>
                <p:txBody>
                  <a:bodyPr/>
                  <a:lstStyle/>
                  <a:p>
                    <a:r>
                      <a:rPr lang="en-US">
                        <a:noFill/>
                      </a:rPr>
                      <a:t> </a:t>
                    </a:r>
                  </a:p>
                </p:txBody>
              </p:sp>
            </mc:Fallback>
          </mc:AlternateContent>
          <p:sp>
            <p:nvSpPr>
              <p:cNvPr id="345" name="TextBox 344">
                <a:extLst>
                  <a:ext uri="{FF2B5EF4-FFF2-40B4-BE49-F238E27FC236}">
                    <a16:creationId xmlns:a16="http://schemas.microsoft.com/office/drawing/2014/main" id="{18F48674-741E-E788-297E-6238EB5E9380}"/>
                  </a:ext>
                </a:extLst>
              </p:cNvPr>
              <p:cNvSpPr txBox="1"/>
              <p:nvPr/>
            </p:nvSpPr>
            <p:spPr>
              <a:xfrm>
                <a:off x="9323034" y="1988460"/>
                <a:ext cx="1319828" cy="246221"/>
              </a:xfrm>
              <a:prstGeom prst="rect">
                <a:avLst/>
              </a:prstGeom>
              <a:noFill/>
            </p:spPr>
            <p:txBody>
              <a:bodyPr wrap="square" rtlCol="0">
                <a:spAutoFit/>
              </a:bodyPr>
              <a:lstStyle/>
              <a:p>
                <a:r>
                  <a:rPr lang="en-US" sz="1000">
                    <a:solidFill>
                      <a:srgbClr val="632C0E"/>
                    </a:solidFill>
                  </a:rPr>
                  <a:t>Source sample</a:t>
                </a:r>
              </a:p>
            </p:txBody>
          </p:sp>
          <mc:AlternateContent xmlns:mc="http://schemas.openxmlformats.org/markup-compatibility/2006" xmlns:a14="http://schemas.microsoft.com/office/drawing/2010/main">
            <mc:Choice Requires="a14">
              <p:sp>
                <p:nvSpPr>
                  <p:cNvPr id="346" name="TextBox 345">
                    <a:extLst>
                      <a:ext uri="{FF2B5EF4-FFF2-40B4-BE49-F238E27FC236}">
                        <a16:creationId xmlns:a16="http://schemas.microsoft.com/office/drawing/2014/main" id="{864C41CF-2793-4C69-FB6B-D51751392DCF}"/>
                      </a:ext>
                    </a:extLst>
                  </p:cNvPr>
                  <p:cNvSpPr txBox="1"/>
                  <p:nvPr/>
                </p:nvSpPr>
                <p:spPr>
                  <a:xfrm>
                    <a:off x="9323033" y="2555553"/>
                    <a:ext cx="1620148" cy="248914"/>
                  </a:xfrm>
                  <a:prstGeom prst="rect">
                    <a:avLst/>
                  </a:prstGeom>
                  <a:noFill/>
                </p:spPr>
                <p:txBody>
                  <a:bodyPr wrap="square" rtlCol="0">
                    <a:spAutoFit/>
                  </a:bodyPr>
                  <a:lstStyle/>
                  <a:p>
                    <a:r>
                      <a:rPr lang="en-US" sz="1000">
                        <a:solidFill>
                          <a:srgbClr val="632C0E"/>
                        </a:solidFill>
                      </a:rPr>
                      <a:t>Target</a:t>
                    </a:r>
                    <a:r>
                      <a:rPr lang="en-US" sz="1000" b="0">
                        <a:solidFill>
                          <a:srgbClr val="632C0E"/>
                        </a:solidFill>
                      </a:rPr>
                      <a:t>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𝑐</m:t>
                            </m:r>
                          </m:e>
                          <m:sup>
                            <m:r>
                              <a:rPr lang="en-US" sz="1000" b="0" i="1" smtClean="0">
                                <a:solidFill>
                                  <a:srgbClr val="632C0E"/>
                                </a:solidFill>
                                <a:latin typeface="Cambria Math" panose="02040503050406030204" pitchFamily="18" charset="0"/>
                              </a:rPr>
                              <m:t>𝑡h</m:t>
                            </m:r>
                          </m:sup>
                        </m:sSup>
                      </m:oMath>
                    </a14:m>
                    <a:r>
                      <a:rPr lang="en-US" sz="1000">
                        <a:solidFill>
                          <a:srgbClr val="632C0E"/>
                        </a:solidFill>
                      </a:rPr>
                      <a:t> class sample</a:t>
                    </a:r>
                  </a:p>
                </p:txBody>
              </p:sp>
            </mc:Choice>
            <mc:Fallback xmlns="">
              <p:sp>
                <p:nvSpPr>
                  <p:cNvPr id="346" name="TextBox 345">
                    <a:extLst>
                      <a:ext uri="{FF2B5EF4-FFF2-40B4-BE49-F238E27FC236}">
                        <a16:creationId xmlns:a16="http://schemas.microsoft.com/office/drawing/2014/main" id="{864C41CF-2793-4C69-FB6B-D51751392DCF}"/>
                      </a:ext>
                    </a:extLst>
                  </p:cNvPr>
                  <p:cNvSpPr txBox="1">
                    <a:spLocks noRot="1" noChangeAspect="1" noMove="1" noResize="1" noEditPoints="1" noAdjustHandles="1" noChangeArrowheads="1" noChangeShapeType="1" noTextEdit="1"/>
                  </p:cNvSpPr>
                  <p:nvPr/>
                </p:nvSpPr>
                <p:spPr>
                  <a:xfrm>
                    <a:off x="9323033" y="2555553"/>
                    <a:ext cx="1620148" cy="248914"/>
                  </a:xfrm>
                  <a:prstGeom prst="rect">
                    <a:avLst/>
                  </a:prstGeom>
                  <a:blipFill>
                    <a:blip r:embed="rId24"/>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7" name="Cube 346">
                    <a:extLst>
                      <a:ext uri="{FF2B5EF4-FFF2-40B4-BE49-F238E27FC236}">
                        <a16:creationId xmlns:a16="http://schemas.microsoft.com/office/drawing/2014/main" id="{9ED411D6-00B5-6611-A6FC-23B43829B438}"/>
                      </a:ext>
                    </a:extLst>
                  </p:cNvPr>
                  <p:cNvSpPr/>
                  <p:nvPr/>
                </p:nvSpPr>
                <p:spPr>
                  <a:xfrm>
                    <a:off x="8921304" y="2973301"/>
                    <a:ext cx="304601" cy="273858"/>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b="0" i="1" smtClean="0">
                                  <a:solidFill>
                                    <a:srgbClr val="632C0E"/>
                                  </a:solidFill>
                                  <a:latin typeface="Cambria Math" panose="02040503050406030204" pitchFamily="18" charset="0"/>
                                </a:rPr>
                              </m:ctrlPr>
                            </m:sSubSup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𝑖</m:t>
                              </m:r>
                            </m:sub>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bSup>
                        </m:oMath>
                      </m:oMathPara>
                    </a14:m>
                    <a:endParaRPr lang="en-US" sz="1000"/>
                  </a:p>
                </p:txBody>
              </p:sp>
            </mc:Choice>
            <mc:Fallback xmlns="">
              <p:sp>
                <p:nvSpPr>
                  <p:cNvPr id="347" name="Cube 346">
                    <a:extLst>
                      <a:ext uri="{FF2B5EF4-FFF2-40B4-BE49-F238E27FC236}">
                        <a16:creationId xmlns:a16="http://schemas.microsoft.com/office/drawing/2014/main" id="{9ED411D6-00B5-6611-A6FC-23B43829B438}"/>
                      </a:ext>
                    </a:extLst>
                  </p:cNvPr>
                  <p:cNvSpPr>
                    <a:spLocks noRot="1" noChangeAspect="1" noMove="1" noResize="1" noEditPoints="1" noAdjustHandles="1" noChangeArrowheads="1" noChangeShapeType="1" noTextEdit="1"/>
                  </p:cNvSpPr>
                  <p:nvPr/>
                </p:nvSpPr>
                <p:spPr>
                  <a:xfrm>
                    <a:off x="8921304" y="2973301"/>
                    <a:ext cx="304601" cy="273858"/>
                  </a:xfrm>
                  <a:prstGeom prst="cube">
                    <a:avLst/>
                  </a:prstGeom>
                  <a:blipFill>
                    <a:blip r:embed="rId25"/>
                    <a:stretch>
                      <a:fillRect l="-5556" b="-6122"/>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83B01B6E-4B6F-CC8A-24A8-5B61582B879D}"/>
                      </a:ext>
                    </a:extLst>
                  </p:cNvPr>
                  <p:cNvSpPr txBox="1"/>
                  <p:nvPr/>
                </p:nvSpPr>
                <p:spPr>
                  <a:xfrm>
                    <a:off x="9323034" y="2898875"/>
                    <a:ext cx="1620150" cy="256802"/>
                  </a:xfrm>
                  <a:prstGeom prst="rect">
                    <a:avLst/>
                  </a:prstGeom>
                  <a:noFill/>
                </p:spPr>
                <p:txBody>
                  <a:bodyPr wrap="square" rtlCol="0">
                    <a:spAutoFit/>
                  </a:bodyPr>
                  <a:lstStyle/>
                  <a:p>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𝑖</m:t>
                            </m:r>
                          </m:e>
                          <m:sup>
                            <m:r>
                              <a:rPr lang="en-US" sz="1000" b="0" i="1" smtClean="0">
                                <a:solidFill>
                                  <a:srgbClr val="632C0E"/>
                                </a:solidFill>
                                <a:latin typeface="Cambria Math" panose="02040503050406030204" pitchFamily="18" charset="0"/>
                              </a:rPr>
                              <m:t>𝑡h</m:t>
                            </m:r>
                          </m:sup>
                        </m:sSup>
                      </m:oMath>
                    </a14:m>
                    <a:r>
                      <a:rPr lang="en-US" sz="1000">
                        <a:solidFill>
                          <a:srgbClr val="632C0E"/>
                        </a:solidFill>
                      </a:rPr>
                      <a:t> feature tensor for </a:t>
                    </a:r>
                    <a14:m>
                      <m:oMath xmlns:m="http://schemas.openxmlformats.org/officeDocument/2006/math">
                        <m:sSup>
                          <m:sSupPr>
                            <m:ctrlPr>
                              <a:rPr lang="en-US" sz="1000" b="0" i="1" smtClean="0">
                                <a:solidFill>
                                  <a:srgbClr val="632C0E"/>
                                </a:solidFill>
                                <a:latin typeface="Cambria Math" panose="02040503050406030204" pitchFamily="18" charset="0"/>
                              </a:rPr>
                            </m:ctrlPr>
                          </m:sSupPr>
                          <m:e>
                            <m:r>
                              <a:rPr lang="en-US" sz="1000" b="0" i="1" smtClean="0">
                                <a:solidFill>
                                  <a:srgbClr val="632C0E"/>
                                </a:solidFill>
                                <a:latin typeface="Cambria Math" panose="02040503050406030204" pitchFamily="18" charset="0"/>
                              </a:rPr>
                              <m:t>𝑥</m:t>
                            </m:r>
                          </m:e>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p>
                        <m:r>
                          <a:rPr lang="en-US" sz="1000" b="0" i="1" smtClean="0">
                            <a:solidFill>
                              <a:srgbClr val="632C0E"/>
                            </a:solidFill>
                            <a:latin typeface="Cambria Math" panose="02040503050406030204" pitchFamily="18" charset="0"/>
                          </a:rPr>
                          <m:t> </m:t>
                        </m:r>
                      </m:oMath>
                    </a14:m>
                    <a:endParaRPr lang="en-US" sz="1000">
                      <a:solidFill>
                        <a:srgbClr val="632C0E"/>
                      </a:solidFill>
                    </a:endParaRPr>
                  </a:p>
                </p:txBody>
              </p:sp>
            </mc:Choice>
            <mc:Fallback xmlns="">
              <p:sp>
                <p:nvSpPr>
                  <p:cNvPr id="348" name="TextBox 347">
                    <a:extLst>
                      <a:ext uri="{FF2B5EF4-FFF2-40B4-BE49-F238E27FC236}">
                        <a16:creationId xmlns:a16="http://schemas.microsoft.com/office/drawing/2014/main" id="{83B01B6E-4B6F-CC8A-24A8-5B61582B879D}"/>
                      </a:ext>
                    </a:extLst>
                  </p:cNvPr>
                  <p:cNvSpPr txBox="1">
                    <a:spLocks noRot="1" noChangeAspect="1" noMove="1" noResize="1" noEditPoints="1" noAdjustHandles="1" noChangeArrowheads="1" noChangeShapeType="1" noTextEdit="1"/>
                  </p:cNvSpPr>
                  <p:nvPr/>
                </p:nvSpPr>
                <p:spPr>
                  <a:xfrm>
                    <a:off x="9323034" y="2898875"/>
                    <a:ext cx="1620150" cy="256802"/>
                  </a:xfrm>
                  <a:prstGeom prst="rect">
                    <a:avLst/>
                  </a:prstGeom>
                  <a:blipFill>
                    <a:blip r:embed="rId2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0" name="Rounded Rectangle 349">
                    <a:extLst>
                      <a:ext uri="{FF2B5EF4-FFF2-40B4-BE49-F238E27FC236}">
                        <a16:creationId xmlns:a16="http://schemas.microsoft.com/office/drawing/2014/main" id="{2B369C7A-BDFC-EFBF-90B2-E09A07828068}"/>
                      </a:ext>
                    </a:extLst>
                  </p:cNvPr>
                  <p:cNvSpPr/>
                  <p:nvPr/>
                </p:nvSpPr>
                <p:spPr>
                  <a:xfrm>
                    <a:off x="8930068" y="2291894"/>
                    <a:ext cx="332545" cy="188647"/>
                  </a:xfrm>
                  <a:prstGeom prst="roundRect">
                    <a:avLst/>
                  </a:prstGeom>
                  <a:solidFill>
                    <a:schemeClr val="bg1"/>
                  </a:solidFill>
                  <a:ln w="15875">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rgbClr val="632C0E"/>
                                  </a:solidFill>
                                  <a:latin typeface="Cambria Math" panose="02040503050406030204" pitchFamily="18" charset="0"/>
                                </a:rPr>
                              </m:ctrlPr>
                            </m:sSubPr>
                            <m:e>
                              <m:r>
                                <a:rPr lang="en-US" sz="1200" b="0" i="1" smtClean="0">
                                  <a:solidFill>
                                    <a:srgbClr val="632C0E"/>
                                  </a:solidFill>
                                  <a:latin typeface="Cambria Math" panose="02040503050406030204" pitchFamily="18" charset="0"/>
                                </a:rPr>
                                <m:t>𝑥</m:t>
                              </m:r>
                            </m:e>
                            <m:sub>
                              <m:r>
                                <a:rPr lang="en-US" sz="1200" b="0" i="1" smtClean="0">
                                  <a:solidFill>
                                    <a:srgbClr val="632C0E"/>
                                  </a:solidFill>
                                  <a:latin typeface="Cambria Math" panose="02040503050406030204" pitchFamily="18" charset="0"/>
                                </a:rPr>
                                <m:t>0</m:t>
                              </m:r>
                            </m:sub>
                          </m:sSub>
                        </m:oMath>
                      </m:oMathPara>
                    </a14:m>
                    <a:endParaRPr lang="en-US" sz="1200">
                      <a:solidFill>
                        <a:schemeClr val="tx1"/>
                      </a:solidFill>
                    </a:endParaRPr>
                  </a:p>
                </p:txBody>
              </p:sp>
            </mc:Choice>
            <mc:Fallback xmlns="">
              <p:sp>
                <p:nvSpPr>
                  <p:cNvPr id="350" name="Rounded Rectangle 349">
                    <a:extLst>
                      <a:ext uri="{FF2B5EF4-FFF2-40B4-BE49-F238E27FC236}">
                        <a16:creationId xmlns:a16="http://schemas.microsoft.com/office/drawing/2014/main" id="{2B369C7A-BDFC-EFBF-90B2-E09A07828068}"/>
                      </a:ext>
                    </a:extLst>
                  </p:cNvPr>
                  <p:cNvSpPr>
                    <a:spLocks noRot="1" noChangeAspect="1" noMove="1" noResize="1" noEditPoints="1" noAdjustHandles="1" noChangeArrowheads="1" noChangeShapeType="1" noTextEdit="1"/>
                  </p:cNvSpPr>
                  <p:nvPr/>
                </p:nvSpPr>
                <p:spPr>
                  <a:xfrm>
                    <a:off x="8930068" y="2291894"/>
                    <a:ext cx="332545" cy="188647"/>
                  </a:xfrm>
                  <a:prstGeom prst="roundRect">
                    <a:avLst/>
                  </a:prstGeom>
                  <a:blipFill>
                    <a:blip r:embed="rId27"/>
                    <a:stretch>
                      <a:fillRect b="-8824"/>
                    </a:stretch>
                  </a:blipFill>
                  <a:ln w="15875">
                    <a:solidFill>
                      <a:srgbClr val="84AA3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1" name="TextBox 350">
                    <a:extLst>
                      <a:ext uri="{FF2B5EF4-FFF2-40B4-BE49-F238E27FC236}">
                        <a16:creationId xmlns:a16="http://schemas.microsoft.com/office/drawing/2014/main" id="{04DE4C86-559A-E8A2-37FF-10A2A8337E74}"/>
                      </a:ext>
                    </a:extLst>
                  </p:cNvPr>
                  <p:cNvSpPr txBox="1"/>
                  <p:nvPr/>
                </p:nvSpPr>
                <p:spPr>
                  <a:xfrm>
                    <a:off x="9323034" y="2275645"/>
                    <a:ext cx="1319828" cy="246221"/>
                  </a:xfrm>
                  <a:prstGeom prst="rect">
                    <a:avLst/>
                  </a:prstGeom>
                  <a:noFill/>
                </p:spPr>
                <p:txBody>
                  <a:bodyPr wrap="square" rtlCol="0">
                    <a:spAutoFit/>
                  </a:bodyPr>
                  <a:lstStyle/>
                  <a:p>
                    <a:r>
                      <a:rPr lang="en-US" sz="1000">
                        <a:solidFill>
                          <a:srgbClr val="632C0E"/>
                        </a:solidFill>
                      </a:rPr>
                      <a:t>Initial </a:t>
                    </a:r>
                    <a14:m>
                      <m:oMath xmlns:m="http://schemas.openxmlformats.org/officeDocument/2006/math">
                        <m:r>
                          <a:rPr lang="en-US" sz="1000" b="0" i="1" smtClean="0">
                            <a:solidFill>
                              <a:srgbClr val="632C0E"/>
                            </a:solidFill>
                            <a:latin typeface="Cambria Math" panose="02040503050406030204" pitchFamily="18" charset="0"/>
                          </a:rPr>
                          <m:t>𝑥</m:t>
                        </m:r>
                      </m:oMath>
                    </a14:m>
                    <a:r>
                      <a:rPr lang="en-US" sz="1000">
                        <a:solidFill>
                          <a:srgbClr val="632C0E"/>
                        </a:solidFill>
                      </a:rPr>
                      <a:t> </a:t>
                    </a:r>
                  </a:p>
                </p:txBody>
              </p:sp>
            </mc:Choice>
            <mc:Fallback xmlns="">
              <p:sp>
                <p:nvSpPr>
                  <p:cNvPr id="351" name="TextBox 350">
                    <a:extLst>
                      <a:ext uri="{FF2B5EF4-FFF2-40B4-BE49-F238E27FC236}">
                        <a16:creationId xmlns:a16="http://schemas.microsoft.com/office/drawing/2014/main" id="{04DE4C86-559A-E8A2-37FF-10A2A8337E74}"/>
                      </a:ext>
                    </a:extLst>
                  </p:cNvPr>
                  <p:cNvSpPr txBox="1">
                    <a:spLocks noRot="1" noChangeAspect="1" noMove="1" noResize="1" noEditPoints="1" noAdjustHandles="1" noChangeArrowheads="1" noChangeShapeType="1" noTextEdit="1"/>
                  </p:cNvSpPr>
                  <p:nvPr/>
                </p:nvSpPr>
                <p:spPr>
                  <a:xfrm>
                    <a:off x="9323034" y="2275645"/>
                    <a:ext cx="1319828" cy="246221"/>
                  </a:xfrm>
                  <a:prstGeom prst="rect">
                    <a:avLst/>
                  </a:prstGeom>
                  <a:blipFill>
                    <a:blip r:embed="rId28"/>
                    <a:stretch>
                      <a:fillRect b="-10000"/>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E9C5186-53E5-F684-F647-E494EC870A8C}"/>
                </a:ext>
              </a:extLst>
            </p:cNvPr>
            <p:cNvGrpSpPr/>
            <p:nvPr/>
          </p:nvGrpSpPr>
          <p:grpSpPr>
            <a:xfrm>
              <a:off x="3464585" y="1381472"/>
              <a:ext cx="5260566" cy="5186195"/>
              <a:chOff x="3464585" y="1381472"/>
              <a:chExt cx="5260566" cy="5186195"/>
            </a:xfrm>
          </p:grpSpPr>
          <p:grpSp>
            <p:nvGrpSpPr>
              <p:cNvPr id="22" name="Group 21">
                <a:extLst>
                  <a:ext uri="{FF2B5EF4-FFF2-40B4-BE49-F238E27FC236}">
                    <a16:creationId xmlns:a16="http://schemas.microsoft.com/office/drawing/2014/main" id="{D6C822D2-75BC-15B9-066C-C37431C0657C}"/>
                  </a:ext>
                </a:extLst>
              </p:cNvPr>
              <p:cNvGrpSpPr/>
              <p:nvPr/>
            </p:nvGrpSpPr>
            <p:grpSpPr>
              <a:xfrm>
                <a:off x="3464585" y="4844704"/>
                <a:ext cx="5256730" cy="1722963"/>
                <a:chOff x="3566185" y="4844704"/>
                <a:chExt cx="5256730" cy="1722963"/>
              </a:xfrm>
            </p:grpSpPr>
            <p:sp>
              <p:nvSpPr>
                <p:cNvPr id="417" name="Rectangle 416">
                  <a:extLst>
                    <a:ext uri="{FF2B5EF4-FFF2-40B4-BE49-F238E27FC236}">
                      <a16:creationId xmlns:a16="http://schemas.microsoft.com/office/drawing/2014/main" id="{EA836EC9-766B-AA94-BB73-E63968C2C153}"/>
                    </a:ext>
                  </a:extLst>
                </p:cNvPr>
                <p:cNvSpPr/>
                <p:nvPr/>
              </p:nvSpPr>
              <p:spPr>
                <a:xfrm>
                  <a:off x="3598272" y="4859417"/>
                  <a:ext cx="4723159" cy="1683158"/>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grpSp>
              <p:nvGrpSpPr>
                <p:cNvPr id="523" name="Group 522">
                  <a:extLst>
                    <a:ext uri="{FF2B5EF4-FFF2-40B4-BE49-F238E27FC236}">
                      <a16:creationId xmlns:a16="http://schemas.microsoft.com/office/drawing/2014/main" id="{BF52A069-E35B-AC4C-9218-FEFEBF747321}"/>
                    </a:ext>
                  </a:extLst>
                </p:cNvPr>
                <p:cNvGrpSpPr/>
                <p:nvPr/>
              </p:nvGrpSpPr>
              <p:grpSpPr>
                <a:xfrm>
                  <a:off x="3816449" y="4889122"/>
                  <a:ext cx="4949958" cy="1564687"/>
                  <a:chOff x="3202293" y="4457895"/>
                  <a:chExt cx="6467431" cy="2044362"/>
                </a:xfrm>
              </p:grpSpPr>
              <p:cxnSp>
                <p:nvCxnSpPr>
                  <p:cNvPr id="560" name="Straight Arrow Connector 559">
                    <a:extLst>
                      <a:ext uri="{FF2B5EF4-FFF2-40B4-BE49-F238E27FC236}">
                        <a16:creationId xmlns:a16="http://schemas.microsoft.com/office/drawing/2014/main" id="{73BFB849-CBBA-76EF-05C9-2FD5D7B227F8}"/>
                      </a:ext>
                    </a:extLst>
                  </p:cNvPr>
                  <p:cNvCxnSpPr>
                    <a:cxnSpLocks/>
                  </p:cNvCxnSpPr>
                  <p:nvPr/>
                </p:nvCxnSpPr>
                <p:spPr>
                  <a:xfrm>
                    <a:off x="5335140" y="5518920"/>
                    <a:ext cx="340689"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DF60C28D-4479-AA36-DF34-6AB472601E3B}"/>
                      </a:ext>
                    </a:extLst>
                  </p:cNvPr>
                  <p:cNvCxnSpPr>
                    <a:cxnSpLocks/>
                  </p:cNvCxnSpPr>
                  <p:nvPr/>
                </p:nvCxnSpPr>
                <p:spPr>
                  <a:xfrm>
                    <a:off x="6847799" y="5518918"/>
                    <a:ext cx="340690"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73102B69-DCEA-E7AA-B1DB-6851A7885DB1}"/>
                      </a:ext>
                    </a:extLst>
                  </p:cNvPr>
                  <p:cNvCxnSpPr>
                    <a:cxnSpLocks/>
                  </p:cNvCxnSpPr>
                  <p:nvPr/>
                </p:nvCxnSpPr>
                <p:spPr>
                  <a:xfrm>
                    <a:off x="8387548" y="5518920"/>
                    <a:ext cx="839552"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nvGrpSpPr>
                  <p:cNvPr id="527" name="Group 526">
                    <a:extLst>
                      <a:ext uri="{FF2B5EF4-FFF2-40B4-BE49-F238E27FC236}">
                        <a16:creationId xmlns:a16="http://schemas.microsoft.com/office/drawing/2014/main" id="{63201DC1-99F7-1B7D-4447-5A2D69BD9041}"/>
                      </a:ext>
                    </a:extLst>
                  </p:cNvPr>
                  <p:cNvGrpSpPr/>
                  <p:nvPr/>
                </p:nvGrpSpPr>
                <p:grpSpPr>
                  <a:xfrm>
                    <a:off x="9278904" y="4768921"/>
                    <a:ext cx="390820" cy="1472822"/>
                    <a:chOff x="6348648" y="1028831"/>
                    <a:chExt cx="381081" cy="1436119"/>
                  </a:xfrm>
                </p:grpSpPr>
                <p:sp>
                  <p:nvSpPr>
                    <p:cNvPr id="551" name="Rounded Rectangle 550">
                      <a:extLst>
                        <a:ext uri="{FF2B5EF4-FFF2-40B4-BE49-F238E27FC236}">
                          <a16:creationId xmlns:a16="http://schemas.microsoft.com/office/drawing/2014/main" id="{EEA16633-DB11-3653-B5C0-6D45EFD55091}"/>
                        </a:ext>
                      </a:extLst>
                    </p:cNvPr>
                    <p:cNvSpPr/>
                    <p:nvPr/>
                  </p:nvSpPr>
                  <p:spPr>
                    <a:xfrm>
                      <a:off x="6348648" y="1028831"/>
                      <a:ext cx="381081" cy="1436119"/>
                    </a:xfrm>
                    <a:prstGeom prst="roundRect">
                      <a:avLst/>
                    </a:prstGeom>
                    <a:solidFill>
                      <a:schemeClr val="bg1"/>
                    </a:solidFill>
                    <a:ln>
                      <a:solidFill>
                        <a:srgbClr val="7A4D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AFD0710F-BB2B-DC3B-339A-A15332B98EE3}"/>
                        </a:ext>
                      </a:extLst>
                    </p:cNvPr>
                    <p:cNvSpPr/>
                    <p:nvPr/>
                  </p:nvSpPr>
                  <p:spPr>
                    <a:xfrm>
                      <a:off x="6444028" y="1115089"/>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81C98E4E-06A9-378E-7C37-5804992CD2E7}"/>
                        </a:ext>
                      </a:extLst>
                    </p:cNvPr>
                    <p:cNvSpPr/>
                    <p:nvPr/>
                  </p:nvSpPr>
                  <p:spPr>
                    <a:xfrm>
                      <a:off x="6444028" y="1400541"/>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3569AED1-9E23-74EC-C93F-25EFEA3DE6EC}"/>
                        </a:ext>
                      </a:extLst>
                    </p:cNvPr>
                    <p:cNvSpPr/>
                    <p:nvPr/>
                  </p:nvSpPr>
                  <p:spPr>
                    <a:xfrm>
                      <a:off x="6444028" y="2226264"/>
                      <a:ext cx="174978" cy="174978"/>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5" name="Straight Connector 554">
                      <a:extLst>
                        <a:ext uri="{FF2B5EF4-FFF2-40B4-BE49-F238E27FC236}">
                          <a16:creationId xmlns:a16="http://schemas.microsoft.com/office/drawing/2014/main" id="{4DA7E777-B2A6-E331-FCEF-80E49530BE12}"/>
                        </a:ext>
                      </a:extLst>
                    </p:cNvPr>
                    <p:cNvCxnSpPr>
                      <a:cxnSpLocks/>
                      <a:stCxn id="553" idx="4"/>
                      <a:endCxn id="554" idx="0"/>
                    </p:cNvCxnSpPr>
                    <p:nvPr/>
                  </p:nvCxnSpPr>
                  <p:spPr>
                    <a:xfrm>
                      <a:off x="6531517" y="1575519"/>
                      <a:ext cx="0" cy="650745"/>
                    </a:xfrm>
                    <a:prstGeom prst="line">
                      <a:avLst/>
                    </a:prstGeom>
                    <a:ln>
                      <a:solidFill>
                        <a:srgbClr val="7A4D33"/>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28" name="Group 527">
                    <a:extLst>
                      <a:ext uri="{FF2B5EF4-FFF2-40B4-BE49-F238E27FC236}">
                        <a16:creationId xmlns:a16="http://schemas.microsoft.com/office/drawing/2014/main" id="{B0EC67FA-F503-AF03-12B9-D4BBD45E29CA}"/>
                      </a:ext>
                    </a:extLst>
                  </p:cNvPr>
                  <p:cNvGrpSpPr/>
                  <p:nvPr/>
                </p:nvGrpSpPr>
                <p:grpSpPr>
                  <a:xfrm>
                    <a:off x="7653323" y="4457895"/>
                    <a:ext cx="692926" cy="2044362"/>
                    <a:chOff x="7949756" y="1260062"/>
                    <a:chExt cx="675658" cy="1993416"/>
                  </a:xfrm>
                </p:grpSpPr>
                <p:sp>
                  <p:nvSpPr>
                    <p:cNvPr id="547" name="Rounded Rectangle 546">
                      <a:extLst>
                        <a:ext uri="{FF2B5EF4-FFF2-40B4-BE49-F238E27FC236}">
                          <a16:creationId xmlns:a16="http://schemas.microsoft.com/office/drawing/2014/main" id="{2942C3EB-DB60-FBEE-E88E-65244FC42341}"/>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ounded Rectangle 547">
                      <a:extLst>
                        <a:ext uri="{FF2B5EF4-FFF2-40B4-BE49-F238E27FC236}">
                          <a16:creationId xmlns:a16="http://schemas.microsoft.com/office/drawing/2014/main" id="{E61C97D4-DA13-FEC5-0168-C98925C215ED}"/>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ounded Rectangle 548">
                      <a:extLst>
                        <a:ext uri="{FF2B5EF4-FFF2-40B4-BE49-F238E27FC236}">
                          <a16:creationId xmlns:a16="http://schemas.microsoft.com/office/drawing/2014/main" id="{1B857465-B4F1-A69A-DB7F-AB5759119CB5}"/>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TextBox 549">
                      <a:extLst>
                        <a:ext uri="{FF2B5EF4-FFF2-40B4-BE49-F238E27FC236}">
                          <a16:creationId xmlns:a16="http://schemas.microsoft.com/office/drawing/2014/main" id="{EA09E5BC-AA91-40E2-B8B2-4341A4865C30}"/>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29" name="Group 528">
                    <a:extLst>
                      <a:ext uri="{FF2B5EF4-FFF2-40B4-BE49-F238E27FC236}">
                        <a16:creationId xmlns:a16="http://schemas.microsoft.com/office/drawing/2014/main" id="{DDB2028D-7A1B-6763-5115-D2649EE5EDCD}"/>
                      </a:ext>
                    </a:extLst>
                  </p:cNvPr>
                  <p:cNvGrpSpPr/>
                  <p:nvPr/>
                </p:nvGrpSpPr>
                <p:grpSpPr>
                  <a:xfrm>
                    <a:off x="6133782" y="4457895"/>
                    <a:ext cx="692926" cy="2044362"/>
                    <a:chOff x="7949756" y="1260062"/>
                    <a:chExt cx="675658" cy="1993416"/>
                  </a:xfrm>
                </p:grpSpPr>
                <p:sp>
                  <p:nvSpPr>
                    <p:cNvPr id="543" name="Rounded Rectangle 542">
                      <a:extLst>
                        <a:ext uri="{FF2B5EF4-FFF2-40B4-BE49-F238E27FC236}">
                          <a16:creationId xmlns:a16="http://schemas.microsoft.com/office/drawing/2014/main" id="{7EE9A1CB-9CB8-1817-DBAF-E60D257DC8BE}"/>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ounded Rectangle 543">
                      <a:extLst>
                        <a:ext uri="{FF2B5EF4-FFF2-40B4-BE49-F238E27FC236}">
                          <a16:creationId xmlns:a16="http://schemas.microsoft.com/office/drawing/2014/main" id="{59D4DBC0-1437-1D5F-7F28-AEE4FD30CF23}"/>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ounded Rectangle 544">
                      <a:extLst>
                        <a:ext uri="{FF2B5EF4-FFF2-40B4-BE49-F238E27FC236}">
                          <a16:creationId xmlns:a16="http://schemas.microsoft.com/office/drawing/2014/main" id="{7716A4F0-8093-3405-7F45-A806BE6310FF}"/>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TextBox 545">
                      <a:extLst>
                        <a:ext uri="{FF2B5EF4-FFF2-40B4-BE49-F238E27FC236}">
                          <a16:creationId xmlns:a16="http://schemas.microsoft.com/office/drawing/2014/main" id="{89D64D10-C7EC-6C81-8DD4-17F8FEDFB868}"/>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30" name="Group 529">
                    <a:extLst>
                      <a:ext uri="{FF2B5EF4-FFF2-40B4-BE49-F238E27FC236}">
                        <a16:creationId xmlns:a16="http://schemas.microsoft.com/office/drawing/2014/main" id="{0106D8D4-43C6-E8EA-13BB-D4CA6157EB22}"/>
                      </a:ext>
                    </a:extLst>
                  </p:cNvPr>
                  <p:cNvGrpSpPr/>
                  <p:nvPr/>
                </p:nvGrpSpPr>
                <p:grpSpPr>
                  <a:xfrm>
                    <a:off x="4643357" y="4457895"/>
                    <a:ext cx="692926" cy="2044362"/>
                    <a:chOff x="7949756" y="1260062"/>
                    <a:chExt cx="675658" cy="1993416"/>
                  </a:xfrm>
                </p:grpSpPr>
                <p:sp>
                  <p:nvSpPr>
                    <p:cNvPr id="539" name="Rounded Rectangle 538">
                      <a:extLst>
                        <a:ext uri="{FF2B5EF4-FFF2-40B4-BE49-F238E27FC236}">
                          <a16:creationId xmlns:a16="http://schemas.microsoft.com/office/drawing/2014/main" id="{E25F0E4F-ADED-5DA7-2ED8-DA032D62F28E}"/>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ounded Rectangle 539">
                      <a:extLst>
                        <a:ext uri="{FF2B5EF4-FFF2-40B4-BE49-F238E27FC236}">
                          <a16:creationId xmlns:a16="http://schemas.microsoft.com/office/drawing/2014/main" id="{4E19CB9A-40CD-3814-FD97-8BDDCBFB8E65}"/>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ounded Rectangle 540">
                      <a:extLst>
                        <a:ext uri="{FF2B5EF4-FFF2-40B4-BE49-F238E27FC236}">
                          <a16:creationId xmlns:a16="http://schemas.microsoft.com/office/drawing/2014/main" id="{5BFDD0EB-D8A0-1A0C-B289-7DE52038DBD8}"/>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TextBox 541">
                      <a:extLst>
                        <a:ext uri="{FF2B5EF4-FFF2-40B4-BE49-F238E27FC236}">
                          <a16:creationId xmlns:a16="http://schemas.microsoft.com/office/drawing/2014/main" id="{9BFB9C0C-753D-421F-E639-4AC305C315D0}"/>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grpSp>
                <p:nvGrpSpPr>
                  <p:cNvPr id="531" name="Group 530">
                    <a:extLst>
                      <a:ext uri="{FF2B5EF4-FFF2-40B4-BE49-F238E27FC236}">
                        <a16:creationId xmlns:a16="http://schemas.microsoft.com/office/drawing/2014/main" id="{25E1111C-77DB-F5A2-9CB3-17CD52EE189B}"/>
                      </a:ext>
                    </a:extLst>
                  </p:cNvPr>
                  <p:cNvGrpSpPr/>
                  <p:nvPr/>
                </p:nvGrpSpPr>
                <p:grpSpPr>
                  <a:xfrm>
                    <a:off x="3202293" y="4457895"/>
                    <a:ext cx="692926" cy="2044362"/>
                    <a:chOff x="7949756" y="1260062"/>
                    <a:chExt cx="675658" cy="1993416"/>
                  </a:xfrm>
                </p:grpSpPr>
                <p:sp>
                  <p:nvSpPr>
                    <p:cNvPr id="535" name="Rounded Rectangle 534">
                      <a:extLst>
                        <a:ext uri="{FF2B5EF4-FFF2-40B4-BE49-F238E27FC236}">
                          <a16:creationId xmlns:a16="http://schemas.microsoft.com/office/drawing/2014/main" id="{E69D503C-0F08-020F-E5EF-7B0D36AD5859}"/>
                        </a:ext>
                      </a:extLst>
                    </p:cNvPr>
                    <p:cNvSpPr/>
                    <p:nvPr/>
                  </p:nvSpPr>
                  <p:spPr>
                    <a:xfrm>
                      <a:off x="7949756" y="148468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ounded Rectangle 535">
                      <a:extLst>
                        <a:ext uri="{FF2B5EF4-FFF2-40B4-BE49-F238E27FC236}">
                          <a16:creationId xmlns:a16="http://schemas.microsoft.com/office/drawing/2014/main" id="{23FA281C-64B4-5A14-106A-B9C94D91DF0C}"/>
                        </a:ext>
                      </a:extLst>
                    </p:cNvPr>
                    <p:cNvSpPr/>
                    <p:nvPr/>
                  </p:nvSpPr>
                  <p:spPr>
                    <a:xfrm>
                      <a:off x="8035249" y="136945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ounded Rectangle 536">
                      <a:extLst>
                        <a:ext uri="{FF2B5EF4-FFF2-40B4-BE49-F238E27FC236}">
                          <a16:creationId xmlns:a16="http://schemas.microsoft.com/office/drawing/2014/main" id="{6E6E701C-A189-C038-84B5-8460C9E40D9C}"/>
                        </a:ext>
                      </a:extLst>
                    </p:cNvPr>
                    <p:cNvSpPr/>
                    <p:nvPr/>
                  </p:nvSpPr>
                  <p:spPr>
                    <a:xfrm>
                      <a:off x="8114583" y="1260062"/>
                      <a:ext cx="510831" cy="1768796"/>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TextBox 537">
                      <a:extLst>
                        <a:ext uri="{FF2B5EF4-FFF2-40B4-BE49-F238E27FC236}">
                          <a16:creationId xmlns:a16="http://schemas.microsoft.com/office/drawing/2014/main" id="{C85B9319-7C21-283C-4A2D-45BD90E8BB23}"/>
                        </a:ext>
                      </a:extLst>
                    </p:cNvPr>
                    <p:cNvSpPr txBox="1"/>
                    <p:nvPr/>
                  </p:nvSpPr>
                  <p:spPr>
                    <a:xfrm rot="16200000">
                      <a:off x="7713568" y="1895093"/>
                      <a:ext cx="1312860" cy="313686"/>
                    </a:xfrm>
                    <a:prstGeom prst="rect">
                      <a:avLst/>
                    </a:prstGeom>
                    <a:noFill/>
                  </p:spPr>
                  <p:txBody>
                    <a:bodyPr wrap="square" rtlCol="0">
                      <a:spAutoFit/>
                    </a:bodyPr>
                    <a:lstStyle/>
                    <a:p>
                      <a:pPr algn="ctr"/>
                      <a:r>
                        <a:rPr lang="en-US" sz="1000"/>
                        <a:t>Residual block</a:t>
                      </a:r>
                    </a:p>
                  </p:txBody>
                </p:sp>
              </p:grpSp>
              <p:cxnSp>
                <p:nvCxnSpPr>
                  <p:cNvPr id="533" name="Straight Arrow Connector 532">
                    <a:extLst>
                      <a:ext uri="{FF2B5EF4-FFF2-40B4-BE49-F238E27FC236}">
                        <a16:creationId xmlns:a16="http://schemas.microsoft.com/office/drawing/2014/main" id="{17EA7E6D-701E-605B-1174-11E429BB88BE}"/>
                      </a:ext>
                    </a:extLst>
                  </p:cNvPr>
                  <p:cNvCxnSpPr>
                    <a:cxnSpLocks/>
                  </p:cNvCxnSpPr>
                  <p:nvPr/>
                </p:nvCxnSpPr>
                <p:spPr>
                  <a:xfrm>
                    <a:off x="3923616" y="5518918"/>
                    <a:ext cx="340689"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97FB718-723F-A736-FEDD-A89FD1F864BA}"/>
                    </a:ext>
                  </a:extLst>
                </p:cNvPr>
                <p:cNvSpPr/>
                <p:nvPr/>
              </p:nvSpPr>
              <p:spPr>
                <a:xfrm>
                  <a:off x="3566185" y="4844704"/>
                  <a:ext cx="5256730" cy="1722963"/>
                </a:xfrm>
                <a:prstGeom prst="rect">
                  <a:avLst/>
                </a:prstGeom>
                <a:noFill/>
                <a:ln w="12700">
                  <a:solidFill>
                    <a:srgbClr val="632C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mc:AlternateContent xmlns:mc="http://schemas.openxmlformats.org/markup-compatibility/2006" xmlns:a14="http://schemas.microsoft.com/office/drawing/2010/main">
              <mc:Choice Requires="a14">
                <p:sp>
                  <p:nvSpPr>
                    <p:cNvPr id="460" name="Cube 459">
                      <a:extLst>
                        <a:ext uri="{FF2B5EF4-FFF2-40B4-BE49-F238E27FC236}">
                          <a16:creationId xmlns:a16="http://schemas.microsoft.com/office/drawing/2014/main" id="{3C183F6E-2B9D-90C1-1787-869DB6D1A136}"/>
                        </a:ext>
                      </a:extLst>
                    </p:cNvPr>
                    <p:cNvSpPr/>
                    <p:nvPr/>
                  </p:nvSpPr>
                  <p:spPr>
                    <a:xfrm>
                      <a:off x="4439587"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b="0" i="1" smtClean="0">
                                    <a:solidFill>
                                      <a:srgbClr val="632C0E"/>
                                    </a:solidFill>
                                    <a:latin typeface="Cambria Math" panose="02040503050406030204" pitchFamily="18" charset="0"/>
                                  </a:rPr>
                                </m:ctrlPr>
                              </m:sSub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1</m:t>
                                </m:r>
                              </m:sub>
                            </m:sSub>
                          </m:oMath>
                        </m:oMathPara>
                      </a14:m>
                      <a:endParaRPr lang="en-US" sz="1000">
                        <a:solidFill>
                          <a:srgbClr val="632C0E"/>
                        </a:solidFill>
                      </a:endParaRPr>
                    </a:p>
                  </p:txBody>
                </p:sp>
              </mc:Choice>
              <mc:Fallback xmlns="">
                <p:sp>
                  <p:nvSpPr>
                    <p:cNvPr id="460" name="Cube 459">
                      <a:extLst>
                        <a:ext uri="{FF2B5EF4-FFF2-40B4-BE49-F238E27FC236}">
                          <a16:creationId xmlns:a16="http://schemas.microsoft.com/office/drawing/2014/main" id="{3C183F6E-2B9D-90C1-1787-869DB6D1A136}"/>
                        </a:ext>
                      </a:extLst>
                    </p:cNvPr>
                    <p:cNvSpPr>
                      <a:spLocks noRot="1" noChangeAspect="1" noMove="1" noResize="1" noEditPoints="1" noAdjustHandles="1" noChangeArrowheads="1" noChangeShapeType="1" noTextEdit="1"/>
                    </p:cNvSpPr>
                    <p:nvPr/>
                  </p:nvSpPr>
                  <p:spPr>
                    <a:xfrm>
                      <a:off x="4439587" y="5044636"/>
                      <a:ext cx="331537" cy="298074"/>
                    </a:xfrm>
                    <a:prstGeom prst="cube">
                      <a:avLst/>
                    </a:prstGeom>
                    <a:blipFill>
                      <a:blip r:embed="rId29"/>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1" name="Cube 450">
                      <a:extLst>
                        <a:ext uri="{FF2B5EF4-FFF2-40B4-BE49-F238E27FC236}">
                          <a16:creationId xmlns:a16="http://schemas.microsoft.com/office/drawing/2014/main" id="{5CDA7530-280F-E313-C959-90E85023E6F3}"/>
                        </a:ext>
                      </a:extLst>
                    </p:cNvPr>
                    <p:cNvSpPr/>
                    <p:nvPr/>
                  </p:nvSpPr>
                  <p:spPr>
                    <a:xfrm>
                      <a:off x="5565020"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2</m:t>
                                </m:r>
                              </m:sub>
                            </m:sSub>
                          </m:oMath>
                        </m:oMathPara>
                      </a14:m>
                      <a:endParaRPr lang="en-US" sz="1000">
                        <a:solidFill>
                          <a:srgbClr val="632C0E"/>
                        </a:solidFill>
                      </a:endParaRPr>
                    </a:p>
                  </p:txBody>
                </p:sp>
              </mc:Choice>
              <mc:Fallback xmlns="">
                <p:sp>
                  <p:nvSpPr>
                    <p:cNvPr id="451" name="Cube 450">
                      <a:extLst>
                        <a:ext uri="{FF2B5EF4-FFF2-40B4-BE49-F238E27FC236}">
                          <a16:creationId xmlns:a16="http://schemas.microsoft.com/office/drawing/2014/main" id="{5CDA7530-280F-E313-C959-90E85023E6F3}"/>
                        </a:ext>
                      </a:extLst>
                    </p:cNvPr>
                    <p:cNvSpPr>
                      <a:spLocks noRot="1" noChangeAspect="1" noMove="1" noResize="1" noEditPoints="1" noAdjustHandles="1" noChangeArrowheads="1" noChangeShapeType="1" noTextEdit="1"/>
                    </p:cNvSpPr>
                    <p:nvPr/>
                  </p:nvSpPr>
                  <p:spPr>
                    <a:xfrm>
                      <a:off x="5565020" y="5044636"/>
                      <a:ext cx="331537" cy="298074"/>
                    </a:xfrm>
                    <a:prstGeom prst="cube">
                      <a:avLst/>
                    </a:prstGeom>
                    <a:blipFill>
                      <a:blip r:embed="rId30"/>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2" name="Cube 441">
                      <a:extLst>
                        <a:ext uri="{FF2B5EF4-FFF2-40B4-BE49-F238E27FC236}">
                          <a16:creationId xmlns:a16="http://schemas.microsoft.com/office/drawing/2014/main" id="{DB9C42F5-0BC3-EADC-6D76-B52AE6DAE4BE}"/>
                        </a:ext>
                      </a:extLst>
                    </p:cNvPr>
                    <p:cNvSpPr/>
                    <p:nvPr/>
                  </p:nvSpPr>
                  <p:spPr>
                    <a:xfrm>
                      <a:off x="6768118" y="5044636"/>
                      <a:ext cx="331536"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3</m:t>
                                </m:r>
                              </m:sub>
                            </m:sSub>
                          </m:oMath>
                        </m:oMathPara>
                      </a14:m>
                      <a:endParaRPr lang="en-US" sz="1000">
                        <a:solidFill>
                          <a:srgbClr val="632C0E"/>
                        </a:solidFill>
                      </a:endParaRPr>
                    </a:p>
                  </p:txBody>
                </p:sp>
              </mc:Choice>
              <mc:Fallback xmlns="">
                <p:sp>
                  <p:nvSpPr>
                    <p:cNvPr id="442" name="Cube 441">
                      <a:extLst>
                        <a:ext uri="{FF2B5EF4-FFF2-40B4-BE49-F238E27FC236}">
                          <a16:creationId xmlns:a16="http://schemas.microsoft.com/office/drawing/2014/main" id="{DB9C42F5-0BC3-EADC-6D76-B52AE6DAE4BE}"/>
                        </a:ext>
                      </a:extLst>
                    </p:cNvPr>
                    <p:cNvSpPr>
                      <a:spLocks noRot="1" noChangeAspect="1" noMove="1" noResize="1" noEditPoints="1" noAdjustHandles="1" noChangeArrowheads="1" noChangeShapeType="1" noTextEdit="1"/>
                    </p:cNvSpPr>
                    <p:nvPr/>
                  </p:nvSpPr>
                  <p:spPr>
                    <a:xfrm>
                      <a:off x="6768118" y="5044636"/>
                      <a:ext cx="331536" cy="298074"/>
                    </a:xfrm>
                    <a:prstGeom prst="cube">
                      <a:avLst/>
                    </a:prstGeom>
                    <a:blipFill>
                      <a:blip r:embed="rId31"/>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1" name="Cube 430">
                      <a:extLst>
                        <a:ext uri="{FF2B5EF4-FFF2-40B4-BE49-F238E27FC236}">
                          <a16:creationId xmlns:a16="http://schemas.microsoft.com/office/drawing/2014/main" id="{BCFBAF4D-0A74-EB4A-BC8D-50C44A245F81}"/>
                        </a:ext>
                      </a:extLst>
                    </p:cNvPr>
                    <p:cNvSpPr/>
                    <p:nvPr/>
                  </p:nvSpPr>
                  <p:spPr>
                    <a:xfrm>
                      <a:off x="7884696" y="5044636"/>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rgbClr val="632C0E"/>
                                    </a:solidFill>
                                    <a:latin typeface="Cambria Math" panose="02040503050406030204" pitchFamily="18" charset="0"/>
                                  </a:rPr>
                                </m:ctrlPr>
                              </m:sSub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4</m:t>
                                </m:r>
                              </m:sub>
                            </m:sSub>
                          </m:oMath>
                        </m:oMathPara>
                      </a14:m>
                      <a:endParaRPr lang="en-US" sz="1000">
                        <a:solidFill>
                          <a:srgbClr val="632C0E"/>
                        </a:solidFill>
                      </a:endParaRPr>
                    </a:p>
                  </p:txBody>
                </p:sp>
              </mc:Choice>
              <mc:Fallback xmlns="">
                <p:sp>
                  <p:nvSpPr>
                    <p:cNvPr id="431" name="Cube 430">
                      <a:extLst>
                        <a:ext uri="{FF2B5EF4-FFF2-40B4-BE49-F238E27FC236}">
                          <a16:creationId xmlns:a16="http://schemas.microsoft.com/office/drawing/2014/main" id="{BCFBAF4D-0A74-EB4A-BC8D-50C44A245F81}"/>
                        </a:ext>
                      </a:extLst>
                    </p:cNvPr>
                    <p:cNvSpPr>
                      <a:spLocks noRot="1" noChangeAspect="1" noMove="1" noResize="1" noEditPoints="1" noAdjustHandles="1" noChangeArrowheads="1" noChangeShapeType="1" noTextEdit="1"/>
                    </p:cNvSpPr>
                    <p:nvPr/>
                  </p:nvSpPr>
                  <p:spPr>
                    <a:xfrm>
                      <a:off x="7884696" y="5044636"/>
                      <a:ext cx="331537" cy="298074"/>
                    </a:xfrm>
                    <a:prstGeom prst="cube">
                      <a:avLst/>
                    </a:prstGeom>
                    <a:blipFill>
                      <a:blip r:embed="rId32"/>
                      <a:stretch>
                        <a:fillRect/>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64CD74-B108-ED82-6454-8708ACB20AE7}"/>
                        </a:ext>
                      </a:extLst>
                    </p:cNvPr>
                    <p:cNvSpPr txBox="1"/>
                    <p:nvPr/>
                  </p:nvSpPr>
                  <p:spPr>
                    <a:xfrm>
                      <a:off x="8307561" y="6189312"/>
                      <a:ext cx="348906" cy="360996"/>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1600" i="1">
                                    <a:solidFill>
                                      <a:srgbClr val="632C0E"/>
                                    </a:solidFill>
                                    <a:latin typeface="Cambria Math" panose="02040503050406030204" pitchFamily="18" charset="0"/>
                                  </a:rPr>
                                </m:ctrlPr>
                              </m:sSubPr>
                              <m:e>
                                <m:r>
                                  <a:rPr lang="en-US" sz="1600" i="1">
                                    <a:solidFill>
                                      <a:srgbClr val="632C0E"/>
                                    </a:solidFill>
                                    <a:latin typeface="Cambria Math" panose="02040503050406030204" pitchFamily="18" charset="0"/>
                                  </a:rPr>
                                  <m:t>𝑓</m:t>
                                </m:r>
                              </m:e>
                              <m:sub>
                                <m:sSub>
                                  <m:sSubPr>
                                    <m:ctrlPr>
                                      <a:rPr lang="en-US" sz="1600" i="1">
                                        <a:solidFill>
                                          <a:srgbClr val="632C0E"/>
                                        </a:solidFill>
                                        <a:latin typeface="Cambria Math" panose="02040503050406030204" pitchFamily="18" charset="0"/>
                                      </a:rPr>
                                    </m:ctrlPr>
                                  </m:sSubPr>
                                  <m:e>
                                    <m:r>
                                      <a:rPr lang="en-US" sz="1600" i="1">
                                        <a:solidFill>
                                          <a:srgbClr val="632C0E"/>
                                        </a:solidFill>
                                        <a:latin typeface="Cambria Math" panose="02040503050406030204" pitchFamily="18" charset="0"/>
                                      </a:rPr>
                                      <m:t>𝜃</m:t>
                                    </m:r>
                                  </m:e>
                                  <m:sub>
                                    <m:r>
                                      <a:rPr lang="en-US" sz="1600" i="1">
                                        <a:solidFill>
                                          <a:srgbClr val="632C0E"/>
                                        </a:solidFill>
                                        <a:latin typeface="Cambria Math" panose="02040503050406030204" pitchFamily="18" charset="0"/>
                                      </a:rPr>
                                      <m:t>𝑡</m:t>
                                    </m:r>
                                  </m:sub>
                                </m:sSub>
                              </m:sub>
                            </m:sSub>
                          </m:oMath>
                        </m:oMathPara>
                      </a14:m>
                      <a:endParaRPr lang="en-US" sz="1600">
                        <a:solidFill>
                          <a:srgbClr val="632C0E"/>
                        </a:solidFill>
                      </a:endParaRPr>
                    </a:p>
                  </p:txBody>
                </p:sp>
              </mc:Choice>
              <mc:Fallback xmlns="">
                <p:sp>
                  <p:nvSpPr>
                    <p:cNvPr id="13" name="TextBox 12">
                      <a:extLst>
                        <a:ext uri="{FF2B5EF4-FFF2-40B4-BE49-F238E27FC236}">
                          <a16:creationId xmlns:a16="http://schemas.microsoft.com/office/drawing/2014/main" id="{7C64CD74-B108-ED82-6454-8708ACB20AE7}"/>
                        </a:ext>
                      </a:extLst>
                    </p:cNvPr>
                    <p:cNvSpPr txBox="1">
                      <a:spLocks noRot="1" noChangeAspect="1" noMove="1" noResize="1" noEditPoints="1" noAdjustHandles="1" noChangeArrowheads="1" noChangeShapeType="1" noTextEdit="1"/>
                    </p:cNvSpPr>
                    <p:nvPr/>
                  </p:nvSpPr>
                  <p:spPr>
                    <a:xfrm>
                      <a:off x="8307561" y="6189312"/>
                      <a:ext cx="348906" cy="360996"/>
                    </a:xfrm>
                    <a:prstGeom prst="rect">
                      <a:avLst/>
                    </a:prstGeom>
                    <a:blipFill>
                      <a:blip r:embed="rId33"/>
                      <a:stretch>
                        <a:fillRect r="-1754" b="-508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A9F4715-CC67-128F-E6E8-2009CD1AE8FE}"/>
                    </a:ext>
                  </a:extLst>
                </p:cNvPr>
                <p:cNvSpPr txBox="1"/>
                <p:nvPr/>
              </p:nvSpPr>
              <p:spPr>
                <a:xfrm rot="16200000">
                  <a:off x="5080909" y="5910226"/>
                  <a:ext cx="1021094" cy="215444"/>
                </a:xfrm>
                <a:prstGeom prst="rect">
                  <a:avLst/>
                </a:prstGeom>
                <a:noFill/>
              </p:spPr>
              <p:txBody>
                <a:bodyPr wrap="square" rtlCol="0">
                  <a:spAutoFit/>
                </a:bodyPr>
                <a:lstStyle/>
                <a:p>
                  <a:r>
                    <a:rPr lang="en-US" sz="800">
                      <a:solidFill>
                        <a:srgbClr val="632C0E"/>
                      </a:solidFill>
                    </a:rPr>
                    <a:t>(256, 128, 4, 4)</a:t>
                  </a:r>
                </a:p>
              </p:txBody>
            </p:sp>
            <p:sp>
              <p:nvSpPr>
                <p:cNvPr id="16" name="TextBox 15">
                  <a:extLst>
                    <a:ext uri="{FF2B5EF4-FFF2-40B4-BE49-F238E27FC236}">
                      <a16:creationId xmlns:a16="http://schemas.microsoft.com/office/drawing/2014/main" id="{4F964049-E858-3D4E-F83D-F5B118A0418A}"/>
                    </a:ext>
                  </a:extLst>
                </p:cNvPr>
                <p:cNvSpPr txBox="1"/>
                <p:nvPr/>
              </p:nvSpPr>
              <p:spPr>
                <a:xfrm rot="16200000">
                  <a:off x="6213626" y="5910226"/>
                  <a:ext cx="1021094" cy="215444"/>
                </a:xfrm>
                <a:prstGeom prst="rect">
                  <a:avLst/>
                </a:prstGeom>
                <a:noFill/>
              </p:spPr>
              <p:txBody>
                <a:bodyPr wrap="square" rtlCol="0">
                  <a:spAutoFit/>
                </a:bodyPr>
                <a:lstStyle/>
                <a:p>
                  <a:r>
                    <a:rPr lang="en-US" sz="800">
                      <a:solidFill>
                        <a:srgbClr val="632C0E"/>
                      </a:solidFill>
                    </a:rPr>
                    <a:t>(256, 256, 2, 2)</a:t>
                  </a:r>
                </a:p>
              </p:txBody>
            </p:sp>
            <p:sp>
              <p:nvSpPr>
                <p:cNvPr id="17" name="TextBox 16">
                  <a:extLst>
                    <a:ext uri="{FF2B5EF4-FFF2-40B4-BE49-F238E27FC236}">
                      <a16:creationId xmlns:a16="http://schemas.microsoft.com/office/drawing/2014/main" id="{0160683B-286B-9B3F-B419-BDC4F758163D}"/>
                    </a:ext>
                  </a:extLst>
                </p:cNvPr>
                <p:cNvSpPr txBox="1"/>
                <p:nvPr/>
              </p:nvSpPr>
              <p:spPr>
                <a:xfrm rot="16200000">
                  <a:off x="3962889" y="5860396"/>
                  <a:ext cx="1021094" cy="215444"/>
                </a:xfrm>
                <a:prstGeom prst="rect">
                  <a:avLst/>
                </a:prstGeom>
                <a:noFill/>
              </p:spPr>
              <p:txBody>
                <a:bodyPr wrap="square" rtlCol="0">
                  <a:spAutoFit/>
                </a:bodyPr>
                <a:lstStyle/>
                <a:p>
                  <a:r>
                    <a:rPr lang="en-US" sz="800">
                      <a:solidFill>
                        <a:srgbClr val="632C0E"/>
                      </a:solidFill>
                    </a:rPr>
                    <a:t>(256, 64, 8, 8)</a:t>
                  </a:r>
                </a:p>
              </p:txBody>
            </p:sp>
            <p:sp>
              <p:nvSpPr>
                <p:cNvPr id="18" name="TextBox 17">
                  <a:extLst>
                    <a:ext uri="{FF2B5EF4-FFF2-40B4-BE49-F238E27FC236}">
                      <a16:creationId xmlns:a16="http://schemas.microsoft.com/office/drawing/2014/main" id="{52002297-2FF2-EDD2-0603-A79E0F4764C4}"/>
                    </a:ext>
                  </a:extLst>
                </p:cNvPr>
                <p:cNvSpPr txBox="1"/>
                <p:nvPr/>
              </p:nvSpPr>
              <p:spPr>
                <a:xfrm rot="16200000">
                  <a:off x="7379609" y="5910226"/>
                  <a:ext cx="1021094" cy="215444"/>
                </a:xfrm>
                <a:prstGeom prst="rect">
                  <a:avLst/>
                </a:prstGeom>
                <a:noFill/>
              </p:spPr>
              <p:txBody>
                <a:bodyPr wrap="square" rtlCol="0">
                  <a:spAutoFit/>
                </a:bodyPr>
                <a:lstStyle/>
                <a:p>
                  <a:r>
                    <a:rPr lang="en-US" sz="800">
                      <a:solidFill>
                        <a:srgbClr val="632C0E"/>
                      </a:solidFill>
                    </a:rPr>
                    <a:t>(256, 512, 1, 1)</a:t>
                  </a:r>
                </a:p>
              </p:txBody>
            </p:sp>
          </p:grpSp>
          <p:grpSp>
            <p:nvGrpSpPr>
              <p:cNvPr id="6" name="Group 5">
                <a:extLst>
                  <a:ext uri="{FF2B5EF4-FFF2-40B4-BE49-F238E27FC236}">
                    <a16:creationId xmlns:a16="http://schemas.microsoft.com/office/drawing/2014/main" id="{6B751D8E-28F1-2E5D-9CE0-26EDAA925252}"/>
                  </a:ext>
                </a:extLst>
              </p:cNvPr>
              <p:cNvGrpSpPr/>
              <p:nvPr/>
            </p:nvGrpSpPr>
            <p:grpSpPr>
              <a:xfrm>
                <a:off x="3468421" y="1381472"/>
                <a:ext cx="5256730" cy="1829158"/>
                <a:chOff x="3570021" y="1381472"/>
                <a:chExt cx="5256730" cy="1829158"/>
              </a:xfrm>
            </p:grpSpPr>
            <p:sp>
              <p:nvSpPr>
                <p:cNvPr id="557" name="Rectangle 556">
                  <a:extLst>
                    <a:ext uri="{FF2B5EF4-FFF2-40B4-BE49-F238E27FC236}">
                      <a16:creationId xmlns:a16="http://schemas.microsoft.com/office/drawing/2014/main" id="{21A75B03-46C6-2BCF-C36D-766EAFEEA035}"/>
                    </a:ext>
                  </a:extLst>
                </p:cNvPr>
                <p:cNvSpPr/>
                <p:nvPr/>
              </p:nvSpPr>
              <p:spPr>
                <a:xfrm>
                  <a:off x="3588543" y="1507378"/>
                  <a:ext cx="4723159" cy="1683158"/>
                </a:xfrm>
                <a:prstGeom prst="rect">
                  <a:avLst/>
                </a:prstGeom>
                <a:solidFill>
                  <a:srgbClr val="F2F3F6">
                    <a:alpha val="50000"/>
                  </a:srgbClr>
                </a:solidFill>
                <a:ln w="12700">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p:sp>
              <p:nvSpPr>
                <p:cNvPr id="561" name="Rounded Rectangle 560">
                  <a:extLst>
                    <a:ext uri="{FF2B5EF4-FFF2-40B4-BE49-F238E27FC236}">
                      <a16:creationId xmlns:a16="http://schemas.microsoft.com/office/drawing/2014/main" id="{78803A32-DEBE-B0F4-6728-C67E5795427E}"/>
                    </a:ext>
                  </a:extLst>
                </p:cNvPr>
                <p:cNvSpPr/>
                <p:nvPr/>
              </p:nvSpPr>
              <p:spPr>
                <a:xfrm>
                  <a:off x="8467286" y="1796224"/>
                  <a:ext cx="299121" cy="1127249"/>
                </a:xfrm>
                <a:prstGeom prst="roundRect">
                  <a:avLst/>
                </a:prstGeom>
                <a:solidFill>
                  <a:schemeClr val="bg1"/>
                </a:solidFill>
                <a:ln>
                  <a:solidFill>
                    <a:srgbClr val="7A4D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5B664F79-B1AB-D6A0-C968-3F98E413F6D7}"/>
                    </a:ext>
                  </a:extLst>
                </p:cNvPr>
                <p:cNvSpPr/>
                <p:nvPr/>
              </p:nvSpPr>
              <p:spPr>
                <a:xfrm>
                  <a:off x="8542152" y="1863930"/>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5E6B3F83-08E9-5820-0AEA-EAF5FACBF4C3}"/>
                    </a:ext>
                  </a:extLst>
                </p:cNvPr>
                <p:cNvSpPr/>
                <p:nvPr/>
              </p:nvSpPr>
              <p:spPr>
                <a:xfrm>
                  <a:off x="8542152" y="2087989"/>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7405D0A4-3DCA-8677-501F-F7182FE0F61C}"/>
                    </a:ext>
                  </a:extLst>
                </p:cNvPr>
                <p:cNvSpPr/>
                <p:nvPr/>
              </p:nvSpPr>
              <p:spPr>
                <a:xfrm>
                  <a:off x="8542152" y="2736122"/>
                  <a:ext cx="137345" cy="137345"/>
                </a:xfrm>
                <a:prstGeom prst="ellipse">
                  <a:avLst/>
                </a:prstGeom>
                <a:solidFill>
                  <a:srgbClr val="FEB80A"/>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9" name="Straight Connector 568">
                  <a:extLst>
                    <a:ext uri="{FF2B5EF4-FFF2-40B4-BE49-F238E27FC236}">
                      <a16:creationId xmlns:a16="http://schemas.microsoft.com/office/drawing/2014/main" id="{9C270679-C8FA-15D3-766D-072BD1BA7EF6}"/>
                    </a:ext>
                  </a:extLst>
                </p:cNvPr>
                <p:cNvCxnSpPr>
                  <a:cxnSpLocks/>
                  <a:stCxn id="567" idx="4"/>
                  <a:endCxn id="568" idx="0"/>
                </p:cNvCxnSpPr>
                <p:nvPr/>
              </p:nvCxnSpPr>
              <p:spPr>
                <a:xfrm>
                  <a:off x="8610825" y="2225334"/>
                  <a:ext cx="0" cy="510788"/>
                </a:xfrm>
                <a:prstGeom prst="line">
                  <a:avLst/>
                </a:prstGeom>
                <a:ln>
                  <a:solidFill>
                    <a:srgbClr val="7A4D33"/>
                  </a:solidFill>
                  <a:prstDash val="lgDashDotDot"/>
                </a:ln>
              </p:spPr>
              <p:style>
                <a:lnRef idx="1">
                  <a:schemeClr val="accent1"/>
                </a:lnRef>
                <a:fillRef idx="0">
                  <a:schemeClr val="accent1"/>
                </a:fillRef>
                <a:effectRef idx="0">
                  <a:schemeClr val="accent1"/>
                </a:effectRef>
                <a:fontRef idx="minor">
                  <a:schemeClr val="tx1"/>
                </a:fontRef>
              </p:style>
            </p:cxnSp>
            <p:sp>
              <p:nvSpPr>
                <p:cNvPr id="570" name="Rounded Rectangle 569">
                  <a:extLst>
                    <a:ext uri="{FF2B5EF4-FFF2-40B4-BE49-F238E27FC236}">
                      <a16:creationId xmlns:a16="http://schemas.microsoft.com/office/drawing/2014/main" id="{2B6C6DB5-C90E-2548-9381-8AECB56809C3}"/>
                    </a:ext>
                  </a:extLst>
                </p:cNvPr>
                <p:cNvSpPr/>
                <p:nvPr/>
              </p:nvSpPr>
              <p:spPr>
                <a:xfrm>
                  <a:off x="7223120"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ounded Rectangle 570">
                  <a:extLst>
                    <a:ext uri="{FF2B5EF4-FFF2-40B4-BE49-F238E27FC236}">
                      <a16:creationId xmlns:a16="http://schemas.microsoft.com/office/drawing/2014/main" id="{15D9D52D-909C-CAEA-A6E2-037801C7F5DD}"/>
                    </a:ext>
                  </a:extLst>
                </p:cNvPr>
                <p:cNvSpPr/>
                <p:nvPr/>
              </p:nvSpPr>
              <p:spPr>
                <a:xfrm>
                  <a:off x="7290226"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ounded Rectangle 571">
                  <a:extLst>
                    <a:ext uri="{FF2B5EF4-FFF2-40B4-BE49-F238E27FC236}">
                      <a16:creationId xmlns:a16="http://schemas.microsoft.com/office/drawing/2014/main" id="{D771EC71-9301-9351-8193-3D71834E78CD}"/>
                    </a:ext>
                  </a:extLst>
                </p:cNvPr>
                <p:cNvSpPr/>
                <p:nvPr/>
              </p:nvSpPr>
              <p:spPr>
                <a:xfrm>
                  <a:off x="7352497"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TextBox 572">
                  <a:extLst>
                    <a:ext uri="{FF2B5EF4-FFF2-40B4-BE49-F238E27FC236}">
                      <a16:creationId xmlns:a16="http://schemas.microsoft.com/office/drawing/2014/main" id="{A58343ED-1F66-01CF-8E38-9132A63CED01}"/>
                    </a:ext>
                  </a:extLst>
                </p:cNvPr>
                <p:cNvSpPr txBox="1"/>
                <p:nvPr/>
              </p:nvSpPr>
              <p:spPr>
                <a:xfrm rot="16200000">
                  <a:off x="7037730" y="2056626"/>
                  <a:ext cx="1030500" cy="246221"/>
                </a:xfrm>
                <a:prstGeom prst="rect">
                  <a:avLst/>
                </a:prstGeom>
                <a:noFill/>
              </p:spPr>
              <p:txBody>
                <a:bodyPr wrap="square" rtlCol="0">
                  <a:spAutoFit/>
                </a:bodyPr>
                <a:lstStyle/>
                <a:p>
                  <a:pPr algn="ctr"/>
                  <a:r>
                    <a:rPr lang="en-US" sz="1000"/>
                    <a:t>Residual block</a:t>
                  </a:r>
                </a:p>
              </p:txBody>
            </p:sp>
            <p:sp>
              <p:nvSpPr>
                <p:cNvPr id="574" name="Rounded Rectangle 573">
                  <a:extLst>
                    <a:ext uri="{FF2B5EF4-FFF2-40B4-BE49-F238E27FC236}">
                      <a16:creationId xmlns:a16="http://schemas.microsoft.com/office/drawing/2014/main" id="{B2AA9E51-D830-F2E8-4D1A-5C9AF0633648}"/>
                    </a:ext>
                  </a:extLst>
                </p:cNvPr>
                <p:cNvSpPr/>
                <p:nvPr/>
              </p:nvSpPr>
              <p:spPr>
                <a:xfrm>
                  <a:off x="6060114"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ounded Rectangle 574">
                  <a:extLst>
                    <a:ext uri="{FF2B5EF4-FFF2-40B4-BE49-F238E27FC236}">
                      <a16:creationId xmlns:a16="http://schemas.microsoft.com/office/drawing/2014/main" id="{EFFA27D1-A84E-0900-627B-CAFABDAB3503}"/>
                    </a:ext>
                  </a:extLst>
                </p:cNvPr>
                <p:cNvSpPr/>
                <p:nvPr/>
              </p:nvSpPr>
              <p:spPr>
                <a:xfrm>
                  <a:off x="6127220"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ounded Rectangle 319">
                  <a:extLst>
                    <a:ext uri="{FF2B5EF4-FFF2-40B4-BE49-F238E27FC236}">
                      <a16:creationId xmlns:a16="http://schemas.microsoft.com/office/drawing/2014/main" id="{543419BE-9E12-4297-2835-FF2C5AFC82FD}"/>
                    </a:ext>
                  </a:extLst>
                </p:cNvPr>
                <p:cNvSpPr/>
                <p:nvPr/>
              </p:nvSpPr>
              <p:spPr>
                <a:xfrm>
                  <a:off x="6189491"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id="{0E6703EC-C04B-2099-3BF2-81A43463DA2F}"/>
                    </a:ext>
                  </a:extLst>
                </p:cNvPr>
                <p:cNvSpPr txBox="1"/>
                <p:nvPr/>
              </p:nvSpPr>
              <p:spPr>
                <a:xfrm rot="16200000">
                  <a:off x="5874724" y="2056625"/>
                  <a:ext cx="1030500" cy="246222"/>
                </a:xfrm>
                <a:prstGeom prst="rect">
                  <a:avLst/>
                </a:prstGeom>
                <a:noFill/>
              </p:spPr>
              <p:txBody>
                <a:bodyPr wrap="square" rtlCol="0">
                  <a:spAutoFit/>
                </a:bodyPr>
                <a:lstStyle/>
                <a:p>
                  <a:pPr algn="ctr"/>
                  <a:r>
                    <a:rPr lang="en-US" sz="1000"/>
                    <a:t>Residual block</a:t>
                  </a:r>
                </a:p>
              </p:txBody>
            </p:sp>
            <p:sp>
              <p:nvSpPr>
                <p:cNvPr id="322" name="Rounded Rectangle 321">
                  <a:extLst>
                    <a:ext uri="{FF2B5EF4-FFF2-40B4-BE49-F238E27FC236}">
                      <a16:creationId xmlns:a16="http://schemas.microsoft.com/office/drawing/2014/main" id="{834D77FA-7E86-FAAF-D8C2-F577293DA23D}"/>
                    </a:ext>
                  </a:extLst>
                </p:cNvPr>
                <p:cNvSpPr/>
                <p:nvPr/>
              </p:nvSpPr>
              <p:spPr>
                <a:xfrm>
                  <a:off x="4919392"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ounded Rectangle 322">
                  <a:extLst>
                    <a:ext uri="{FF2B5EF4-FFF2-40B4-BE49-F238E27FC236}">
                      <a16:creationId xmlns:a16="http://schemas.microsoft.com/office/drawing/2014/main" id="{117FA20F-9AC6-A7E3-1893-E50B07BE62C7}"/>
                    </a:ext>
                  </a:extLst>
                </p:cNvPr>
                <p:cNvSpPr/>
                <p:nvPr/>
              </p:nvSpPr>
              <p:spPr>
                <a:xfrm>
                  <a:off x="4986498"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ounded Rectangle 323">
                  <a:extLst>
                    <a:ext uri="{FF2B5EF4-FFF2-40B4-BE49-F238E27FC236}">
                      <a16:creationId xmlns:a16="http://schemas.microsoft.com/office/drawing/2014/main" id="{0001CE14-017F-57BC-BCFC-E861DE878777}"/>
                    </a:ext>
                  </a:extLst>
                </p:cNvPr>
                <p:cNvSpPr/>
                <p:nvPr/>
              </p:nvSpPr>
              <p:spPr>
                <a:xfrm>
                  <a:off x="5048769"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id="{CB9432F9-DB7F-3690-9DA9-46BBEFC8854E}"/>
                    </a:ext>
                  </a:extLst>
                </p:cNvPr>
                <p:cNvSpPr txBox="1"/>
                <p:nvPr/>
              </p:nvSpPr>
              <p:spPr>
                <a:xfrm rot="16200000">
                  <a:off x="4734002" y="2056626"/>
                  <a:ext cx="1030500" cy="246221"/>
                </a:xfrm>
                <a:prstGeom prst="rect">
                  <a:avLst/>
                </a:prstGeom>
                <a:noFill/>
              </p:spPr>
              <p:txBody>
                <a:bodyPr wrap="square" rtlCol="0">
                  <a:spAutoFit/>
                </a:bodyPr>
                <a:lstStyle/>
                <a:p>
                  <a:pPr algn="ctr"/>
                  <a:r>
                    <a:rPr lang="en-US" sz="1000"/>
                    <a:t>Residual block</a:t>
                  </a:r>
                </a:p>
              </p:txBody>
            </p:sp>
            <p:sp>
              <p:nvSpPr>
                <p:cNvPr id="326" name="Rounded Rectangle 325">
                  <a:extLst>
                    <a:ext uri="{FF2B5EF4-FFF2-40B4-BE49-F238E27FC236}">
                      <a16:creationId xmlns:a16="http://schemas.microsoft.com/office/drawing/2014/main" id="{323DAD85-506D-391F-EC8E-5FE5471D64BC}"/>
                    </a:ext>
                  </a:extLst>
                </p:cNvPr>
                <p:cNvSpPr/>
                <p:nvPr/>
              </p:nvSpPr>
              <p:spPr>
                <a:xfrm>
                  <a:off x="3816449" y="173448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ounded Rectangle 326">
                  <a:extLst>
                    <a:ext uri="{FF2B5EF4-FFF2-40B4-BE49-F238E27FC236}">
                      <a16:creationId xmlns:a16="http://schemas.microsoft.com/office/drawing/2014/main" id="{DD1519ED-77B1-18BB-738B-B88EF10AB09E}"/>
                    </a:ext>
                  </a:extLst>
                </p:cNvPr>
                <p:cNvSpPr/>
                <p:nvPr/>
              </p:nvSpPr>
              <p:spPr>
                <a:xfrm>
                  <a:off x="3883555" y="1644036"/>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ounded Rectangle 327">
                  <a:extLst>
                    <a:ext uri="{FF2B5EF4-FFF2-40B4-BE49-F238E27FC236}">
                      <a16:creationId xmlns:a16="http://schemas.microsoft.com/office/drawing/2014/main" id="{16C3DA93-10EB-BF2D-7D4F-7AD1C2D76E57}"/>
                    </a:ext>
                  </a:extLst>
                </p:cNvPr>
                <p:cNvSpPr/>
                <p:nvPr/>
              </p:nvSpPr>
              <p:spPr>
                <a:xfrm>
                  <a:off x="3945826" y="1558173"/>
                  <a:ext cx="400966" cy="1388377"/>
                </a:xfrm>
                <a:prstGeom prst="roundRect">
                  <a:avLst/>
                </a:prstGeom>
                <a:solidFill>
                  <a:schemeClr val="bg1"/>
                </a:solidFill>
                <a:ln>
                  <a:solidFill>
                    <a:srgbClr val="632C0E"/>
                  </a:solidFill>
                </a:ln>
                <a:effectLst>
                  <a:outerShdw blurRad="50800" dist="38100" dir="8100000" algn="tr" rotWithShape="0">
                    <a:srgbClr val="7A4D33">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id="{1B4AEBEB-DAAD-E04E-6E77-AA4121A51A55}"/>
                    </a:ext>
                  </a:extLst>
                </p:cNvPr>
                <p:cNvSpPr txBox="1"/>
                <p:nvPr/>
              </p:nvSpPr>
              <p:spPr>
                <a:xfrm rot="16200000">
                  <a:off x="3631059" y="2056626"/>
                  <a:ext cx="1030500" cy="246221"/>
                </a:xfrm>
                <a:prstGeom prst="rect">
                  <a:avLst/>
                </a:prstGeom>
                <a:noFill/>
              </p:spPr>
              <p:txBody>
                <a:bodyPr wrap="square" rtlCol="0">
                  <a:spAutoFit/>
                </a:bodyPr>
                <a:lstStyle/>
                <a:p>
                  <a:pPr algn="ctr"/>
                  <a:r>
                    <a:rPr lang="en-US" sz="1000"/>
                    <a:t>Residual block</a:t>
                  </a:r>
                </a:p>
              </p:txBody>
            </p:sp>
            <p:cxnSp>
              <p:nvCxnSpPr>
                <p:cNvPr id="330" name="Straight Arrow Connector 329">
                  <a:extLst>
                    <a:ext uri="{FF2B5EF4-FFF2-40B4-BE49-F238E27FC236}">
                      <a16:creationId xmlns:a16="http://schemas.microsoft.com/office/drawing/2014/main" id="{E4ABCFD4-1547-EB1E-41CF-CB2B8826AF43}"/>
                    </a:ext>
                  </a:extLst>
                </p:cNvPr>
                <p:cNvCxnSpPr>
                  <a:cxnSpLocks/>
                </p:cNvCxnSpPr>
                <p:nvPr/>
              </p:nvCxnSpPr>
              <p:spPr>
                <a:xfrm>
                  <a:off x="5448864" y="2370239"/>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771632E4-5B4B-3B25-051A-D2F961CADF69}"/>
                    </a:ext>
                  </a:extLst>
                </p:cNvPr>
                <p:cNvSpPr txBox="1"/>
                <p:nvPr/>
              </p:nvSpPr>
              <p:spPr>
                <a:xfrm rot="16200000">
                  <a:off x="5080909" y="1791792"/>
                  <a:ext cx="1021094" cy="215444"/>
                </a:xfrm>
                <a:prstGeom prst="rect">
                  <a:avLst/>
                </a:prstGeom>
                <a:noFill/>
              </p:spPr>
              <p:txBody>
                <a:bodyPr wrap="square" rtlCol="0">
                  <a:spAutoFit/>
                </a:bodyPr>
                <a:lstStyle/>
                <a:p>
                  <a:r>
                    <a:rPr lang="en-US" sz="800">
                      <a:solidFill>
                        <a:srgbClr val="632C0E"/>
                      </a:solidFill>
                    </a:rPr>
                    <a:t>(256, 128, 4, 4)</a:t>
                  </a:r>
                </a:p>
              </p:txBody>
            </p:sp>
            <p:cxnSp>
              <p:nvCxnSpPr>
                <p:cNvPr id="332" name="Straight Arrow Connector 331">
                  <a:extLst>
                    <a:ext uri="{FF2B5EF4-FFF2-40B4-BE49-F238E27FC236}">
                      <a16:creationId xmlns:a16="http://schemas.microsoft.com/office/drawing/2014/main" id="{0E193D7E-7A69-BDC3-1512-AC5BC8FB0D0E}"/>
                    </a:ext>
                  </a:extLst>
                </p:cNvPr>
                <p:cNvCxnSpPr>
                  <a:cxnSpLocks/>
                </p:cNvCxnSpPr>
                <p:nvPr/>
              </p:nvCxnSpPr>
              <p:spPr>
                <a:xfrm>
                  <a:off x="6606592" y="2370240"/>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F7E4277A-DD96-9DAB-4525-303F9BDF5524}"/>
                    </a:ext>
                  </a:extLst>
                </p:cNvPr>
                <p:cNvSpPr txBox="1"/>
                <p:nvPr/>
              </p:nvSpPr>
              <p:spPr>
                <a:xfrm rot="16200000">
                  <a:off x="6213626" y="1791792"/>
                  <a:ext cx="1021094" cy="215444"/>
                </a:xfrm>
                <a:prstGeom prst="rect">
                  <a:avLst/>
                </a:prstGeom>
                <a:noFill/>
              </p:spPr>
              <p:txBody>
                <a:bodyPr wrap="square" rtlCol="0">
                  <a:spAutoFit/>
                </a:bodyPr>
                <a:lstStyle/>
                <a:p>
                  <a:r>
                    <a:rPr lang="en-US" sz="800">
                      <a:solidFill>
                        <a:srgbClr val="632C0E"/>
                      </a:solidFill>
                    </a:rPr>
                    <a:t>(256, 256, 2, 2)</a:t>
                  </a:r>
                </a:p>
              </p:txBody>
            </p:sp>
            <p:cxnSp>
              <p:nvCxnSpPr>
                <p:cNvPr id="334" name="Straight Arrow Connector 333">
                  <a:extLst>
                    <a:ext uri="{FF2B5EF4-FFF2-40B4-BE49-F238E27FC236}">
                      <a16:creationId xmlns:a16="http://schemas.microsoft.com/office/drawing/2014/main" id="{E4A96F70-53C7-D17B-2044-3B8A72EFC743}"/>
                    </a:ext>
                  </a:extLst>
                </p:cNvPr>
                <p:cNvCxnSpPr>
                  <a:cxnSpLocks/>
                </p:cNvCxnSpPr>
                <p:nvPr/>
              </p:nvCxnSpPr>
              <p:spPr>
                <a:xfrm>
                  <a:off x="7789562" y="2370241"/>
                  <a:ext cx="62424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FBC1171E-1B6F-EFCA-F377-C26A0419BE1A}"/>
                    </a:ext>
                  </a:extLst>
                </p:cNvPr>
                <p:cNvCxnSpPr>
                  <a:cxnSpLocks/>
                </p:cNvCxnSpPr>
                <p:nvPr/>
              </p:nvCxnSpPr>
              <p:spPr>
                <a:xfrm>
                  <a:off x="4368540" y="2342186"/>
                  <a:ext cx="260753"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6A0FAC5B-1636-FA8A-BE51-B02D9BF85285}"/>
                    </a:ext>
                  </a:extLst>
                </p:cNvPr>
                <p:cNvSpPr txBox="1"/>
                <p:nvPr/>
              </p:nvSpPr>
              <p:spPr>
                <a:xfrm rot="16200000">
                  <a:off x="3962889" y="1784297"/>
                  <a:ext cx="1021094" cy="215444"/>
                </a:xfrm>
                <a:prstGeom prst="rect">
                  <a:avLst/>
                </a:prstGeom>
                <a:noFill/>
              </p:spPr>
              <p:txBody>
                <a:bodyPr wrap="square" rtlCol="0">
                  <a:spAutoFit/>
                </a:bodyPr>
                <a:lstStyle/>
                <a:p>
                  <a:r>
                    <a:rPr lang="en-US" sz="800">
                      <a:solidFill>
                        <a:srgbClr val="632C0E"/>
                      </a:solidFill>
                    </a:rPr>
                    <a:t>(256, 64, 8, 8)</a:t>
                  </a:r>
                </a:p>
              </p:txBody>
            </p:sp>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7C71E59E-54D7-9795-07CB-D71D92C982BF}"/>
                        </a:ext>
                      </a:extLst>
                    </p:cNvPr>
                    <p:cNvSpPr txBox="1"/>
                    <p:nvPr/>
                  </p:nvSpPr>
                  <p:spPr>
                    <a:xfrm>
                      <a:off x="8305497" y="1437661"/>
                      <a:ext cx="348906" cy="360996"/>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1600" b="0" i="1" smtClean="0">
                                    <a:solidFill>
                                      <a:srgbClr val="632C0E"/>
                                    </a:solidFill>
                                    <a:latin typeface="Cambria Math" panose="02040503050406030204" pitchFamily="18" charset="0"/>
                                  </a:rPr>
                                </m:ctrlPr>
                              </m:sSubPr>
                              <m:e>
                                <m:r>
                                  <a:rPr lang="en-US" sz="1600" b="0" i="1" smtClean="0">
                                    <a:solidFill>
                                      <a:srgbClr val="632C0E"/>
                                    </a:solidFill>
                                    <a:latin typeface="Cambria Math" panose="02040503050406030204" pitchFamily="18" charset="0"/>
                                  </a:rPr>
                                  <m:t>𝑓</m:t>
                                </m:r>
                              </m:e>
                              <m:sub>
                                <m:sSub>
                                  <m:sSubPr>
                                    <m:ctrlPr>
                                      <a:rPr lang="en-US" sz="1600" b="0" i="1" smtClean="0">
                                        <a:solidFill>
                                          <a:srgbClr val="632C0E"/>
                                        </a:solidFill>
                                        <a:latin typeface="Cambria Math" panose="02040503050406030204" pitchFamily="18" charset="0"/>
                                      </a:rPr>
                                    </m:ctrlPr>
                                  </m:sSubPr>
                                  <m:e>
                                    <m:r>
                                      <a:rPr lang="en-US" sz="1600" b="0" i="1" smtClean="0">
                                        <a:solidFill>
                                          <a:srgbClr val="632C0E"/>
                                        </a:solidFill>
                                        <a:latin typeface="Cambria Math" panose="02040503050406030204" pitchFamily="18" charset="0"/>
                                      </a:rPr>
                                      <m:t>𝜃</m:t>
                                    </m:r>
                                  </m:e>
                                  <m:sub>
                                    <m:r>
                                      <a:rPr lang="en-US" sz="1600" b="0" i="1" smtClean="0">
                                        <a:solidFill>
                                          <a:srgbClr val="632C0E"/>
                                        </a:solidFill>
                                        <a:latin typeface="Cambria Math" panose="02040503050406030204" pitchFamily="18" charset="0"/>
                                      </a:rPr>
                                      <m:t>𝑡</m:t>
                                    </m:r>
                                  </m:sub>
                                </m:sSub>
                              </m:sub>
                            </m:sSub>
                          </m:oMath>
                        </m:oMathPara>
                      </a14:m>
                      <a:endParaRPr lang="en-US" sz="1600" b="0">
                        <a:solidFill>
                          <a:srgbClr val="632C0E"/>
                        </a:solidFill>
                      </a:endParaRPr>
                    </a:p>
                  </p:txBody>
                </p:sp>
              </mc:Choice>
              <mc:Fallback xmlns="">
                <p:sp>
                  <p:nvSpPr>
                    <p:cNvPr id="337" name="TextBox 336">
                      <a:extLst>
                        <a:ext uri="{FF2B5EF4-FFF2-40B4-BE49-F238E27FC236}">
                          <a16:creationId xmlns:a16="http://schemas.microsoft.com/office/drawing/2014/main" id="{7C71E59E-54D7-9795-07CB-D71D92C982BF}"/>
                        </a:ext>
                      </a:extLst>
                    </p:cNvPr>
                    <p:cNvSpPr txBox="1">
                      <a:spLocks noRot="1" noChangeAspect="1" noMove="1" noResize="1" noEditPoints="1" noAdjustHandles="1" noChangeArrowheads="1" noChangeShapeType="1" noTextEdit="1"/>
                    </p:cNvSpPr>
                    <p:nvPr/>
                  </p:nvSpPr>
                  <p:spPr>
                    <a:xfrm>
                      <a:off x="8305497" y="1437661"/>
                      <a:ext cx="348906" cy="360996"/>
                    </a:xfrm>
                    <a:prstGeom prst="rect">
                      <a:avLst/>
                    </a:prstGeom>
                    <a:blipFill>
                      <a:blip r:embed="rId34"/>
                      <a:stretch>
                        <a:fillRect l="-1754" r="-1754" b="-3333"/>
                      </a:stretch>
                    </a:blipFill>
                  </p:spPr>
                  <p:txBody>
                    <a:bodyPr/>
                    <a:lstStyle/>
                    <a:p>
                      <a:r>
                        <a:rPr lang="en-US">
                          <a:noFill/>
                        </a:rPr>
                        <a:t> </a:t>
                      </a:r>
                    </a:p>
                  </p:txBody>
                </p:sp>
              </mc:Fallback>
            </mc:AlternateContent>
            <p:sp>
              <p:nvSpPr>
                <p:cNvPr id="338" name="Rectangle 337">
                  <a:extLst>
                    <a:ext uri="{FF2B5EF4-FFF2-40B4-BE49-F238E27FC236}">
                      <a16:creationId xmlns:a16="http://schemas.microsoft.com/office/drawing/2014/main" id="{781A67E5-5ECA-AFD1-479C-7E081BDB1453}"/>
                    </a:ext>
                  </a:extLst>
                </p:cNvPr>
                <p:cNvSpPr/>
                <p:nvPr/>
              </p:nvSpPr>
              <p:spPr>
                <a:xfrm>
                  <a:off x="3570021" y="1487667"/>
                  <a:ext cx="5256730" cy="1722963"/>
                </a:xfrm>
                <a:prstGeom prst="rect">
                  <a:avLst/>
                </a:prstGeom>
                <a:noFill/>
                <a:ln w="12700">
                  <a:solidFill>
                    <a:srgbClr val="632C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a:p>
                  <a:pPr algn="ctr"/>
                  <a:endParaRPr lang="en-US">
                    <a:solidFill>
                      <a:schemeClr val="accent5"/>
                    </a:solidFill>
                  </a:endParaRPr>
                </a:p>
              </p:txBody>
            </p:sp>
            <p:sp>
              <p:nvSpPr>
                <p:cNvPr id="349" name="TextBox 348">
                  <a:extLst>
                    <a:ext uri="{FF2B5EF4-FFF2-40B4-BE49-F238E27FC236}">
                      <a16:creationId xmlns:a16="http://schemas.microsoft.com/office/drawing/2014/main" id="{ECED8959-82DB-59F8-1781-48F83CBDCDF7}"/>
                    </a:ext>
                  </a:extLst>
                </p:cNvPr>
                <p:cNvSpPr txBox="1"/>
                <p:nvPr/>
              </p:nvSpPr>
              <p:spPr>
                <a:xfrm rot="16200000">
                  <a:off x="7379609" y="1791792"/>
                  <a:ext cx="1021094" cy="215444"/>
                </a:xfrm>
                <a:prstGeom prst="rect">
                  <a:avLst/>
                </a:prstGeom>
                <a:noFill/>
              </p:spPr>
              <p:txBody>
                <a:bodyPr wrap="square" rtlCol="0">
                  <a:spAutoFit/>
                </a:bodyPr>
                <a:lstStyle/>
                <a:p>
                  <a:r>
                    <a:rPr lang="en-US" sz="800">
                      <a:solidFill>
                        <a:srgbClr val="632C0E"/>
                      </a:solidFill>
                    </a:rPr>
                    <a:t>(256, 512, 1, 1)</a:t>
                  </a:r>
                </a:p>
              </p:txBody>
            </p:sp>
            <mc:AlternateContent xmlns:mc="http://schemas.openxmlformats.org/markup-compatibility/2006" xmlns:a14="http://schemas.microsoft.com/office/drawing/2010/main">
              <mc:Choice Requires="a14">
                <p:sp>
                  <p:nvSpPr>
                    <p:cNvPr id="459" name="Cube 458">
                      <a:extLst>
                        <a:ext uri="{FF2B5EF4-FFF2-40B4-BE49-F238E27FC236}">
                          <a16:creationId xmlns:a16="http://schemas.microsoft.com/office/drawing/2014/main" id="{8212E652-1AFE-4B23-BD50-E3A45848788F}"/>
                        </a:ext>
                      </a:extLst>
                    </p:cNvPr>
                    <p:cNvSpPr/>
                    <p:nvPr/>
                  </p:nvSpPr>
                  <p:spPr>
                    <a:xfrm>
                      <a:off x="4465904" y="2653253"/>
                      <a:ext cx="331538"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b="0" i="1" smtClean="0">
                                    <a:solidFill>
                                      <a:srgbClr val="632C0E"/>
                                    </a:solidFill>
                                    <a:latin typeface="Cambria Math" panose="02040503050406030204" pitchFamily="18" charset="0"/>
                                  </a:rPr>
                                </m:ctrlPr>
                              </m:sSubSupPr>
                              <m:e>
                                <m:r>
                                  <a:rPr lang="en-US" sz="1000" b="0" i="1" smtClean="0">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1</m:t>
                                </m:r>
                              </m:sub>
                              <m:sup>
                                <m:d>
                                  <m:dPr>
                                    <m:begChr m:val="["/>
                                    <m:endChr m:val="]"/>
                                    <m:ctrlPr>
                                      <a:rPr lang="en-US" sz="1000" b="0" i="1" smtClean="0">
                                        <a:solidFill>
                                          <a:srgbClr val="632C0E"/>
                                        </a:solidFill>
                                        <a:latin typeface="Cambria Math" panose="02040503050406030204" pitchFamily="18" charset="0"/>
                                      </a:rPr>
                                    </m:ctrlPr>
                                  </m:dPr>
                                  <m:e>
                                    <m:r>
                                      <a:rPr lang="en-US" sz="1000" b="0" i="1" smtClean="0">
                                        <a:solidFill>
                                          <a:srgbClr val="632C0E"/>
                                        </a:solidFill>
                                        <a:latin typeface="Cambria Math" panose="02040503050406030204" pitchFamily="18" charset="0"/>
                                      </a:rPr>
                                      <m:t>𝑐</m:t>
                                    </m:r>
                                  </m:e>
                                </m:d>
                              </m:sup>
                            </m:sSubSup>
                          </m:oMath>
                        </m:oMathPara>
                      </a14:m>
                      <a:endParaRPr lang="en-US" sz="1000"/>
                    </a:p>
                  </p:txBody>
                </p:sp>
              </mc:Choice>
              <mc:Fallback xmlns="">
                <p:sp>
                  <p:nvSpPr>
                    <p:cNvPr id="459" name="Cube 458">
                      <a:extLst>
                        <a:ext uri="{FF2B5EF4-FFF2-40B4-BE49-F238E27FC236}">
                          <a16:creationId xmlns:a16="http://schemas.microsoft.com/office/drawing/2014/main" id="{8212E652-1AFE-4B23-BD50-E3A45848788F}"/>
                        </a:ext>
                      </a:extLst>
                    </p:cNvPr>
                    <p:cNvSpPr>
                      <a:spLocks noRot="1" noChangeAspect="1" noMove="1" noResize="1" noEditPoints="1" noAdjustHandles="1" noChangeArrowheads="1" noChangeShapeType="1" noTextEdit="1"/>
                    </p:cNvSpPr>
                    <p:nvPr/>
                  </p:nvSpPr>
                  <p:spPr>
                    <a:xfrm>
                      <a:off x="4465904" y="2653253"/>
                      <a:ext cx="331538" cy="298074"/>
                    </a:xfrm>
                    <a:prstGeom prst="cube">
                      <a:avLst/>
                    </a:prstGeom>
                    <a:blipFill>
                      <a:blip r:embed="rId35"/>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0" name="Cube 449">
                      <a:extLst>
                        <a:ext uri="{FF2B5EF4-FFF2-40B4-BE49-F238E27FC236}">
                          <a16:creationId xmlns:a16="http://schemas.microsoft.com/office/drawing/2014/main" id="{2F539D5E-B308-16F5-A555-892147667D2A}"/>
                        </a:ext>
                      </a:extLst>
                    </p:cNvPr>
                    <p:cNvSpPr/>
                    <p:nvPr/>
                  </p:nvSpPr>
                  <p:spPr>
                    <a:xfrm>
                      <a:off x="5591337" y="2653253"/>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2</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50" name="Cube 449">
                      <a:extLst>
                        <a:ext uri="{FF2B5EF4-FFF2-40B4-BE49-F238E27FC236}">
                          <a16:creationId xmlns:a16="http://schemas.microsoft.com/office/drawing/2014/main" id="{2F539D5E-B308-16F5-A555-892147667D2A}"/>
                        </a:ext>
                      </a:extLst>
                    </p:cNvPr>
                    <p:cNvSpPr>
                      <a:spLocks noRot="1" noChangeAspect="1" noMove="1" noResize="1" noEditPoints="1" noAdjustHandles="1" noChangeArrowheads="1" noChangeShapeType="1" noTextEdit="1"/>
                    </p:cNvSpPr>
                    <p:nvPr/>
                  </p:nvSpPr>
                  <p:spPr>
                    <a:xfrm>
                      <a:off x="5591337" y="2653253"/>
                      <a:ext cx="331537" cy="298074"/>
                    </a:xfrm>
                    <a:prstGeom prst="cube">
                      <a:avLst/>
                    </a:prstGeom>
                    <a:blipFill>
                      <a:blip r:embed="rId36"/>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1" name="Cube 440">
                      <a:extLst>
                        <a:ext uri="{FF2B5EF4-FFF2-40B4-BE49-F238E27FC236}">
                          <a16:creationId xmlns:a16="http://schemas.microsoft.com/office/drawing/2014/main" id="{BDD0EADE-77B8-258E-AA89-FCC31715DC1B}"/>
                        </a:ext>
                      </a:extLst>
                    </p:cNvPr>
                    <p:cNvSpPr/>
                    <p:nvPr/>
                  </p:nvSpPr>
                  <p:spPr>
                    <a:xfrm>
                      <a:off x="6794434" y="2653253"/>
                      <a:ext cx="331536"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3</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41" name="Cube 440">
                      <a:extLst>
                        <a:ext uri="{FF2B5EF4-FFF2-40B4-BE49-F238E27FC236}">
                          <a16:creationId xmlns:a16="http://schemas.microsoft.com/office/drawing/2014/main" id="{BDD0EADE-77B8-258E-AA89-FCC31715DC1B}"/>
                        </a:ext>
                      </a:extLst>
                    </p:cNvPr>
                    <p:cNvSpPr>
                      <a:spLocks noRot="1" noChangeAspect="1" noMove="1" noResize="1" noEditPoints="1" noAdjustHandles="1" noChangeArrowheads="1" noChangeShapeType="1" noTextEdit="1"/>
                    </p:cNvSpPr>
                    <p:nvPr/>
                  </p:nvSpPr>
                  <p:spPr>
                    <a:xfrm>
                      <a:off x="6794434" y="2653253"/>
                      <a:ext cx="331536" cy="298074"/>
                    </a:xfrm>
                    <a:prstGeom prst="cube">
                      <a:avLst/>
                    </a:prstGeom>
                    <a:blipFill>
                      <a:blip r:embed="rId37"/>
                      <a:stretch>
                        <a:fillRect l="-1724" b="-1887"/>
                      </a:stretch>
                    </a:blipFill>
                    <a:ln>
                      <a:solidFill>
                        <a:srgbClr val="632C0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Cube 429">
                      <a:extLst>
                        <a:ext uri="{FF2B5EF4-FFF2-40B4-BE49-F238E27FC236}">
                          <a16:creationId xmlns:a16="http://schemas.microsoft.com/office/drawing/2014/main" id="{E87263F0-5CD6-5A12-909C-57F89A172933}"/>
                        </a:ext>
                      </a:extLst>
                    </p:cNvPr>
                    <p:cNvSpPr/>
                    <p:nvPr/>
                  </p:nvSpPr>
                  <p:spPr>
                    <a:xfrm>
                      <a:off x="7911010" y="2653253"/>
                      <a:ext cx="331537" cy="298074"/>
                    </a:xfrm>
                    <a:prstGeom prst="cube">
                      <a:avLst/>
                    </a:prstGeom>
                    <a:solidFill>
                      <a:schemeClr val="bg1"/>
                    </a:solidFill>
                    <a:ln>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1000" i="1" smtClean="0">
                                    <a:solidFill>
                                      <a:srgbClr val="632C0E"/>
                                    </a:solidFill>
                                    <a:latin typeface="Cambria Math" panose="02040503050406030204" pitchFamily="18" charset="0"/>
                                  </a:rPr>
                                </m:ctrlPr>
                              </m:sSubSupPr>
                              <m:e>
                                <m:r>
                                  <a:rPr lang="en-US" sz="1000" i="1">
                                    <a:solidFill>
                                      <a:srgbClr val="632C0E"/>
                                    </a:solidFill>
                                    <a:latin typeface="Cambria Math" panose="02040503050406030204" pitchFamily="18" charset="0"/>
                                  </a:rPr>
                                  <m:t>𝑧</m:t>
                                </m:r>
                              </m:e>
                              <m:sub>
                                <m:r>
                                  <a:rPr lang="en-US" sz="1000" b="0" i="1" smtClean="0">
                                    <a:solidFill>
                                      <a:srgbClr val="632C0E"/>
                                    </a:solidFill>
                                    <a:latin typeface="Cambria Math" panose="02040503050406030204" pitchFamily="18" charset="0"/>
                                  </a:rPr>
                                  <m:t>4</m:t>
                                </m:r>
                              </m:sub>
                              <m:sup>
                                <m:d>
                                  <m:dPr>
                                    <m:begChr m:val="["/>
                                    <m:endChr m:val="]"/>
                                    <m:ctrlPr>
                                      <a:rPr lang="en-US" sz="1000" i="1">
                                        <a:solidFill>
                                          <a:srgbClr val="632C0E"/>
                                        </a:solidFill>
                                        <a:latin typeface="Cambria Math" panose="02040503050406030204" pitchFamily="18" charset="0"/>
                                      </a:rPr>
                                    </m:ctrlPr>
                                  </m:dPr>
                                  <m:e>
                                    <m:r>
                                      <a:rPr lang="en-US" sz="1000" i="1">
                                        <a:solidFill>
                                          <a:srgbClr val="632C0E"/>
                                        </a:solidFill>
                                        <a:latin typeface="Cambria Math" panose="02040503050406030204" pitchFamily="18" charset="0"/>
                                      </a:rPr>
                                      <m:t>𝑐</m:t>
                                    </m:r>
                                  </m:e>
                                </m:d>
                              </m:sup>
                            </m:sSubSup>
                          </m:oMath>
                        </m:oMathPara>
                      </a14:m>
                      <a:endParaRPr lang="en-US" sz="1000"/>
                    </a:p>
                  </p:txBody>
                </p:sp>
              </mc:Choice>
              <mc:Fallback xmlns="">
                <p:sp>
                  <p:nvSpPr>
                    <p:cNvPr id="430" name="Cube 429">
                      <a:extLst>
                        <a:ext uri="{FF2B5EF4-FFF2-40B4-BE49-F238E27FC236}">
                          <a16:creationId xmlns:a16="http://schemas.microsoft.com/office/drawing/2014/main" id="{E87263F0-5CD6-5A12-909C-57F89A172933}"/>
                        </a:ext>
                      </a:extLst>
                    </p:cNvPr>
                    <p:cNvSpPr>
                      <a:spLocks noRot="1" noChangeAspect="1" noMove="1" noResize="1" noEditPoints="1" noAdjustHandles="1" noChangeArrowheads="1" noChangeShapeType="1" noTextEdit="1"/>
                    </p:cNvSpPr>
                    <p:nvPr/>
                  </p:nvSpPr>
                  <p:spPr>
                    <a:xfrm>
                      <a:off x="7911010" y="2653253"/>
                      <a:ext cx="331537" cy="298074"/>
                    </a:xfrm>
                    <a:prstGeom prst="cube">
                      <a:avLst/>
                    </a:prstGeom>
                    <a:blipFill>
                      <a:blip r:embed="rId38"/>
                      <a:stretch>
                        <a:fillRect l="-1724" b="-1887"/>
                      </a:stretch>
                    </a:blipFill>
                    <a:ln>
                      <a:solidFill>
                        <a:srgbClr val="632C0E"/>
                      </a:solidFill>
                    </a:ln>
                  </p:spPr>
                  <p:txBody>
                    <a:bodyPr/>
                    <a:lstStyle/>
                    <a:p>
                      <a:r>
                        <a:rPr lang="en-US">
                          <a:noFill/>
                        </a:rPr>
                        <a:t> </a:t>
                      </a:r>
                    </a:p>
                  </p:txBody>
                </p:sp>
              </mc:Fallback>
            </mc:AlternateContent>
          </p:grpSp>
        </p:grpSp>
      </p:grpSp>
      <p:grpSp>
        <p:nvGrpSpPr>
          <p:cNvPr id="23" name="Group 22">
            <a:extLst>
              <a:ext uri="{FF2B5EF4-FFF2-40B4-BE49-F238E27FC236}">
                <a16:creationId xmlns:a16="http://schemas.microsoft.com/office/drawing/2014/main" id="{FC0EBA10-0CCA-F50D-FA6C-FA2CBFACFF92}"/>
              </a:ext>
            </a:extLst>
          </p:cNvPr>
          <p:cNvGrpSpPr/>
          <p:nvPr/>
        </p:nvGrpSpPr>
        <p:grpSpPr>
          <a:xfrm>
            <a:off x="2718208" y="5239717"/>
            <a:ext cx="924666" cy="1127249"/>
            <a:chOff x="2819808" y="5127173"/>
            <a:chExt cx="924666" cy="1127249"/>
          </a:xfrm>
        </p:grpSpPr>
        <p:cxnSp>
          <p:nvCxnSpPr>
            <p:cNvPr id="522" name="Straight Arrow Connector 521">
              <a:extLst>
                <a:ext uri="{FF2B5EF4-FFF2-40B4-BE49-F238E27FC236}">
                  <a16:creationId xmlns:a16="http://schemas.microsoft.com/office/drawing/2014/main" id="{8621948F-0083-8099-4BDE-178F0768A680}"/>
                </a:ext>
              </a:extLst>
            </p:cNvPr>
            <p:cNvCxnSpPr>
              <a:cxnSpLocks/>
            </p:cNvCxnSpPr>
            <p:nvPr/>
          </p:nvCxnSpPr>
          <p:spPr>
            <a:xfrm>
              <a:off x="3395568" y="5690796"/>
              <a:ext cx="348906" cy="0"/>
            </a:xfrm>
            <a:prstGeom prst="straightConnector1">
              <a:avLst/>
            </a:prstGeom>
            <a:ln>
              <a:solidFill>
                <a:srgbClr val="632C0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2" name="Rounded Rectangle 561">
                  <a:extLst>
                    <a:ext uri="{FF2B5EF4-FFF2-40B4-BE49-F238E27FC236}">
                      <a16:creationId xmlns:a16="http://schemas.microsoft.com/office/drawing/2014/main" id="{090EADB3-BB31-4E5A-10C1-F58BB1591935}"/>
                    </a:ext>
                  </a:extLst>
                </p:cNvPr>
                <p:cNvSpPr/>
                <p:nvPr/>
              </p:nvSpPr>
              <p:spPr>
                <a:xfrm>
                  <a:off x="3097092" y="5127173"/>
                  <a:ext cx="299119" cy="1127249"/>
                </a:xfrm>
                <a:prstGeom prst="roundRect">
                  <a:avLst/>
                </a:prstGeom>
                <a:solidFill>
                  <a:schemeClr val="bg1"/>
                </a:solidFill>
                <a:ln>
                  <a:solidFill>
                    <a:srgbClr val="84AA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𝑜</m:t>
                            </m:r>
                          </m:sub>
                        </m:sSub>
                      </m:oMath>
                    </m:oMathPara>
                  </a14:m>
                  <a:endParaRPr lang="en-US">
                    <a:solidFill>
                      <a:schemeClr val="tx1"/>
                    </a:solidFill>
                  </a:endParaRPr>
                </a:p>
              </p:txBody>
            </p:sp>
          </mc:Choice>
          <mc:Fallback xmlns="">
            <p:sp>
              <p:nvSpPr>
                <p:cNvPr id="562" name="Rounded Rectangle 561">
                  <a:extLst>
                    <a:ext uri="{FF2B5EF4-FFF2-40B4-BE49-F238E27FC236}">
                      <a16:creationId xmlns:a16="http://schemas.microsoft.com/office/drawing/2014/main" id="{090EADB3-BB31-4E5A-10C1-F58BB1591935}"/>
                    </a:ext>
                  </a:extLst>
                </p:cNvPr>
                <p:cNvSpPr>
                  <a:spLocks noRot="1" noChangeAspect="1" noMove="1" noResize="1" noEditPoints="1" noAdjustHandles="1" noChangeArrowheads="1" noChangeShapeType="1" noTextEdit="1"/>
                </p:cNvSpPr>
                <p:nvPr/>
              </p:nvSpPr>
              <p:spPr>
                <a:xfrm>
                  <a:off x="3097092" y="5127173"/>
                  <a:ext cx="299119" cy="1127249"/>
                </a:xfrm>
                <a:prstGeom prst="roundRect">
                  <a:avLst/>
                </a:prstGeom>
                <a:blipFill>
                  <a:blip r:embed="rId39"/>
                  <a:stretch>
                    <a:fillRect/>
                  </a:stretch>
                </a:blipFill>
                <a:ln>
                  <a:solidFill>
                    <a:srgbClr val="84AA33"/>
                  </a:solidFill>
                </a:ln>
              </p:spPr>
              <p:txBody>
                <a:bodyPr/>
                <a:lstStyle/>
                <a:p>
                  <a:r>
                    <a:rPr lang="en-US">
                      <a:noFill/>
                    </a:rPr>
                    <a:t> </a:t>
                  </a:r>
                </a:p>
              </p:txBody>
            </p:sp>
          </mc:Fallback>
        </mc:AlternateContent>
        <p:sp>
          <p:nvSpPr>
            <p:cNvPr id="563" name="TextBox 562">
              <a:extLst>
                <a:ext uri="{FF2B5EF4-FFF2-40B4-BE49-F238E27FC236}">
                  <a16:creationId xmlns:a16="http://schemas.microsoft.com/office/drawing/2014/main" id="{A97B1331-C2D2-58AA-5743-148395E312B3}"/>
                </a:ext>
              </a:extLst>
            </p:cNvPr>
            <p:cNvSpPr txBox="1"/>
            <p:nvPr/>
          </p:nvSpPr>
          <p:spPr>
            <a:xfrm rot="16200000">
              <a:off x="2419974" y="5575380"/>
              <a:ext cx="1030499" cy="230832"/>
            </a:xfrm>
            <a:prstGeom prst="rect">
              <a:avLst/>
            </a:prstGeom>
            <a:noFill/>
          </p:spPr>
          <p:txBody>
            <a:bodyPr wrap="square" rtlCol="0">
              <a:spAutoFit/>
            </a:bodyPr>
            <a:lstStyle/>
            <a:p>
              <a:pPr algn="ctr"/>
              <a:r>
                <a:rPr lang="en-US" sz="900"/>
                <a:t>Source sample</a:t>
              </a:r>
            </a:p>
          </p:txBody>
        </p:sp>
      </p:grpSp>
      <p:grpSp>
        <p:nvGrpSpPr>
          <p:cNvPr id="11" name="Group 10">
            <a:extLst>
              <a:ext uri="{FF2B5EF4-FFF2-40B4-BE49-F238E27FC236}">
                <a16:creationId xmlns:a16="http://schemas.microsoft.com/office/drawing/2014/main" id="{A7E3903D-D74B-9ACE-C826-5FBFB3A58EA2}"/>
              </a:ext>
            </a:extLst>
          </p:cNvPr>
          <p:cNvGrpSpPr/>
          <p:nvPr/>
        </p:nvGrpSpPr>
        <p:grpSpPr>
          <a:xfrm>
            <a:off x="3145065" y="4663184"/>
            <a:ext cx="7599931" cy="567419"/>
            <a:chOff x="3145065" y="4550640"/>
            <a:chExt cx="7599931" cy="567419"/>
          </a:xfrm>
        </p:grpSpPr>
        <p:grpSp>
          <p:nvGrpSpPr>
            <p:cNvPr id="35" name="Group 34">
              <a:extLst>
                <a:ext uri="{FF2B5EF4-FFF2-40B4-BE49-F238E27FC236}">
                  <a16:creationId xmlns:a16="http://schemas.microsoft.com/office/drawing/2014/main" id="{36AC2B03-C6AA-3A70-ADFF-ED5D12238989}"/>
                </a:ext>
              </a:extLst>
            </p:cNvPr>
            <p:cNvGrpSpPr/>
            <p:nvPr/>
          </p:nvGrpSpPr>
          <p:grpSpPr>
            <a:xfrm>
              <a:off x="3145065" y="4597540"/>
              <a:ext cx="6010545" cy="520519"/>
              <a:chOff x="3246665" y="4597540"/>
              <a:chExt cx="6010545" cy="520519"/>
            </a:xfrm>
          </p:grpSpPr>
          <p:grpSp>
            <p:nvGrpSpPr>
              <p:cNvPr id="422" name="Group 421">
                <a:extLst>
                  <a:ext uri="{FF2B5EF4-FFF2-40B4-BE49-F238E27FC236}">
                    <a16:creationId xmlns:a16="http://schemas.microsoft.com/office/drawing/2014/main" id="{E12FA34C-87F3-E59E-04CE-3E8C5E523FEB}"/>
                  </a:ext>
                </a:extLst>
              </p:cNvPr>
              <p:cNvGrpSpPr/>
              <p:nvPr/>
            </p:nvGrpSpPr>
            <p:grpSpPr>
              <a:xfrm>
                <a:off x="3246665" y="4619871"/>
                <a:ext cx="6010545" cy="498188"/>
                <a:chOff x="1366128" y="3971806"/>
                <a:chExt cx="7657460" cy="634692"/>
              </a:xfrm>
            </p:grpSpPr>
            <p:cxnSp>
              <p:nvCxnSpPr>
                <p:cNvPr id="475" name="Straight Connector 474">
                  <a:extLst>
                    <a:ext uri="{FF2B5EF4-FFF2-40B4-BE49-F238E27FC236}">
                      <a16:creationId xmlns:a16="http://schemas.microsoft.com/office/drawing/2014/main" id="{C6E64790-B176-94FE-4E96-D3C4AAE2B224}"/>
                    </a:ext>
                  </a:extLst>
                </p:cNvPr>
                <p:cNvCxnSpPr>
                  <a:cxnSpLocks/>
                </p:cNvCxnSpPr>
                <p:nvPr/>
              </p:nvCxnSpPr>
              <p:spPr>
                <a:xfrm flipV="1">
                  <a:off x="1366128" y="4206834"/>
                  <a:ext cx="0" cy="399664"/>
                </a:xfrm>
                <a:prstGeom prst="line">
                  <a:avLst/>
                </a:prstGeom>
                <a:ln w="25400">
                  <a:solidFill>
                    <a:srgbClr val="FEB80A"/>
                  </a:solidFill>
                  <a:headEnd type="triangle"/>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9DF23A32-20E3-9F69-11A5-D75668FF0949}"/>
                    </a:ext>
                  </a:extLst>
                </p:cNvPr>
                <p:cNvCxnSpPr>
                  <a:cxnSpLocks/>
                </p:cNvCxnSpPr>
                <p:nvPr/>
              </p:nvCxnSpPr>
              <p:spPr>
                <a:xfrm flipH="1">
                  <a:off x="1366128" y="4218969"/>
                  <a:ext cx="7657460" cy="0"/>
                </a:xfrm>
                <a:prstGeom prst="line">
                  <a:avLst/>
                </a:prstGeom>
                <a:ln w="25400">
                  <a:solidFill>
                    <a:srgbClr val="FEB80A"/>
                  </a:solidFill>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F8742365-3677-0757-04FF-8393936AD29B}"/>
                    </a:ext>
                  </a:extLst>
                </p:cNvPr>
                <p:cNvCxnSpPr>
                  <a:cxnSpLocks/>
                </p:cNvCxnSpPr>
                <p:nvPr/>
              </p:nvCxnSpPr>
              <p:spPr>
                <a:xfrm flipV="1">
                  <a:off x="9023588" y="3971806"/>
                  <a:ext cx="0" cy="260816"/>
                </a:xfrm>
                <a:prstGeom prst="straightConnector1">
                  <a:avLst/>
                </a:prstGeom>
                <a:ln w="25400">
                  <a:solidFill>
                    <a:srgbClr val="FEB80A"/>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661A5E94-3195-7E5A-58E9-FA488567D551}"/>
                  </a:ext>
                </a:extLst>
              </p:cNvPr>
              <p:cNvCxnSpPr>
                <a:cxnSpLocks/>
              </p:cNvCxnSpPr>
              <p:nvPr/>
            </p:nvCxnSpPr>
            <p:spPr>
              <a:xfrm flipV="1">
                <a:off x="9257210" y="4597540"/>
                <a:ext cx="0" cy="131184"/>
              </a:xfrm>
              <a:prstGeom prst="line">
                <a:avLst/>
              </a:prstGeom>
              <a:ln w="25400">
                <a:solidFill>
                  <a:srgbClr val="FEB80A"/>
                </a:solidFill>
                <a:head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C5CB0956-48C7-E26F-AF0E-FC2586AC2CC9}"/>
                </a:ext>
              </a:extLst>
            </p:cNvPr>
            <p:cNvSpPr txBox="1"/>
            <p:nvPr/>
          </p:nvSpPr>
          <p:spPr>
            <a:xfrm>
              <a:off x="9124848" y="4550640"/>
              <a:ext cx="1620148" cy="307777"/>
            </a:xfrm>
            <a:prstGeom prst="rect">
              <a:avLst/>
            </a:prstGeom>
            <a:noFill/>
          </p:spPr>
          <p:txBody>
            <a:bodyPr wrap="square" rtlCol="0">
              <a:spAutoFit/>
            </a:bodyPr>
            <a:lstStyle/>
            <a:p>
              <a:r>
                <a:rPr lang="en-US" b="1">
                  <a:solidFill>
                    <a:srgbClr val="F9B80C"/>
                  </a:solidFill>
                  <a:latin typeface="Calibri" panose="020F0502020204030204" pitchFamily="34" charset="0"/>
                  <a:cs typeface="Calibri" panose="020F0502020204030204" pitchFamily="34" charset="0"/>
                </a:rPr>
                <a:t>Gradient Descent</a:t>
              </a:r>
            </a:p>
          </p:txBody>
        </p:sp>
      </p:grpSp>
      <p:sp>
        <p:nvSpPr>
          <p:cNvPr id="30" name="Text Placeholder 2">
            <a:extLst>
              <a:ext uri="{FF2B5EF4-FFF2-40B4-BE49-F238E27FC236}">
                <a16:creationId xmlns:a16="http://schemas.microsoft.com/office/drawing/2014/main" id="{B8C127B2-1719-DE15-3A13-DECF3B31FFD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1569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linds(horizontal)">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linds(horizontal)">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linds(horizontal)">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linds(horizontal)">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linds(horizontal)">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linds(horizontal)">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linds(horizontal)">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937" name="Group 936">
            <a:extLst>
              <a:ext uri="{FF2B5EF4-FFF2-40B4-BE49-F238E27FC236}">
                <a16:creationId xmlns:a16="http://schemas.microsoft.com/office/drawing/2014/main" id="{6B5AFF47-E5BC-D18A-E0DC-684A419DA333}"/>
              </a:ext>
            </a:extLst>
          </p:cNvPr>
          <p:cNvGrpSpPr/>
          <p:nvPr/>
        </p:nvGrpSpPr>
        <p:grpSpPr>
          <a:xfrm>
            <a:off x="7337957" y="3889396"/>
            <a:ext cx="910621" cy="1456622"/>
            <a:chOff x="7337957" y="3736997"/>
            <a:chExt cx="910621" cy="1456622"/>
          </a:xfrm>
        </p:grpSpPr>
        <p:cxnSp>
          <p:nvCxnSpPr>
            <p:cNvPr id="936" name="Straight Arrow Connector 935">
              <a:extLst>
                <a:ext uri="{FF2B5EF4-FFF2-40B4-BE49-F238E27FC236}">
                  <a16:creationId xmlns:a16="http://schemas.microsoft.com/office/drawing/2014/main" id="{7B7CF3AE-820A-17AC-33C7-E6444824B956}"/>
                </a:ext>
              </a:extLst>
            </p:cNvPr>
            <p:cNvCxnSpPr>
              <a:cxnSpLocks/>
            </p:cNvCxnSpPr>
            <p:nvPr/>
          </p:nvCxnSpPr>
          <p:spPr>
            <a:xfrm>
              <a:off x="8135481" y="4171460"/>
              <a:ext cx="0" cy="102215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5" name="Group 934">
              <a:extLst>
                <a:ext uri="{FF2B5EF4-FFF2-40B4-BE49-F238E27FC236}">
                  <a16:creationId xmlns:a16="http://schemas.microsoft.com/office/drawing/2014/main" id="{F13312A8-80C2-129B-3BD9-3CB030D2FBD0}"/>
                </a:ext>
              </a:extLst>
            </p:cNvPr>
            <p:cNvGrpSpPr/>
            <p:nvPr/>
          </p:nvGrpSpPr>
          <p:grpSpPr>
            <a:xfrm>
              <a:off x="7337957" y="3736997"/>
              <a:ext cx="910621" cy="1022159"/>
              <a:chOff x="7337957" y="3736997"/>
              <a:chExt cx="910621" cy="1022159"/>
            </a:xfrm>
          </p:grpSpPr>
          <p:cxnSp>
            <p:nvCxnSpPr>
              <p:cNvPr id="759" name="Straight Arrow Connector 758">
                <a:extLst>
                  <a:ext uri="{FF2B5EF4-FFF2-40B4-BE49-F238E27FC236}">
                    <a16:creationId xmlns:a16="http://schemas.microsoft.com/office/drawing/2014/main" id="{9442DA5F-8A39-178B-2CB8-8D23BFC3D65D}"/>
                  </a:ext>
                </a:extLst>
              </p:cNvPr>
              <p:cNvCxnSpPr>
                <a:cxnSpLocks/>
              </p:cNvCxnSpPr>
              <p:nvPr/>
            </p:nvCxnSpPr>
            <p:spPr>
              <a:xfrm>
                <a:off x="8135481" y="3736997"/>
                <a:ext cx="0" cy="102215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0" name="Picture 449" descr="A collage of birds&#10;&#10;Description automatically generated">
                <a:extLst>
                  <a:ext uri="{FF2B5EF4-FFF2-40B4-BE49-F238E27FC236}">
                    <a16:creationId xmlns:a16="http://schemas.microsoft.com/office/drawing/2014/main" id="{85AA6978-D5CB-73D2-5629-28D81CEEC949}"/>
                  </a:ext>
                </a:extLst>
              </p:cNvPr>
              <p:cNvPicPr>
                <a:picLocks noChangeAspect="1"/>
              </p:cNvPicPr>
              <p:nvPr/>
            </p:nvPicPr>
            <p:blipFill rotWithShape="1">
              <a:blip r:embed="rId3"/>
              <a:srcRect l="28025" t="45272" r="64107" b="44272"/>
              <a:stretch/>
            </p:blipFill>
            <p:spPr>
              <a:xfrm>
                <a:off x="7990082" y="3867504"/>
                <a:ext cx="258496" cy="25764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925BA5-00B3-496A-FC8E-6F75E2D5B29A}"/>
                      </a:ext>
                    </a:extLst>
                  </p:cNvPr>
                  <p:cNvSpPr txBox="1"/>
                  <p:nvPr/>
                </p:nvSpPr>
                <p:spPr>
                  <a:xfrm>
                    <a:off x="7337957" y="3836353"/>
                    <a:ext cx="882012" cy="297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𝑐𝑙𝑟</m:t>
                              </m:r>
                              <m:r>
                                <a:rPr lang="en-US" sz="1000" b="0" i="1" smtClean="0">
                                  <a:solidFill>
                                    <a:schemeClr val="bg2"/>
                                  </a:solidFill>
                                  <a:latin typeface="Cambria Math" panose="02040503050406030204" pitchFamily="18" charset="0"/>
                                </a:rPr>
                                <m:t>, </m:t>
                              </m:r>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14" name="TextBox 13">
                    <a:extLst>
                      <a:ext uri="{FF2B5EF4-FFF2-40B4-BE49-F238E27FC236}">
                        <a16:creationId xmlns:a16="http://schemas.microsoft.com/office/drawing/2014/main" id="{31925BA5-00B3-496A-FC8E-6F75E2D5B29A}"/>
                      </a:ext>
                    </a:extLst>
                  </p:cNvPr>
                  <p:cNvSpPr txBox="1">
                    <a:spLocks noRot="1" noChangeAspect="1" noMove="1" noResize="1" noEditPoints="1" noAdjustHandles="1" noChangeArrowheads="1" noChangeShapeType="1" noTextEdit="1"/>
                  </p:cNvSpPr>
                  <p:nvPr/>
                </p:nvSpPr>
                <p:spPr>
                  <a:xfrm>
                    <a:off x="7337957" y="3836353"/>
                    <a:ext cx="882012" cy="297454"/>
                  </a:xfrm>
                  <a:prstGeom prst="rect">
                    <a:avLst/>
                  </a:prstGeom>
                  <a:blipFill>
                    <a:blip r:embed="rId4"/>
                    <a:stretch>
                      <a:fillRect/>
                    </a:stretch>
                  </a:blipFill>
                </p:spPr>
                <p:txBody>
                  <a:bodyPr/>
                  <a:lstStyle/>
                  <a:p>
                    <a:r>
                      <a:rPr lang="en-US">
                        <a:noFill/>
                      </a:rPr>
                      <a:t> </a:t>
                    </a:r>
                  </a:p>
                </p:txBody>
              </p:sp>
            </mc:Fallback>
          </mc:AlternateContent>
        </p:grpSp>
      </p:grpSp>
      <p:grpSp>
        <p:nvGrpSpPr>
          <p:cNvPr id="461" name="Group 460">
            <a:extLst>
              <a:ext uri="{FF2B5EF4-FFF2-40B4-BE49-F238E27FC236}">
                <a16:creationId xmlns:a16="http://schemas.microsoft.com/office/drawing/2014/main" id="{BB6B0F32-7110-7F26-ED80-F67BCC5E73AC}"/>
              </a:ext>
            </a:extLst>
          </p:cNvPr>
          <p:cNvGrpSpPr/>
          <p:nvPr/>
        </p:nvGrpSpPr>
        <p:grpSpPr>
          <a:xfrm>
            <a:off x="7430457" y="2024209"/>
            <a:ext cx="1771016" cy="1027418"/>
            <a:chOff x="7430457" y="1871810"/>
            <a:chExt cx="1771016" cy="1027418"/>
          </a:xfrm>
        </p:grpSpPr>
        <p:sp>
          <p:nvSpPr>
            <p:cNvPr id="751" name="Rounded Rectangle 750">
              <a:extLst>
                <a:ext uri="{FF2B5EF4-FFF2-40B4-BE49-F238E27FC236}">
                  <a16:creationId xmlns:a16="http://schemas.microsoft.com/office/drawing/2014/main" id="{BEA4DEA0-7BA7-F7CF-A20F-9DAE5322B200}"/>
                </a:ext>
              </a:extLst>
            </p:cNvPr>
            <p:cNvSpPr/>
            <p:nvPr/>
          </p:nvSpPr>
          <p:spPr>
            <a:xfrm>
              <a:off x="7430457" y="1914079"/>
              <a:ext cx="1771016" cy="985149"/>
            </a:xfrm>
            <a:prstGeom prst="round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1" name="TextBox 920">
                  <a:extLst>
                    <a:ext uri="{FF2B5EF4-FFF2-40B4-BE49-F238E27FC236}">
                      <a16:creationId xmlns:a16="http://schemas.microsoft.com/office/drawing/2014/main" id="{A72AB245-ABAD-19C1-7334-5B0D37094FB0}"/>
                    </a:ext>
                  </a:extLst>
                </p:cNvPr>
                <p:cNvSpPr txBox="1"/>
                <p:nvPr/>
              </p:nvSpPr>
              <p:spPr>
                <a:xfrm>
                  <a:off x="7586575" y="1871810"/>
                  <a:ext cx="1576009" cy="246221"/>
                </a:xfrm>
                <a:prstGeom prst="rect">
                  <a:avLst/>
                </a:prstGeom>
                <a:noFill/>
              </p:spPr>
              <p:txBody>
                <a:bodyPr wrap="none" rtlCol="0">
                  <a:spAutoFit/>
                </a:bodyPr>
                <a:lstStyle/>
                <a:p>
                  <a:r>
                    <a:rPr lang="en-US" sz="1000">
                      <a:solidFill>
                        <a:srgbClr val="632C0E"/>
                      </a:solidFill>
                    </a:rPr>
                    <a:t>For each class </a:t>
                  </a:r>
                  <a14:m>
                    <m:oMath xmlns:m="http://schemas.openxmlformats.org/officeDocument/2006/math">
                      <m:r>
                        <a:rPr lang="en-US" sz="1000" i="1">
                          <a:solidFill>
                            <a:srgbClr val="632C0E"/>
                          </a:solidFill>
                          <a:latin typeface="Cambria Math" panose="02040503050406030204" pitchFamily="18" charset="0"/>
                        </a:rPr>
                        <m:t>𝑐</m:t>
                      </m:r>
                    </m:oMath>
                  </a14:m>
                  <a:r>
                    <a:rPr lang="en-US" sz="1000">
                      <a:solidFill>
                        <a:srgbClr val="632C0E"/>
                      </a:solidFill>
                    </a:rPr>
                    <a:t> in </a:t>
                  </a:r>
                  <a14:m>
                    <m:oMath xmlns:m="http://schemas.openxmlformats.org/officeDocument/2006/math">
                      <m:r>
                        <a:rPr lang="en-US" sz="1000" b="0" i="1" smtClean="0">
                          <a:solidFill>
                            <a:srgbClr val="632C0E"/>
                          </a:solidFill>
                          <a:latin typeface="Cambria Math" panose="02040503050406030204" pitchFamily="18" charset="0"/>
                        </a:rPr>
                        <m:t>𝑡</m:t>
                      </m:r>
                      <m:r>
                        <a:rPr lang="en-US" sz="1000" b="0" i="1" smtClean="0">
                          <a:solidFill>
                            <a:srgbClr val="632C0E"/>
                          </a:solidFill>
                          <a:latin typeface="Cambria Math" panose="02040503050406030204" pitchFamily="18" charset="0"/>
                        </a:rPr>
                        <m:t>=2</m:t>
                      </m:r>
                    </m:oMath>
                  </a14:m>
                  <a:endParaRPr lang="en-US" sz="1000">
                    <a:solidFill>
                      <a:srgbClr val="632C0E"/>
                    </a:solidFill>
                  </a:endParaRPr>
                </a:p>
              </p:txBody>
            </p:sp>
          </mc:Choice>
          <mc:Fallback xmlns="">
            <p:sp>
              <p:nvSpPr>
                <p:cNvPr id="921" name="TextBox 920">
                  <a:extLst>
                    <a:ext uri="{FF2B5EF4-FFF2-40B4-BE49-F238E27FC236}">
                      <a16:creationId xmlns:a16="http://schemas.microsoft.com/office/drawing/2014/main" id="{A72AB245-ABAD-19C1-7334-5B0D37094FB0}"/>
                    </a:ext>
                  </a:extLst>
                </p:cNvPr>
                <p:cNvSpPr txBox="1">
                  <a:spLocks noRot="1" noChangeAspect="1" noMove="1" noResize="1" noEditPoints="1" noAdjustHandles="1" noChangeArrowheads="1" noChangeShapeType="1" noTextEdit="1"/>
                </p:cNvSpPr>
                <p:nvPr/>
              </p:nvSpPr>
              <p:spPr>
                <a:xfrm>
                  <a:off x="7586575" y="1871810"/>
                  <a:ext cx="1576009" cy="246221"/>
                </a:xfrm>
                <a:prstGeom prst="rect">
                  <a:avLst/>
                </a:prstGeom>
                <a:blipFill>
                  <a:blip r:embed="rId5"/>
                  <a:stretch>
                    <a:fillRect b="-12500"/>
                  </a:stretch>
                </a:blipFill>
              </p:spPr>
              <p:txBody>
                <a:bodyPr/>
                <a:lstStyle/>
                <a:p>
                  <a:r>
                    <a:rPr lang="en-US">
                      <a:noFill/>
                    </a:rPr>
                    <a:t> </a:t>
                  </a:r>
                </a:p>
              </p:txBody>
            </p:sp>
          </mc:Fallback>
        </mc:AlternateContent>
      </p:grpSp>
      <p:grpSp>
        <p:nvGrpSpPr>
          <p:cNvPr id="959" name="Group 958">
            <a:extLst>
              <a:ext uri="{FF2B5EF4-FFF2-40B4-BE49-F238E27FC236}">
                <a16:creationId xmlns:a16="http://schemas.microsoft.com/office/drawing/2014/main" id="{C47AC34E-EE2D-B29C-BEB0-6D4984020605}"/>
              </a:ext>
            </a:extLst>
          </p:cNvPr>
          <p:cNvGrpSpPr/>
          <p:nvPr/>
        </p:nvGrpSpPr>
        <p:grpSpPr>
          <a:xfrm>
            <a:off x="7485614" y="2229185"/>
            <a:ext cx="1814928" cy="3248966"/>
            <a:chOff x="7485614" y="2076786"/>
            <a:chExt cx="1814928" cy="3248966"/>
          </a:xfrm>
        </p:grpSpPr>
        <p:cxnSp>
          <p:nvCxnSpPr>
            <p:cNvPr id="910" name="Straight Arrow Connector 909">
              <a:extLst>
                <a:ext uri="{FF2B5EF4-FFF2-40B4-BE49-F238E27FC236}">
                  <a16:creationId xmlns:a16="http://schemas.microsoft.com/office/drawing/2014/main" id="{7E310926-4168-6B3D-6B52-573E92169557}"/>
                </a:ext>
              </a:extLst>
            </p:cNvPr>
            <p:cNvCxnSpPr>
              <a:cxnSpLocks/>
            </p:cNvCxnSpPr>
            <p:nvPr/>
          </p:nvCxnSpPr>
          <p:spPr>
            <a:xfrm flipH="1">
              <a:off x="9003252" y="2264129"/>
              <a:ext cx="276525" cy="0"/>
            </a:xfrm>
            <a:prstGeom prst="straightConnector1">
              <a:avLst/>
            </a:prstGeom>
            <a:ln w="38100">
              <a:solidFill>
                <a:schemeClr val="bg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5AA0A481-4702-A4CE-D77E-243C1B9145BF}"/>
                </a:ext>
              </a:extLst>
            </p:cNvPr>
            <p:cNvCxnSpPr>
              <a:cxnSpLocks/>
            </p:cNvCxnSpPr>
            <p:nvPr/>
          </p:nvCxnSpPr>
          <p:spPr>
            <a:xfrm>
              <a:off x="8492460" y="4464006"/>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2" name="Rectangle 751">
                  <a:extLst>
                    <a:ext uri="{FF2B5EF4-FFF2-40B4-BE49-F238E27FC236}">
                      <a16:creationId xmlns:a16="http://schemas.microsoft.com/office/drawing/2014/main" id="{ECACA452-AAE7-7F92-4B03-2E795ABCD72B}"/>
                    </a:ext>
                  </a:extLst>
                </p:cNvPr>
                <p:cNvSpPr/>
                <p:nvPr/>
              </p:nvSpPr>
              <p:spPr>
                <a:xfrm>
                  <a:off x="7485614" y="2076786"/>
                  <a:ext cx="165970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rPr>
                    <a:t>Choose </a:t>
                  </a:r>
                  <a14:m>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=2</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a14:m>
                  <a:endParaRPr lang="en-US" sz="1000">
                    <a:solidFill>
                      <a:schemeClr val="bg2"/>
                    </a:solidFill>
                  </a:endParaRPr>
                </a:p>
              </p:txBody>
            </p:sp>
          </mc:Choice>
          <mc:Fallback xmlns="">
            <p:sp>
              <p:nvSpPr>
                <p:cNvPr id="752" name="Rectangle 751">
                  <a:extLst>
                    <a:ext uri="{FF2B5EF4-FFF2-40B4-BE49-F238E27FC236}">
                      <a16:creationId xmlns:a16="http://schemas.microsoft.com/office/drawing/2014/main" id="{ECACA452-AAE7-7F92-4B03-2E795ABCD72B}"/>
                    </a:ext>
                  </a:extLst>
                </p:cNvPr>
                <p:cNvSpPr>
                  <a:spLocks noRot="1" noChangeAspect="1" noMove="1" noResize="1" noEditPoints="1" noAdjustHandles="1" noChangeArrowheads="1" noChangeShapeType="1" noTextEdit="1"/>
                </p:cNvSpPr>
                <p:nvPr/>
              </p:nvSpPr>
              <p:spPr>
                <a:xfrm>
                  <a:off x="7485614" y="2076786"/>
                  <a:ext cx="1659703" cy="344678"/>
                </a:xfrm>
                <a:prstGeom prst="rect">
                  <a:avLst/>
                </a:prstGeom>
                <a:blipFill>
                  <a:blip r:embed="rId6"/>
                  <a:stretch>
                    <a:fillRect/>
                  </a:stretch>
                </a:blipFill>
                <a:ln w="12700">
                  <a:solidFill>
                    <a:schemeClr val="bg2"/>
                  </a:solidFill>
                </a:ln>
              </p:spPr>
              <p:txBody>
                <a:bodyPr/>
                <a:lstStyle/>
                <a:p>
                  <a:r>
                    <a:rPr lang="en-US">
                      <a:noFill/>
                    </a:rPr>
                    <a:t> </a:t>
                  </a:r>
                </a:p>
              </p:txBody>
            </p:sp>
          </mc:Fallback>
        </mc:AlternateContent>
        <p:cxnSp>
          <p:nvCxnSpPr>
            <p:cNvPr id="902" name="Straight Arrow Connector 901">
              <a:extLst>
                <a:ext uri="{FF2B5EF4-FFF2-40B4-BE49-F238E27FC236}">
                  <a16:creationId xmlns:a16="http://schemas.microsoft.com/office/drawing/2014/main" id="{514F6349-4E8D-7B49-F1CD-F5BA55FEABCB}"/>
                </a:ext>
              </a:extLst>
            </p:cNvPr>
            <p:cNvCxnSpPr>
              <a:cxnSpLocks/>
            </p:cNvCxnSpPr>
            <p:nvPr/>
          </p:nvCxnSpPr>
          <p:spPr>
            <a:xfrm>
              <a:off x="8490602" y="3929908"/>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Elbow Connector 759">
              <a:extLst>
                <a:ext uri="{FF2B5EF4-FFF2-40B4-BE49-F238E27FC236}">
                  <a16:creationId xmlns:a16="http://schemas.microsoft.com/office/drawing/2014/main" id="{E535784D-BFF4-ADEC-48D3-37B0D049E5F5}"/>
                </a:ext>
              </a:extLst>
            </p:cNvPr>
            <p:cNvCxnSpPr>
              <a:cxnSpLocks/>
            </p:cNvCxnSpPr>
            <p:nvPr/>
          </p:nvCxnSpPr>
          <p:spPr>
            <a:xfrm rot="5400000">
              <a:off x="7344172" y="3409801"/>
              <a:ext cx="3066451" cy="765451"/>
            </a:xfrm>
            <a:prstGeom prst="bentConnector3">
              <a:avLst>
                <a:gd name="adj1" fmla="val 50000"/>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5" name="Picture 454" descr="A collage of birds&#10;&#10;Description automatically generated">
              <a:extLst>
                <a:ext uri="{FF2B5EF4-FFF2-40B4-BE49-F238E27FC236}">
                  <a16:creationId xmlns:a16="http://schemas.microsoft.com/office/drawing/2014/main" id="{B2BE48CA-951B-2A67-BFF1-453658AD7C00}"/>
                </a:ext>
              </a:extLst>
            </p:cNvPr>
            <p:cNvPicPr>
              <a:picLocks noChangeAspect="1"/>
            </p:cNvPicPr>
            <p:nvPr/>
          </p:nvPicPr>
          <p:blipFill rotWithShape="1">
            <a:blip r:embed="rId7"/>
            <a:srcRect l="28077" t="45434" r="64196" b="44346"/>
            <a:stretch/>
          </p:blipFill>
          <p:spPr>
            <a:xfrm>
              <a:off x="8363881" y="3867504"/>
              <a:ext cx="261172" cy="259106"/>
            </a:xfrm>
            <a:prstGeom prst="rect">
              <a:avLst/>
            </a:prstGeom>
          </p:spPr>
        </p:pic>
        <p:cxnSp>
          <p:nvCxnSpPr>
            <p:cNvPr id="905" name="Straight Arrow Connector 904">
              <a:extLst>
                <a:ext uri="{FF2B5EF4-FFF2-40B4-BE49-F238E27FC236}">
                  <a16:creationId xmlns:a16="http://schemas.microsoft.com/office/drawing/2014/main" id="{EC7EE712-E828-9E2D-B38D-7719C0AEA987}"/>
                </a:ext>
              </a:extLst>
            </p:cNvPr>
            <p:cNvCxnSpPr>
              <a:cxnSpLocks/>
            </p:cNvCxnSpPr>
            <p:nvPr/>
          </p:nvCxnSpPr>
          <p:spPr>
            <a:xfrm>
              <a:off x="9260123" y="2672392"/>
              <a:ext cx="0" cy="32320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4CC055-C645-68A2-F2FD-13BDBAD31A7F}"/>
                    </a:ext>
                  </a:extLst>
                </p:cNvPr>
                <p:cNvSpPr txBox="1"/>
                <p:nvPr/>
              </p:nvSpPr>
              <p:spPr>
                <a:xfrm>
                  <a:off x="8418530" y="3836353"/>
                  <a:ext cx="882012" cy="285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15" name="TextBox 14">
                  <a:extLst>
                    <a:ext uri="{FF2B5EF4-FFF2-40B4-BE49-F238E27FC236}">
                      <a16:creationId xmlns:a16="http://schemas.microsoft.com/office/drawing/2014/main" id="{794CC055-C645-68A2-F2FD-13BDBAD31A7F}"/>
                    </a:ext>
                  </a:extLst>
                </p:cNvPr>
                <p:cNvSpPr txBox="1">
                  <a:spLocks noRot="1" noChangeAspect="1" noMove="1" noResize="1" noEditPoints="1" noAdjustHandles="1" noChangeArrowheads="1" noChangeShapeType="1" noTextEdit="1"/>
                </p:cNvSpPr>
                <p:nvPr/>
              </p:nvSpPr>
              <p:spPr>
                <a:xfrm>
                  <a:off x="8418530" y="3836353"/>
                  <a:ext cx="882012" cy="285656"/>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8" name="Can 757">
                <a:extLst>
                  <a:ext uri="{FF2B5EF4-FFF2-40B4-BE49-F238E27FC236}">
                    <a16:creationId xmlns:a16="http://schemas.microsoft.com/office/drawing/2014/main" id="{A5BFCDCD-AA43-5D0F-29E9-F24D032456DC}"/>
                  </a:ext>
                </a:extLst>
              </p:cNvPr>
              <p:cNvSpPr/>
              <p:nvPr/>
            </p:nvSpPr>
            <p:spPr>
              <a:xfrm>
                <a:off x="7933911" y="5340262"/>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=2</m:t>
                          </m:r>
                        </m:sub>
                      </m:sSub>
                    </m:oMath>
                  </m:oMathPara>
                </a14:m>
                <a:endParaRPr lang="en-US">
                  <a:solidFill>
                    <a:schemeClr val="bg2"/>
                  </a:solidFill>
                </a:endParaRPr>
              </a:p>
            </p:txBody>
          </p:sp>
        </mc:Choice>
        <mc:Fallback xmlns="">
          <p:sp>
            <p:nvSpPr>
              <p:cNvPr id="758" name="Can 757">
                <a:extLst>
                  <a:ext uri="{FF2B5EF4-FFF2-40B4-BE49-F238E27FC236}">
                    <a16:creationId xmlns:a16="http://schemas.microsoft.com/office/drawing/2014/main" id="{A5BFCDCD-AA43-5D0F-29E9-F24D032456DC}"/>
                  </a:ext>
                </a:extLst>
              </p:cNvPr>
              <p:cNvSpPr>
                <a:spLocks noRot="1" noChangeAspect="1" noMove="1" noResize="1" noEditPoints="1" noAdjustHandles="1" noChangeArrowheads="1" noChangeShapeType="1" noTextEdit="1"/>
              </p:cNvSpPr>
              <p:nvPr/>
            </p:nvSpPr>
            <p:spPr>
              <a:xfrm>
                <a:off x="7933911" y="5340262"/>
                <a:ext cx="733451" cy="682868"/>
              </a:xfrm>
              <a:prstGeom prst="can">
                <a:avLst/>
              </a:prstGeom>
              <a:blipFill>
                <a:blip r:embed="rId9"/>
                <a:stretch>
                  <a:fillRect/>
                </a:stretch>
              </a:blipFill>
              <a:ln>
                <a:solidFill>
                  <a:schemeClr val="bg2"/>
                </a:solidFill>
              </a:ln>
            </p:spPr>
            <p:txBody>
              <a:bodyPr/>
              <a:lstStyle/>
              <a:p>
                <a:r>
                  <a:rPr lang="en-US">
                    <a:noFill/>
                  </a:rPr>
                  <a:t> </a:t>
                </a:r>
              </a:p>
            </p:txBody>
          </p:sp>
        </mc:Fallback>
      </mc:AlternateContent>
      <p:grpSp>
        <p:nvGrpSpPr>
          <p:cNvPr id="512" name="Group 511">
            <a:extLst>
              <a:ext uri="{FF2B5EF4-FFF2-40B4-BE49-F238E27FC236}">
                <a16:creationId xmlns:a16="http://schemas.microsoft.com/office/drawing/2014/main" id="{8B3A48AF-D64E-8012-0C9A-B3766F112C5E}"/>
              </a:ext>
            </a:extLst>
          </p:cNvPr>
          <p:cNvGrpSpPr/>
          <p:nvPr/>
        </p:nvGrpSpPr>
        <p:grpSpPr>
          <a:xfrm>
            <a:off x="7632437" y="5148608"/>
            <a:ext cx="555892" cy="362371"/>
            <a:chOff x="7632437" y="4996209"/>
            <a:chExt cx="555892" cy="362371"/>
          </a:xfrm>
        </p:grpSpPr>
        <p:cxnSp>
          <p:nvCxnSpPr>
            <p:cNvPr id="776" name="Elbow Connector 775">
              <a:extLst>
                <a:ext uri="{FF2B5EF4-FFF2-40B4-BE49-F238E27FC236}">
                  <a16:creationId xmlns:a16="http://schemas.microsoft.com/office/drawing/2014/main" id="{B0FCEA21-0AE4-C8DB-1144-2DCD60013A21}"/>
                </a:ext>
              </a:extLst>
            </p:cNvPr>
            <p:cNvCxnSpPr>
              <a:cxnSpLocks/>
            </p:cNvCxnSpPr>
            <p:nvPr/>
          </p:nvCxnSpPr>
          <p:spPr>
            <a:xfrm>
              <a:off x="7632437" y="4996209"/>
              <a:ext cx="555892" cy="362371"/>
            </a:xfrm>
            <a:prstGeom prst="bentConnector2">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17539895-4972-C091-0DB2-B7D04896BE2E}"/>
                </a:ext>
              </a:extLst>
            </p:cNvPr>
            <p:cNvCxnSpPr>
              <a:cxnSpLocks/>
            </p:cNvCxnSpPr>
            <p:nvPr/>
          </p:nvCxnSpPr>
          <p:spPr>
            <a:xfrm>
              <a:off x="7806554" y="4999051"/>
              <a:ext cx="177384" cy="0"/>
            </a:xfrm>
            <a:prstGeom prst="straightConnector1">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grpSp>
      <p:sp>
        <p:nvSpPr>
          <p:cNvPr id="904" name="Rectangle 903">
            <a:extLst>
              <a:ext uri="{FF2B5EF4-FFF2-40B4-BE49-F238E27FC236}">
                <a16:creationId xmlns:a16="http://schemas.microsoft.com/office/drawing/2014/main" id="{C92DAFE3-1776-EDF8-54EA-BA7589EE9AF8}"/>
              </a:ext>
            </a:extLst>
          </p:cNvPr>
          <p:cNvSpPr/>
          <p:nvPr/>
        </p:nvSpPr>
        <p:spPr>
          <a:xfrm>
            <a:off x="737051" y="1943713"/>
            <a:ext cx="4343341" cy="4855019"/>
          </a:xfrm>
          <a:prstGeom prst="rect">
            <a:avLst/>
          </a:prstGeom>
          <a:noFill/>
          <a:ln w="19050">
            <a:solidFill>
              <a:srgbClr val="D59A88"/>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E60469B-F196-EA7D-7655-B87FEAFB8D04}"/>
              </a:ext>
            </a:extLst>
          </p:cNvPr>
          <p:cNvGrpSpPr/>
          <p:nvPr/>
        </p:nvGrpSpPr>
        <p:grpSpPr>
          <a:xfrm>
            <a:off x="783000" y="1019680"/>
            <a:ext cx="10723321" cy="967073"/>
            <a:chOff x="783000" y="867281"/>
            <a:chExt cx="10723321" cy="967073"/>
          </a:xfrm>
        </p:grpSpPr>
        <p:sp>
          <p:nvSpPr>
            <p:cNvPr id="686" name="TextBox 685">
              <a:extLst>
                <a:ext uri="{FF2B5EF4-FFF2-40B4-BE49-F238E27FC236}">
                  <a16:creationId xmlns:a16="http://schemas.microsoft.com/office/drawing/2014/main" id="{19E65D82-0F8A-6ED5-454B-C2E3442D9915}"/>
                </a:ext>
              </a:extLst>
            </p:cNvPr>
            <p:cNvSpPr txBox="1"/>
            <p:nvPr/>
          </p:nvSpPr>
          <p:spPr>
            <a:xfrm>
              <a:off x="4567705" y="867281"/>
              <a:ext cx="2980303" cy="338554"/>
            </a:xfrm>
            <a:prstGeom prst="rect">
              <a:avLst/>
            </a:prstGeom>
            <a:noFill/>
          </p:spPr>
          <p:txBody>
            <a:bodyPr wrap="none" rtlCol="0">
              <a:spAutoFit/>
            </a:bodyPr>
            <a:lstStyle/>
            <a:p>
              <a:r>
                <a:rPr lang="en-US" sz="1600"/>
                <a:t>Class-Incremental data stream</a:t>
              </a:r>
            </a:p>
          </p:txBody>
        </p:sp>
        <p:sp>
          <p:nvSpPr>
            <p:cNvPr id="35" name="Right Arrow 34">
              <a:extLst>
                <a:ext uri="{FF2B5EF4-FFF2-40B4-BE49-F238E27FC236}">
                  <a16:creationId xmlns:a16="http://schemas.microsoft.com/office/drawing/2014/main" id="{AA519020-FE58-2F0D-C832-8A847185B22F}"/>
                </a:ext>
              </a:extLst>
            </p:cNvPr>
            <p:cNvSpPr/>
            <p:nvPr/>
          </p:nvSpPr>
          <p:spPr>
            <a:xfrm>
              <a:off x="783001" y="989934"/>
              <a:ext cx="10723320" cy="844420"/>
            </a:xfrm>
            <a:prstGeom prst="rightArrow">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397D574F-ED97-D413-0DBB-85234E6A222A}"/>
                </a:ext>
              </a:extLst>
            </p:cNvPr>
            <p:cNvSpPr/>
            <p:nvPr/>
          </p:nvSpPr>
          <p:spPr>
            <a:xfrm rot="20700000">
              <a:off x="78300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728F2BEB-34D0-4F72-FEAF-61273496C32C}"/>
                </a:ext>
              </a:extLst>
            </p:cNvPr>
            <p:cNvSpPr/>
            <p:nvPr/>
          </p:nvSpPr>
          <p:spPr>
            <a:xfrm rot="20700000">
              <a:off x="87487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B376BFFD-D12F-9FBD-D2DE-A65D1A9E6942}"/>
                </a:ext>
              </a:extLst>
            </p:cNvPr>
            <p:cNvSpPr/>
            <p:nvPr/>
          </p:nvSpPr>
          <p:spPr>
            <a:xfrm rot="20700000">
              <a:off x="96674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EB3372ED-C331-16EA-DE32-3C9F5B5A1661}"/>
                </a:ext>
              </a:extLst>
            </p:cNvPr>
            <p:cNvSpPr/>
            <p:nvPr/>
          </p:nvSpPr>
          <p:spPr>
            <a:xfrm rot="20700000">
              <a:off x="105861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155D2308-C777-1A70-A126-2FA0A5851B8B}"/>
                </a:ext>
              </a:extLst>
            </p:cNvPr>
            <p:cNvSpPr/>
            <p:nvPr/>
          </p:nvSpPr>
          <p:spPr>
            <a:xfrm rot="20700000">
              <a:off x="115048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a:extLst>
                <a:ext uri="{FF2B5EF4-FFF2-40B4-BE49-F238E27FC236}">
                  <a16:creationId xmlns:a16="http://schemas.microsoft.com/office/drawing/2014/main" id="{C0C58C0D-C773-72A5-14A6-325E470C9514}"/>
                </a:ext>
              </a:extLst>
            </p:cNvPr>
            <p:cNvSpPr/>
            <p:nvPr/>
          </p:nvSpPr>
          <p:spPr>
            <a:xfrm rot="20700000">
              <a:off x="124235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BBF26741-5AB3-2902-F04A-2CD0FA179CEA}"/>
                </a:ext>
              </a:extLst>
            </p:cNvPr>
            <p:cNvSpPr/>
            <p:nvPr/>
          </p:nvSpPr>
          <p:spPr>
            <a:xfrm rot="20700000">
              <a:off x="133422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06041B5D-D9CD-AB95-FA29-46FC7EEADA8F}"/>
                </a:ext>
              </a:extLst>
            </p:cNvPr>
            <p:cNvSpPr/>
            <p:nvPr/>
          </p:nvSpPr>
          <p:spPr>
            <a:xfrm rot="20700000">
              <a:off x="142609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8948339F-77BA-3411-30D2-524D2F907D2C}"/>
                </a:ext>
              </a:extLst>
            </p:cNvPr>
            <p:cNvSpPr/>
            <p:nvPr/>
          </p:nvSpPr>
          <p:spPr>
            <a:xfrm rot="20700000">
              <a:off x="151796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a:extLst>
                <a:ext uri="{FF2B5EF4-FFF2-40B4-BE49-F238E27FC236}">
                  <a16:creationId xmlns:a16="http://schemas.microsoft.com/office/drawing/2014/main" id="{F99986B6-67E8-7E47-CF07-336C80D80EB2}"/>
                </a:ext>
              </a:extLst>
            </p:cNvPr>
            <p:cNvSpPr/>
            <p:nvPr/>
          </p:nvSpPr>
          <p:spPr>
            <a:xfrm rot="20700000">
              <a:off x="160983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30109F68-5F11-AA99-4FC6-1B9FB38F3B62}"/>
                </a:ext>
              </a:extLst>
            </p:cNvPr>
            <p:cNvSpPr/>
            <p:nvPr/>
          </p:nvSpPr>
          <p:spPr>
            <a:xfrm rot="20700000">
              <a:off x="170171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a:extLst>
                <a:ext uri="{FF2B5EF4-FFF2-40B4-BE49-F238E27FC236}">
                  <a16:creationId xmlns:a16="http://schemas.microsoft.com/office/drawing/2014/main" id="{DA0C60FB-9BB8-7BA5-0B7C-732F70E8456F}"/>
                </a:ext>
              </a:extLst>
            </p:cNvPr>
            <p:cNvSpPr/>
            <p:nvPr/>
          </p:nvSpPr>
          <p:spPr>
            <a:xfrm rot="20700000">
              <a:off x="179358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E1AE755C-0DB3-5B5B-3383-474251D566CF}"/>
                </a:ext>
              </a:extLst>
            </p:cNvPr>
            <p:cNvSpPr/>
            <p:nvPr/>
          </p:nvSpPr>
          <p:spPr>
            <a:xfrm rot="20700000">
              <a:off x="188545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a:extLst>
                <a:ext uri="{FF2B5EF4-FFF2-40B4-BE49-F238E27FC236}">
                  <a16:creationId xmlns:a16="http://schemas.microsoft.com/office/drawing/2014/main" id="{668875C0-4A4A-9E0C-50E5-95087B046401}"/>
                </a:ext>
              </a:extLst>
            </p:cNvPr>
            <p:cNvSpPr/>
            <p:nvPr/>
          </p:nvSpPr>
          <p:spPr>
            <a:xfrm rot="20700000">
              <a:off x="197732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arallelogram 50">
              <a:extLst>
                <a:ext uri="{FF2B5EF4-FFF2-40B4-BE49-F238E27FC236}">
                  <a16:creationId xmlns:a16="http://schemas.microsoft.com/office/drawing/2014/main" id="{FB9FDB86-6E9A-8037-9B24-7A612D029CF4}"/>
                </a:ext>
              </a:extLst>
            </p:cNvPr>
            <p:cNvSpPr/>
            <p:nvPr/>
          </p:nvSpPr>
          <p:spPr>
            <a:xfrm rot="20700000">
              <a:off x="206919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arallelogram 51">
              <a:extLst>
                <a:ext uri="{FF2B5EF4-FFF2-40B4-BE49-F238E27FC236}">
                  <a16:creationId xmlns:a16="http://schemas.microsoft.com/office/drawing/2014/main" id="{4BABDA76-4D17-B5F5-200C-A6D53E6EE9F5}"/>
                </a:ext>
              </a:extLst>
            </p:cNvPr>
            <p:cNvSpPr/>
            <p:nvPr/>
          </p:nvSpPr>
          <p:spPr>
            <a:xfrm rot="20700000">
              <a:off x="216106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52">
              <a:extLst>
                <a:ext uri="{FF2B5EF4-FFF2-40B4-BE49-F238E27FC236}">
                  <a16:creationId xmlns:a16="http://schemas.microsoft.com/office/drawing/2014/main" id="{81EC1806-D9D1-2C18-F010-FFCE625650DB}"/>
                </a:ext>
              </a:extLst>
            </p:cNvPr>
            <p:cNvSpPr/>
            <p:nvPr/>
          </p:nvSpPr>
          <p:spPr>
            <a:xfrm rot="20700000">
              <a:off x="225293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BFC6270B-CC55-B957-C697-BDB7F2155BFB}"/>
                </a:ext>
              </a:extLst>
            </p:cNvPr>
            <p:cNvSpPr/>
            <p:nvPr/>
          </p:nvSpPr>
          <p:spPr>
            <a:xfrm rot="20700000">
              <a:off x="234480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90A49832-AFCA-ED56-039D-FCD116D61D6D}"/>
                </a:ext>
              </a:extLst>
            </p:cNvPr>
            <p:cNvSpPr/>
            <p:nvPr/>
          </p:nvSpPr>
          <p:spPr>
            <a:xfrm rot="20700000">
              <a:off x="243667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allelogram 55">
              <a:extLst>
                <a:ext uri="{FF2B5EF4-FFF2-40B4-BE49-F238E27FC236}">
                  <a16:creationId xmlns:a16="http://schemas.microsoft.com/office/drawing/2014/main" id="{60F7930F-3638-4131-25D1-7D63573EC709}"/>
                </a:ext>
              </a:extLst>
            </p:cNvPr>
            <p:cNvSpPr/>
            <p:nvPr/>
          </p:nvSpPr>
          <p:spPr>
            <a:xfrm rot="20700000">
              <a:off x="252854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arallelogram 56">
              <a:extLst>
                <a:ext uri="{FF2B5EF4-FFF2-40B4-BE49-F238E27FC236}">
                  <a16:creationId xmlns:a16="http://schemas.microsoft.com/office/drawing/2014/main" id="{2A2D2801-CF35-F1FB-1E85-63CF26615DFA}"/>
                </a:ext>
              </a:extLst>
            </p:cNvPr>
            <p:cNvSpPr/>
            <p:nvPr/>
          </p:nvSpPr>
          <p:spPr>
            <a:xfrm rot="20700000">
              <a:off x="262042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Parallelogram 489">
              <a:extLst>
                <a:ext uri="{FF2B5EF4-FFF2-40B4-BE49-F238E27FC236}">
                  <a16:creationId xmlns:a16="http://schemas.microsoft.com/office/drawing/2014/main" id="{8B690B40-76DF-85B1-0E1B-CCA0FC8AF2D9}"/>
                </a:ext>
              </a:extLst>
            </p:cNvPr>
            <p:cNvSpPr/>
            <p:nvPr/>
          </p:nvSpPr>
          <p:spPr>
            <a:xfrm rot="20700000">
              <a:off x="271229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Parallelogram 490">
              <a:extLst>
                <a:ext uri="{FF2B5EF4-FFF2-40B4-BE49-F238E27FC236}">
                  <a16:creationId xmlns:a16="http://schemas.microsoft.com/office/drawing/2014/main" id="{7B1D8145-CE07-2AB7-A332-6CEB8389CA36}"/>
                </a:ext>
              </a:extLst>
            </p:cNvPr>
            <p:cNvSpPr/>
            <p:nvPr/>
          </p:nvSpPr>
          <p:spPr>
            <a:xfrm rot="20700000">
              <a:off x="280416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Parallelogram 491">
              <a:extLst>
                <a:ext uri="{FF2B5EF4-FFF2-40B4-BE49-F238E27FC236}">
                  <a16:creationId xmlns:a16="http://schemas.microsoft.com/office/drawing/2014/main" id="{D92FA264-73F3-CF95-7BD6-F27E16E59836}"/>
                </a:ext>
              </a:extLst>
            </p:cNvPr>
            <p:cNvSpPr/>
            <p:nvPr/>
          </p:nvSpPr>
          <p:spPr>
            <a:xfrm rot="20700000">
              <a:off x="289603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Parallelogram 492">
              <a:extLst>
                <a:ext uri="{FF2B5EF4-FFF2-40B4-BE49-F238E27FC236}">
                  <a16:creationId xmlns:a16="http://schemas.microsoft.com/office/drawing/2014/main" id="{B466ABCD-1394-4C90-27EF-F2763216BAA2}"/>
                </a:ext>
              </a:extLst>
            </p:cNvPr>
            <p:cNvSpPr/>
            <p:nvPr/>
          </p:nvSpPr>
          <p:spPr>
            <a:xfrm rot="20700000">
              <a:off x="298790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Parallelogram 493">
              <a:extLst>
                <a:ext uri="{FF2B5EF4-FFF2-40B4-BE49-F238E27FC236}">
                  <a16:creationId xmlns:a16="http://schemas.microsoft.com/office/drawing/2014/main" id="{B4AA4DA3-6E6F-B739-5D5B-5A4192B2B0EF}"/>
                </a:ext>
              </a:extLst>
            </p:cNvPr>
            <p:cNvSpPr/>
            <p:nvPr/>
          </p:nvSpPr>
          <p:spPr>
            <a:xfrm rot="20700000">
              <a:off x="307977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Parallelogram 494">
              <a:extLst>
                <a:ext uri="{FF2B5EF4-FFF2-40B4-BE49-F238E27FC236}">
                  <a16:creationId xmlns:a16="http://schemas.microsoft.com/office/drawing/2014/main" id="{7B76BCCA-AA67-7ABC-D3A9-0459D6387BD2}"/>
                </a:ext>
              </a:extLst>
            </p:cNvPr>
            <p:cNvSpPr/>
            <p:nvPr/>
          </p:nvSpPr>
          <p:spPr>
            <a:xfrm rot="20700000">
              <a:off x="317164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Parallelogram 495">
              <a:extLst>
                <a:ext uri="{FF2B5EF4-FFF2-40B4-BE49-F238E27FC236}">
                  <a16:creationId xmlns:a16="http://schemas.microsoft.com/office/drawing/2014/main" id="{44B938C4-0A29-BA07-6196-72BF8853BFD7}"/>
                </a:ext>
              </a:extLst>
            </p:cNvPr>
            <p:cNvSpPr/>
            <p:nvPr/>
          </p:nvSpPr>
          <p:spPr>
            <a:xfrm rot="20700000">
              <a:off x="326351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Parallelogram 496">
              <a:extLst>
                <a:ext uri="{FF2B5EF4-FFF2-40B4-BE49-F238E27FC236}">
                  <a16:creationId xmlns:a16="http://schemas.microsoft.com/office/drawing/2014/main" id="{8605767C-22CC-FCFB-6FB6-248A1D29611F}"/>
                </a:ext>
              </a:extLst>
            </p:cNvPr>
            <p:cNvSpPr/>
            <p:nvPr/>
          </p:nvSpPr>
          <p:spPr>
            <a:xfrm rot="20700000">
              <a:off x="335538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Parallelogram 497">
              <a:extLst>
                <a:ext uri="{FF2B5EF4-FFF2-40B4-BE49-F238E27FC236}">
                  <a16:creationId xmlns:a16="http://schemas.microsoft.com/office/drawing/2014/main" id="{C9EB9F40-39D2-17AB-7548-FB4EAAFEC98F}"/>
                </a:ext>
              </a:extLst>
            </p:cNvPr>
            <p:cNvSpPr/>
            <p:nvPr/>
          </p:nvSpPr>
          <p:spPr>
            <a:xfrm rot="20700000">
              <a:off x="344725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Parallelogram 498">
              <a:extLst>
                <a:ext uri="{FF2B5EF4-FFF2-40B4-BE49-F238E27FC236}">
                  <a16:creationId xmlns:a16="http://schemas.microsoft.com/office/drawing/2014/main" id="{188BFEC7-134E-A7D2-3E82-BB52F027E358}"/>
                </a:ext>
              </a:extLst>
            </p:cNvPr>
            <p:cNvSpPr/>
            <p:nvPr/>
          </p:nvSpPr>
          <p:spPr>
            <a:xfrm rot="20700000">
              <a:off x="353913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Parallelogram 499">
              <a:extLst>
                <a:ext uri="{FF2B5EF4-FFF2-40B4-BE49-F238E27FC236}">
                  <a16:creationId xmlns:a16="http://schemas.microsoft.com/office/drawing/2014/main" id="{A2090125-1C07-8B55-8541-0D8734E5C288}"/>
                </a:ext>
              </a:extLst>
            </p:cNvPr>
            <p:cNvSpPr/>
            <p:nvPr/>
          </p:nvSpPr>
          <p:spPr>
            <a:xfrm rot="20700000">
              <a:off x="363100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Parallelogram 500">
              <a:extLst>
                <a:ext uri="{FF2B5EF4-FFF2-40B4-BE49-F238E27FC236}">
                  <a16:creationId xmlns:a16="http://schemas.microsoft.com/office/drawing/2014/main" id="{8476B5F4-E37B-DE61-9BF2-0B6C2B712831}"/>
                </a:ext>
              </a:extLst>
            </p:cNvPr>
            <p:cNvSpPr/>
            <p:nvPr/>
          </p:nvSpPr>
          <p:spPr>
            <a:xfrm rot="20700000">
              <a:off x="372287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Parallelogram 502">
              <a:extLst>
                <a:ext uri="{FF2B5EF4-FFF2-40B4-BE49-F238E27FC236}">
                  <a16:creationId xmlns:a16="http://schemas.microsoft.com/office/drawing/2014/main" id="{C5A08ECC-F4A5-C461-95D5-98735DB3AE89}"/>
                </a:ext>
              </a:extLst>
            </p:cNvPr>
            <p:cNvSpPr/>
            <p:nvPr/>
          </p:nvSpPr>
          <p:spPr>
            <a:xfrm rot="20700000">
              <a:off x="381474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Parallelogram 503">
              <a:extLst>
                <a:ext uri="{FF2B5EF4-FFF2-40B4-BE49-F238E27FC236}">
                  <a16:creationId xmlns:a16="http://schemas.microsoft.com/office/drawing/2014/main" id="{AB6CC286-A7E6-FCE1-C504-621C79777029}"/>
                </a:ext>
              </a:extLst>
            </p:cNvPr>
            <p:cNvSpPr/>
            <p:nvPr/>
          </p:nvSpPr>
          <p:spPr>
            <a:xfrm rot="20700000">
              <a:off x="390661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Parallelogram 504">
              <a:extLst>
                <a:ext uri="{FF2B5EF4-FFF2-40B4-BE49-F238E27FC236}">
                  <a16:creationId xmlns:a16="http://schemas.microsoft.com/office/drawing/2014/main" id="{89F0F937-E8B7-5A18-B56B-35FF80F02E76}"/>
                </a:ext>
              </a:extLst>
            </p:cNvPr>
            <p:cNvSpPr/>
            <p:nvPr/>
          </p:nvSpPr>
          <p:spPr>
            <a:xfrm rot="20700000">
              <a:off x="399848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Parallelogram 505">
              <a:extLst>
                <a:ext uri="{FF2B5EF4-FFF2-40B4-BE49-F238E27FC236}">
                  <a16:creationId xmlns:a16="http://schemas.microsoft.com/office/drawing/2014/main" id="{60E090E7-F873-9701-457D-9A86A742B3A8}"/>
                </a:ext>
              </a:extLst>
            </p:cNvPr>
            <p:cNvSpPr/>
            <p:nvPr/>
          </p:nvSpPr>
          <p:spPr>
            <a:xfrm rot="20700000">
              <a:off x="409035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Parallelogram 506">
              <a:extLst>
                <a:ext uri="{FF2B5EF4-FFF2-40B4-BE49-F238E27FC236}">
                  <a16:creationId xmlns:a16="http://schemas.microsoft.com/office/drawing/2014/main" id="{579421C1-69F3-6DA8-BD21-42B182D3E80B}"/>
                </a:ext>
              </a:extLst>
            </p:cNvPr>
            <p:cNvSpPr/>
            <p:nvPr/>
          </p:nvSpPr>
          <p:spPr>
            <a:xfrm rot="20700000">
              <a:off x="418222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Parallelogram 507">
              <a:extLst>
                <a:ext uri="{FF2B5EF4-FFF2-40B4-BE49-F238E27FC236}">
                  <a16:creationId xmlns:a16="http://schemas.microsoft.com/office/drawing/2014/main" id="{70CF9CF3-0123-5E77-C007-0C43F8CBF496}"/>
                </a:ext>
              </a:extLst>
            </p:cNvPr>
            <p:cNvSpPr/>
            <p:nvPr/>
          </p:nvSpPr>
          <p:spPr>
            <a:xfrm rot="20700000">
              <a:off x="4274098"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Parallelogram 509">
              <a:extLst>
                <a:ext uri="{FF2B5EF4-FFF2-40B4-BE49-F238E27FC236}">
                  <a16:creationId xmlns:a16="http://schemas.microsoft.com/office/drawing/2014/main" id="{BE345C8B-F5A5-F0CA-1103-101910DBC28F}"/>
                </a:ext>
              </a:extLst>
            </p:cNvPr>
            <p:cNvSpPr/>
            <p:nvPr/>
          </p:nvSpPr>
          <p:spPr>
            <a:xfrm rot="20700000">
              <a:off x="4365969"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Parallelogram 510">
              <a:extLst>
                <a:ext uri="{FF2B5EF4-FFF2-40B4-BE49-F238E27FC236}">
                  <a16:creationId xmlns:a16="http://schemas.microsoft.com/office/drawing/2014/main" id="{FBBC39B5-83D7-8143-23A1-C3425E101666}"/>
                </a:ext>
              </a:extLst>
            </p:cNvPr>
            <p:cNvSpPr/>
            <p:nvPr/>
          </p:nvSpPr>
          <p:spPr>
            <a:xfrm rot="20700000">
              <a:off x="4457840"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Parallelogram 558">
              <a:extLst>
                <a:ext uri="{FF2B5EF4-FFF2-40B4-BE49-F238E27FC236}">
                  <a16:creationId xmlns:a16="http://schemas.microsoft.com/office/drawing/2014/main" id="{680552FA-9F8A-DA18-5EAA-E89F13BA3030}"/>
                </a:ext>
              </a:extLst>
            </p:cNvPr>
            <p:cNvSpPr/>
            <p:nvPr/>
          </p:nvSpPr>
          <p:spPr>
            <a:xfrm rot="20700000">
              <a:off x="4549711"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Parallelogram 559">
              <a:extLst>
                <a:ext uri="{FF2B5EF4-FFF2-40B4-BE49-F238E27FC236}">
                  <a16:creationId xmlns:a16="http://schemas.microsoft.com/office/drawing/2014/main" id="{A97B58E9-CAC6-659A-069D-B6F0ACDC5A2D}"/>
                </a:ext>
              </a:extLst>
            </p:cNvPr>
            <p:cNvSpPr/>
            <p:nvPr/>
          </p:nvSpPr>
          <p:spPr>
            <a:xfrm rot="20700000">
              <a:off x="4641582"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Parallelogram 560">
              <a:extLst>
                <a:ext uri="{FF2B5EF4-FFF2-40B4-BE49-F238E27FC236}">
                  <a16:creationId xmlns:a16="http://schemas.microsoft.com/office/drawing/2014/main" id="{FA0F8F6C-9F91-627F-1201-0ED37926FBDF}"/>
                </a:ext>
              </a:extLst>
            </p:cNvPr>
            <p:cNvSpPr/>
            <p:nvPr/>
          </p:nvSpPr>
          <p:spPr>
            <a:xfrm rot="20700000">
              <a:off x="4733453"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Parallelogram 561">
              <a:extLst>
                <a:ext uri="{FF2B5EF4-FFF2-40B4-BE49-F238E27FC236}">
                  <a16:creationId xmlns:a16="http://schemas.microsoft.com/office/drawing/2014/main" id="{14407009-777E-B612-BC01-760B5EFA79C8}"/>
                </a:ext>
              </a:extLst>
            </p:cNvPr>
            <p:cNvSpPr/>
            <p:nvPr/>
          </p:nvSpPr>
          <p:spPr>
            <a:xfrm rot="20700000">
              <a:off x="4825324"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Parallelogram 562">
              <a:extLst>
                <a:ext uri="{FF2B5EF4-FFF2-40B4-BE49-F238E27FC236}">
                  <a16:creationId xmlns:a16="http://schemas.microsoft.com/office/drawing/2014/main" id="{5621C73A-9F54-3998-1CCF-EF9050EEDE66}"/>
                </a:ext>
              </a:extLst>
            </p:cNvPr>
            <p:cNvSpPr/>
            <p:nvPr/>
          </p:nvSpPr>
          <p:spPr>
            <a:xfrm rot="20700000">
              <a:off x="4917195"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Parallelogram 563">
              <a:extLst>
                <a:ext uri="{FF2B5EF4-FFF2-40B4-BE49-F238E27FC236}">
                  <a16:creationId xmlns:a16="http://schemas.microsoft.com/office/drawing/2014/main" id="{5861208F-B021-9CF5-E802-2A5B9EC804F8}"/>
                </a:ext>
              </a:extLst>
            </p:cNvPr>
            <p:cNvSpPr/>
            <p:nvPr/>
          </p:nvSpPr>
          <p:spPr>
            <a:xfrm rot="20700000">
              <a:off x="5009066"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Parallelogram 564">
              <a:extLst>
                <a:ext uri="{FF2B5EF4-FFF2-40B4-BE49-F238E27FC236}">
                  <a16:creationId xmlns:a16="http://schemas.microsoft.com/office/drawing/2014/main" id="{31ECAF1D-7A00-7CCC-902B-35F3B518C160}"/>
                </a:ext>
              </a:extLst>
            </p:cNvPr>
            <p:cNvSpPr/>
            <p:nvPr/>
          </p:nvSpPr>
          <p:spPr>
            <a:xfrm rot="20700000">
              <a:off x="5100937" y="1306937"/>
              <a:ext cx="275517" cy="195023"/>
            </a:xfrm>
            <a:prstGeom prst="parallelogram">
              <a:avLst/>
            </a:prstGeom>
            <a:solidFill>
              <a:schemeClr val="bg2">
                <a:lumMod val="40000"/>
                <a:lumOff val="6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Parallelogram 565">
              <a:extLst>
                <a:ext uri="{FF2B5EF4-FFF2-40B4-BE49-F238E27FC236}">
                  <a16:creationId xmlns:a16="http://schemas.microsoft.com/office/drawing/2014/main" id="{BA8AC969-DFD1-39F0-D753-DE7B73799C6F}"/>
                </a:ext>
              </a:extLst>
            </p:cNvPr>
            <p:cNvSpPr/>
            <p:nvPr/>
          </p:nvSpPr>
          <p:spPr>
            <a:xfrm rot="20700000">
              <a:off x="5192808"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Parallelogram 566">
              <a:extLst>
                <a:ext uri="{FF2B5EF4-FFF2-40B4-BE49-F238E27FC236}">
                  <a16:creationId xmlns:a16="http://schemas.microsoft.com/office/drawing/2014/main" id="{862A0729-A203-39A5-EB14-89C43462CA8A}"/>
                </a:ext>
              </a:extLst>
            </p:cNvPr>
            <p:cNvSpPr/>
            <p:nvPr/>
          </p:nvSpPr>
          <p:spPr>
            <a:xfrm rot="20700000">
              <a:off x="5284679"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Parallelogram 567">
              <a:extLst>
                <a:ext uri="{FF2B5EF4-FFF2-40B4-BE49-F238E27FC236}">
                  <a16:creationId xmlns:a16="http://schemas.microsoft.com/office/drawing/2014/main" id="{AB5D7EDC-68F6-73A8-EF37-09DF55D8B8F6}"/>
                </a:ext>
              </a:extLst>
            </p:cNvPr>
            <p:cNvSpPr/>
            <p:nvPr/>
          </p:nvSpPr>
          <p:spPr>
            <a:xfrm rot="20700000">
              <a:off x="537655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Parallelogram 568">
              <a:extLst>
                <a:ext uri="{FF2B5EF4-FFF2-40B4-BE49-F238E27FC236}">
                  <a16:creationId xmlns:a16="http://schemas.microsoft.com/office/drawing/2014/main" id="{6F3B31E8-F517-A28E-7300-B550EB9B041C}"/>
                </a:ext>
              </a:extLst>
            </p:cNvPr>
            <p:cNvSpPr/>
            <p:nvPr/>
          </p:nvSpPr>
          <p:spPr>
            <a:xfrm rot="20700000">
              <a:off x="546842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Parallelogram 569">
              <a:extLst>
                <a:ext uri="{FF2B5EF4-FFF2-40B4-BE49-F238E27FC236}">
                  <a16:creationId xmlns:a16="http://schemas.microsoft.com/office/drawing/2014/main" id="{09D5D5C9-0D60-2D39-61CA-0BA2C760C90D}"/>
                </a:ext>
              </a:extLst>
            </p:cNvPr>
            <p:cNvSpPr/>
            <p:nvPr/>
          </p:nvSpPr>
          <p:spPr>
            <a:xfrm rot="20700000">
              <a:off x="556029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Parallelogram 570">
              <a:extLst>
                <a:ext uri="{FF2B5EF4-FFF2-40B4-BE49-F238E27FC236}">
                  <a16:creationId xmlns:a16="http://schemas.microsoft.com/office/drawing/2014/main" id="{45F794E7-F9DE-186E-1D63-583E1EAF4F08}"/>
                </a:ext>
              </a:extLst>
            </p:cNvPr>
            <p:cNvSpPr/>
            <p:nvPr/>
          </p:nvSpPr>
          <p:spPr>
            <a:xfrm rot="20700000">
              <a:off x="565216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Parallelogram 571">
              <a:extLst>
                <a:ext uri="{FF2B5EF4-FFF2-40B4-BE49-F238E27FC236}">
                  <a16:creationId xmlns:a16="http://schemas.microsoft.com/office/drawing/2014/main" id="{14C521EB-E74B-F3DD-8019-659E47085259}"/>
                </a:ext>
              </a:extLst>
            </p:cNvPr>
            <p:cNvSpPr/>
            <p:nvPr/>
          </p:nvSpPr>
          <p:spPr>
            <a:xfrm rot="20700000">
              <a:off x="574403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Parallelogram 572">
              <a:extLst>
                <a:ext uri="{FF2B5EF4-FFF2-40B4-BE49-F238E27FC236}">
                  <a16:creationId xmlns:a16="http://schemas.microsoft.com/office/drawing/2014/main" id="{43608C42-5312-7C6B-E212-D38111E29728}"/>
                </a:ext>
              </a:extLst>
            </p:cNvPr>
            <p:cNvSpPr/>
            <p:nvPr/>
          </p:nvSpPr>
          <p:spPr>
            <a:xfrm rot="20700000">
              <a:off x="583590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Parallelogram 573">
              <a:extLst>
                <a:ext uri="{FF2B5EF4-FFF2-40B4-BE49-F238E27FC236}">
                  <a16:creationId xmlns:a16="http://schemas.microsoft.com/office/drawing/2014/main" id="{A5904F72-A030-EC74-A48E-34EC992B77F3}"/>
                </a:ext>
              </a:extLst>
            </p:cNvPr>
            <p:cNvSpPr/>
            <p:nvPr/>
          </p:nvSpPr>
          <p:spPr>
            <a:xfrm rot="20700000">
              <a:off x="592777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Parallelogram 574">
              <a:extLst>
                <a:ext uri="{FF2B5EF4-FFF2-40B4-BE49-F238E27FC236}">
                  <a16:creationId xmlns:a16="http://schemas.microsoft.com/office/drawing/2014/main" id="{8A7746A7-6B7D-A984-CFC6-E659E3F52889}"/>
                </a:ext>
              </a:extLst>
            </p:cNvPr>
            <p:cNvSpPr/>
            <p:nvPr/>
          </p:nvSpPr>
          <p:spPr>
            <a:xfrm rot="20700000">
              <a:off x="601964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Parallelogram 383">
              <a:extLst>
                <a:ext uri="{FF2B5EF4-FFF2-40B4-BE49-F238E27FC236}">
                  <a16:creationId xmlns:a16="http://schemas.microsoft.com/office/drawing/2014/main" id="{4BA7EA32-D698-7F64-1373-68CB97999C0B}"/>
                </a:ext>
              </a:extLst>
            </p:cNvPr>
            <p:cNvSpPr/>
            <p:nvPr/>
          </p:nvSpPr>
          <p:spPr>
            <a:xfrm rot="20700000">
              <a:off x="611151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Parallelogram 384">
              <a:extLst>
                <a:ext uri="{FF2B5EF4-FFF2-40B4-BE49-F238E27FC236}">
                  <a16:creationId xmlns:a16="http://schemas.microsoft.com/office/drawing/2014/main" id="{ECE8239C-D414-B3B7-CC03-E82F23815845}"/>
                </a:ext>
              </a:extLst>
            </p:cNvPr>
            <p:cNvSpPr/>
            <p:nvPr/>
          </p:nvSpPr>
          <p:spPr>
            <a:xfrm rot="20700000">
              <a:off x="620338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Parallelogram 385">
              <a:extLst>
                <a:ext uri="{FF2B5EF4-FFF2-40B4-BE49-F238E27FC236}">
                  <a16:creationId xmlns:a16="http://schemas.microsoft.com/office/drawing/2014/main" id="{264404F3-9E28-7D9B-2CE7-D01E1E404366}"/>
                </a:ext>
              </a:extLst>
            </p:cNvPr>
            <p:cNvSpPr/>
            <p:nvPr/>
          </p:nvSpPr>
          <p:spPr>
            <a:xfrm rot="20700000">
              <a:off x="629526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Parallelogram 386">
              <a:extLst>
                <a:ext uri="{FF2B5EF4-FFF2-40B4-BE49-F238E27FC236}">
                  <a16:creationId xmlns:a16="http://schemas.microsoft.com/office/drawing/2014/main" id="{6CE8FFA9-33E3-6A66-29C5-709E06AC2FB4}"/>
                </a:ext>
              </a:extLst>
            </p:cNvPr>
            <p:cNvSpPr/>
            <p:nvPr/>
          </p:nvSpPr>
          <p:spPr>
            <a:xfrm rot="20700000">
              <a:off x="638713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Parallelogram 387">
              <a:extLst>
                <a:ext uri="{FF2B5EF4-FFF2-40B4-BE49-F238E27FC236}">
                  <a16:creationId xmlns:a16="http://schemas.microsoft.com/office/drawing/2014/main" id="{36976F24-FE10-9094-2F60-5B6886E373EE}"/>
                </a:ext>
              </a:extLst>
            </p:cNvPr>
            <p:cNvSpPr/>
            <p:nvPr/>
          </p:nvSpPr>
          <p:spPr>
            <a:xfrm rot="20700000">
              <a:off x="647900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Parallelogram 388">
              <a:extLst>
                <a:ext uri="{FF2B5EF4-FFF2-40B4-BE49-F238E27FC236}">
                  <a16:creationId xmlns:a16="http://schemas.microsoft.com/office/drawing/2014/main" id="{A8AC78A3-DB15-204E-A480-16EF34649311}"/>
                </a:ext>
              </a:extLst>
            </p:cNvPr>
            <p:cNvSpPr/>
            <p:nvPr/>
          </p:nvSpPr>
          <p:spPr>
            <a:xfrm rot="20700000">
              <a:off x="657087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Parallelogram 389">
              <a:extLst>
                <a:ext uri="{FF2B5EF4-FFF2-40B4-BE49-F238E27FC236}">
                  <a16:creationId xmlns:a16="http://schemas.microsoft.com/office/drawing/2014/main" id="{6B28F1AA-F5C5-8FD3-92AF-7C1D9401E32D}"/>
                </a:ext>
              </a:extLst>
            </p:cNvPr>
            <p:cNvSpPr/>
            <p:nvPr/>
          </p:nvSpPr>
          <p:spPr>
            <a:xfrm rot="20700000">
              <a:off x="666274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Parallelogram 390">
              <a:extLst>
                <a:ext uri="{FF2B5EF4-FFF2-40B4-BE49-F238E27FC236}">
                  <a16:creationId xmlns:a16="http://schemas.microsoft.com/office/drawing/2014/main" id="{249E37D0-1354-D9E8-349E-57E208347845}"/>
                </a:ext>
              </a:extLst>
            </p:cNvPr>
            <p:cNvSpPr/>
            <p:nvPr/>
          </p:nvSpPr>
          <p:spPr>
            <a:xfrm rot="20700000">
              <a:off x="675461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Parallelogram 391">
              <a:extLst>
                <a:ext uri="{FF2B5EF4-FFF2-40B4-BE49-F238E27FC236}">
                  <a16:creationId xmlns:a16="http://schemas.microsoft.com/office/drawing/2014/main" id="{C197231E-2EFC-F40F-ADFB-2D304F3EE872}"/>
                </a:ext>
              </a:extLst>
            </p:cNvPr>
            <p:cNvSpPr/>
            <p:nvPr/>
          </p:nvSpPr>
          <p:spPr>
            <a:xfrm rot="20700000">
              <a:off x="684648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Parallelogram 392">
              <a:extLst>
                <a:ext uri="{FF2B5EF4-FFF2-40B4-BE49-F238E27FC236}">
                  <a16:creationId xmlns:a16="http://schemas.microsoft.com/office/drawing/2014/main" id="{F2238D3F-5B0F-5572-6513-6E52C01A33D7}"/>
                </a:ext>
              </a:extLst>
            </p:cNvPr>
            <p:cNvSpPr/>
            <p:nvPr/>
          </p:nvSpPr>
          <p:spPr>
            <a:xfrm rot="20700000">
              <a:off x="693835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Parallelogram 393">
              <a:extLst>
                <a:ext uri="{FF2B5EF4-FFF2-40B4-BE49-F238E27FC236}">
                  <a16:creationId xmlns:a16="http://schemas.microsoft.com/office/drawing/2014/main" id="{3E4DF765-F39E-F45F-D8CF-9322BC8796AB}"/>
                </a:ext>
              </a:extLst>
            </p:cNvPr>
            <p:cNvSpPr/>
            <p:nvPr/>
          </p:nvSpPr>
          <p:spPr>
            <a:xfrm rot="20700000">
              <a:off x="703022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Parallelogram 394">
              <a:extLst>
                <a:ext uri="{FF2B5EF4-FFF2-40B4-BE49-F238E27FC236}">
                  <a16:creationId xmlns:a16="http://schemas.microsoft.com/office/drawing/2014/main" id="{83608B44-41D9-59A9-8448-B69F8A4FE2E6}"/>
                </a:ext>
              </a:extLst>
            </p:cNvPr>
            <p:cNvSpPr/>
            <p:nvPr/>
          </p:nvSpPr>
          <p:spPr>
            <a:xfrm rot="20700000">
              <a:off x="712209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Parallelogram 395">
              <a:extLst>
                <a:ext uri="{FF2B5EF4-FFF2-40B4-BE49-F238E27FC236}">
                  <a16:creationId xmlns:a16="http://schemas.microsoft.com/office/drawing/2014/main" id="{85570AA9-BBF0-F85D-DC99-A6D86C704EA4}"/>
                </a:ext>
              </a:extLst>
            </p:cNvPr>
            <p:cNvSpPr/>
            <p:nvPr/>
          </p:nvSpPr>
          <p:spPr>
            <a:xfrm rot="20700000">
              <a:off x="721397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Parallelogram 396">
              <a:extLst>
                <a:ext uri="{FF2B5EF4-FFF2-40B4-BE49-F238E27FC236}">
                  <a16:creationId xmlns:a16="http://schemas.microsoft.com/office/drawing/2014/main" id="{EE2A45A9-80F8-7E44-A07D-832C6DCC3BB4}"/>
                </a:ext>
              </a:extLst>
            </p:cNvPr>
            <p:cNvSpPr/>
            <p:nvPr/>
          </p:nvSpPr>
          <p:spPr>
            <a:xfrm rot="20700000">
              <a:off x="730584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Parallelogram 397">
              <a:extLst>
                <a:ext uri="{FF2B5EF4-FFF2-40B4-BE49-F238E27FC236}">
                  <a16:creationId xmlns:a16="http://schemas.microsoft.com/office/drawing/2014/main" id="{92FA259B-B544-22BB-BB5D-7CBFA40E990F}"/>
                </a:ext>
              </a:extLst>
            </p:cNvPr>
            <p:cNvSpPr/>
            <p:nvPr/>
          </p:nvSpPr>
          <p:spPr>
            <a:xfrm rot="20700000">
              <a:off x="739771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Parallelogram 398">
              <a:extLst>
                <a:ext uri="{FF2B5EF4-FFF2-40B4-BE49-F238E27FC236}">
                  <a16:creationId xmlns:a16="http://schemas.microsoft.com/office/drawing/2014/main" id="{DBDAA849-37E3-1A01-3407-E7BAA5DC6A13}"/>
                </a:ext>
              </a:extLst>
            </p:cNvPr>
            <p:cNvSpPr/>
            <p:nvPr/>
          </p:nvSpPr>
          <p:spPr>
            <a:xfrm rot="20700000">
              <a:off x="748958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Parallelogram 399">
              <a:extLst>
                <a:ext uri="{FF2B5EF4-FFF2-40B4-BE49-F238E27FC236}">
                  <a16:creationId xmlns:a16="http://schemas.microsoft.com/office/drawing/2014/main" id="{A70C2362-90A4-D7DE-C785-DCAF9690517C}"/>
                </a:ext>
              </a:extLst>
            </p:cNvPr>
            <p:cNvSpPr/>
            <p:nvPr/>
          </p:nvSpPr>
          <p:spPr>
            <a:xfrm rot="20700000">
              <a:off x="758145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Parallelogram 400">
              <a:extLst>
                <a:ext uri="{FF2B5EF4-FFF2-40B4-BE49-F238E27FC236}">
                  <a16:creationId xmlns:a16="http://schemas.microsoft.com/office/drawing/2014/main" id="{B22545CA-154F-028B-2B90-6ADB04A91309}"/>
                </a:ext>
              </a:extLst>
            </p:cNvPr>
            <p:cNvSpPr/>
            <p:nvPr/>
          </p:nvSpPr>
          <p:spPr>
            <a:xfrm rot="20700000">
              <a:off x="767332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Parallelogram 401">
              <a:extLst>
                <a:ext uri="{FF2B5EF4-FFF2-40B4-BE49-F238E27FC236}">
                  <a16:creationId xmlns:a16="http://schemas.microsoft.com/office/drawing/2014/main" id="{790453E6-37AF-6C57-43D0-398C9B3E0991}"/>
                </a:ext>
              </a:extLst>
            </p:cNvPr>
            <p:cNvSpPr/>
            <p:nvPr/>
          </p:nvSpPr>
          <p:spPr>
            <a:xfrm rot="20700000">
              <a:off x="776519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Parallelogram 402">
              <a:extLst>
                <a:ext uri="{FF2B5EF4-FFF2-40B4-BE49-F238E27FC236}">
                  <a16:creationId xmlns:a16="http://schemas.microsoft.com/office/drawing/2014/main" id="{432B05A8-D1B7-45B8-D578-BCB0A770128D}"/>
                </a:ext>
              </a:extLst>
            </p:cNvPr>
            <p:cNvSpPr/>
            <p:nvPr/>
          </p:nvSpPr>
          <p:spPr>
            <a:xfrm rot="20700000">
              <a:off x="785706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Parallelogram 403">
              <a:extLst>
                <a:ext uri="{FF2B5EF4-FFF2-40B4-BE49-F238E27FC236}">
                  <a16:creationId xmlns:a16="http://schemas.microsoft.com/office/drawing/2014/main" id="{4C4E3D7C-9FCC-4370-DBE9-69C2CF80C524}"/>
                </a:ext>
              </a:extLst>
            </p:cNvPr>
            <p:cNvSpPr/>
            <p:nvPr/>
          </p:nvSpPr>
          <p:spPr>
            <a:xfrm rot="20700000">
              <a:off x="794893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Parallelogram 404">
              <a:extLst>
                <a:ext uri="{FF2B5EF4-FFF2-40B4-BE49-F238E27FC236}">
                  <a16:creationId xmlns:a16="http://schemas.microsoft.com/office/drawing/2014/main" id="{734E8EF9-8878-3347-A7EA-38C4687FDEDA}"/>
                </a:ext>
              </a:extLst>
            </p:cNvPr>
            <p:cNvSpPr/>
            <p:nvPr/>
          </p:nvSpPr>
          <p:spPr>
            <a:xfrm rot="20700000">
              <a:off x="804080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Parallelogram 405">
              <a:extLst>
                <a:ext uri="{FF2B5EF4-FFF2-40B4-BE49-F238E27FC236}">
                  <a16:creationId xmlns:a16="http://schemas.microsoft.com/office/drawing/2014/main" id="{EE7A678D-468F-2F4F-DC13-96EAEF5FBC8F}"/>
                </a:ext>
              </a:extLst>
            </p:cNvPr>
            <p:cNvSpPr/>
            <p:nvPr/>
          </p:nvSpPr>
          <p:spPr>
            <a:xfrm rot="20700000">
              <a:off x="8132680"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Parallelogram 406">
              <a:extLst>
                <a:ext uri="{FF2B5EF4-FFF2-40B4-BE49-F238E27FC236}">
                  <a16:creationId xmlns:a16="http://schemas.microsoft.com/office/drawing/2014/main" id="{AA32000D-183D-E649-8157-DAC2B9511203}"/>
                </a:ext>
              </a:extLst>
            </p:cNvPr>
            <p:cNvSpPr/>
            <p:nvPr/>
          </p:nvSpPr>
          <p:spPr>
            <a:xfrm rot="20700000">
              <a:off x="8224551"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Parallelogram 407">
              <a:extLst>
                <a:ext uri="{FF2B5EF4-FFF2-40B4-BE49-F238E27FC236}">
                  <a16:creationId xmlns:a16="http://schemas.microsoft.com/office/drawing/2014/main" id="{E26F2E76-CD7E-90FC-ACA0-61701FDF8188}"/>
                </a:ext>
              </a:extLst>
            </p:cNvPr>
            <p:cNvSpPr/>
            <p:nvPr/>
          </p:nvSpPr>
          <p:spPr>
            <a:xfrm rot="20700000">
              <a:off x="8316422"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Parallelogram 408">
              <a:extLst>
                <a:ext uri="{FF2B5EF4-FFF2-40B4-BE49-F238E27FC236}">
                  <a16:creationId xmlns:a16="http://schemas.microsoft.com/office/drawing/2014/main" id="{2A35BB14-B189-DEE8-1034-84240E45E7D4}"/>
                </a:ext>
              </a:extLst>
            </p:cNvPr>
            <p:cNvSpPr/>
            <p:nvPr/>
          </p:nvSpPr>
          <p:spPr>
            <a:xfrm rot="20700000">
              <a:off x="8408293"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Parallelogram 409">
              <a:extLst>
                <a:ext uri="{FF2B5EF4-FFF2-40B4-BE49-F238E27FC236}">
                  <a16:creationId xmlns:a16="http://schemas.microsoft.com/office/drawing/2014/main" id="{0ECA3E36-1936-7A62-472B-94890B4AAF70}"/>
                </a:ext>
              </a:extLst>
            </p:cNvPr>
            <p:cNvSpPr/>
            <p:nvPr/>
          </p:nvSpPr>
          <p:spPr>
            <a:xfrm rot="20700000">
              <a:off x="8500164"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Parallelogram 410">
              <a:extLst>
                <a:ext uri="{FF2B5EF4-FFF2-40B4-BE49-F238E27FC236}">
                  <a16:creationId xmlns:a16="http://schemas.microsoft.com/office/drawing/2014/main" id="{E51705FE-957D-6065-916F-4C2C6526FE12}"/>
                </a:ext>
              </a:extLst>
            </p:cNvPr>
            <p:cNvSpPr/>
            <p:nvPr/>
          </p:nvSpPr>
          <p:spPr>
            <a:xfrm rot="20700000">
              <a:off x="8592035"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Parallelogram 411">
              <a:extLst>
                <a:ext uri="{FF2B5EF4-FFF2-40B4-BE49-F238E27FC236}">
                  <a16:creationId xmlns:a16="http://schemas.microsoft.com/office/drawing/2014/main" id="{699D4FA7-86B0-2773-A928-8CB501ECDD50}"/>
                </a:ext>
              </a:extLst>
            </p:cNvPr>
            <p:cNvSpPr/>
            <p:nvPr/>
          </p:nvSpPr>
          <p:spPr>
            <a:xfrm rot="20700000">
              <a:off x="8683906"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Parallelogram 412">
              <a:extLst>
                <a:ext uri="{FF2B5EF4-FFF2-40B4-BE49-F238E27FC236}">
                  <a16:creationId xmlns:a16="http://schemas.microsoft.com/office/drawing/2014/main" id="{0922E108-DE12-CC57-7FEF-13BD5BD0499E}"/>
                </a:ext>
              </a:extLst>
            </p:cNvPr>
            <p:cNvSpPr/>
            <p:nvPr/>
          </p:nvSpPr>
          <p:spPr>
            <a:xfrm rot="20700000">
              <a:off x="8775777"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Parallelogram 413">
              <a:extLst>
                <a:ext uri="{FF2B5EF4-FFF2-40B4-BE49-F238E27FC236}">
                  <a16:creationId xmlns:a16="http://schemas.microsoft.com/office/drawing/2014/main" id="{3725228D-12C8-4747-616B-C597B96BA357}"/>
                </a:ext>
              </a:extLst>
            </p:cNvPr>
            <p:cNvSpPr/>
            <p:nvPr/>
          </p:nvSpPr>
          <p:spPr>
            <a:xfrm rot="20700000">
              <a:off x="8867648"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Parallelogram 414">
              <a:extLst>
                <a:ext uri="{FF2B5EF4-FFF2-40B4-BE49-F238E27FC236}">
                  <a16:creationId xmlns:a16="http://schemas.microsoft.com/office/drawing/2014/main" id="{512DF9CA-D6D4-18B1-845C-8855737474B1}"/>
                </a:ext>
              </a:extLst>
            </p:cNvPr>
            <p:cNvSpPr/>
            <p:nvPr/>
          </p:nvSpPr>
          <p:spPr>
            <a:xfrm rot="20700000">
              <a:off x="8959519" y="1306937"/>
              <a:ext cx="275517" cy="195023"/>
            </a:xfrm>
            <a:prstGeom prst="parallelogram">
              <a:avLst/>
            </a:prstGeom>
            <a:solidFill>
              <a:schemeClr val="bg2">
                <a:lumMod val="60000"/>
                <a:lumOff val="40000"/>
              </a:schemeClr>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Parallelogram 415">
              <a:extLst>
                <a:ext uri="{FF2B5EF4-FFF2-40B4-BE49-F238E27FC236}">
                  <a16:creationId xmlns:a16="http://schemas.microsoft.com/office/drawing/2014/main" id="{32796437-6630-B4C8-FC27-5B17686062DE}"/>
                </a:ext>
              </a:extLst>
            </p:cNvPr>
            <p:cNvSpPr/>
            <p:nvPr/>
          </p:nvSpPr>
          <p:spPr>
            <a:xfrm rot="20700000">
              <a:off x="9051390"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7" name="Parallelogram 416">
              <a:extLst>
                <a:ext uri="{FF2B5EF4-FFF2-40B4-BE49-F238E27FC236}">
                  <a16:creationId xmlns:a16="http://schemas.microsoft.com/office/drawing/2014/main" id="{1EB5C5C5-CAD6-B573-9107-DCC83C20F860}"/>
                </a:ext>
              </a:extLst>
            </p:cNvPr>
            <p:cNvSpPr/>
            <p:nvPr/>
          </p:nvSpPr>
          <p:spPr>
            <a:xfrm rot="20700000">
              <a:off x="9143261"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8" name="Parallelogram 417">
              <a:extLst>
                <a:ext uri="{FF2B5EF4-FFF2-40B4-BE49-F238E27FC236}">
                  <a16:creationId xmlns:a16="http://schemas.microsoft.com/office/drawing/2014/main" id="{D9766FC2-84AA-2A42-7706-BF5080EBBE8E}"/>
                </a:ext>
              </a:extLst>
            </p:cNvPr>
            <p:cNvSpPr/>
            <p:nvPr/>
          </p:nvSpPr>
          <p:spPr>
            <a:xfrm rot="20700000">
              <a:off x="9235132"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19" name="Parallelogram 418">
              <a:extLst>
                <a:ext uri="{FF2B5EF4-FFF2-40B4-BE49-F238E27FC236}">
                  <a16:creationId xmlns:a16="http://schemas.microsoft.com/office/drawing/2014/main" id="{33A83601-26F3-E6B9-F7E1-449E55AA736D}"/>
                </a:ext>
              </a:extLst>
            </p:cNvPr>
            <p:cNvSpPr/>
            <p:nvPr/>
          </p:nvSpPr>
          <p:spPr>
            <a:xfrm rot="20700000">
              <a:off x="9327003"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20" name="Parallelogram 419">
              <a:extLst>
                <a:ext uri="{FF2B5EF4-FFF2-40B4-BE49-F238E27FC236}">
                  <a16:creationId xmlns:a16="http://schemas.microsoft.com/office/drawing/2014/main" id="{4CD8B01A-E192-FBA7-A48F-578F24323206}"/>
                </a:ext>
              </a:extLst>
            </p:cNvPr>
            <p:cNvSpPr/>
            <p:nvPr/>
          </p:nvSpPr>
          <p:spPr>
            <a:xfrm rot="20700000">
              <a:off x="9418874" y="1306937"/>
              <a:ext cx="275517" cy="195023"/>
            </a:xfrm>
            <a:prstGeom prst="parallelogram">
              <a:avLst/>
            </a:prstGeom>
            <a:solidFill>
              <a:srgbClr val="C0654C"/>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21" name="Parallelogram 420">
              <a:extLst>
                <a:ext uri="{FF2B5EF4-FFF2-40B4-BE49-F238E27FC236}">
                  <a16:creationId xmlns:a16="http://schemas.microsoft.com/office/drawing/2014/main" id="{391055E4-DA6A-5220-233C-CA15E915C2B2}"/>
                </a:ext>
              </a:extLst>
            </p:cNvPr>
            <p:cNvSpPr/>
            <p:nvPr/>
          </p:nvSpPr>
          <p:spPr>
            <a:xfrm rot="20700000">
              <a:off x="9510745"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Parallelogram 421">
              <a:extLst>
                <a:ext uri="{FF2B5EF4-FFF2-40B4-BE49-F238E27FC236}">
                  <a16:creationId xmlns:a16="http://schemas.microsoft.com/office/drawing/2014/main" id="{B89B1FEC-0D91-AFD2-4FAB-CA9FC7F09635}"/>
                </a:ext>
              </a:extLst>
            </p:cNvPr>
            <p:cNvSpPr/>
            <p:nvPr/>
          </p:nvSpPr>
          <p:spPr>
            <a:xfrm rot="20700000">
              <a:off x="9602616"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Parallelogram 422">
              <a:extLst>
                <a:ext uri="{FF2B5EF4-FFF2-40B4-BE49-F238E27FC236}">
                  <a16:creationId xmlns:a16="http://schemas.microsoft.com/office/drawing/2014/main" id="{C1BD843C-8A58-47E9-4E35-8EF0192E76C2}"/>
                </a:ext>
              </a:extLst>
            </p:cNvPr>
            <p:cNvSpPr/>
            <p:nvPr/>
          </p:nvSpPr>
          <p:spPr>
            <a:xfrm rot="20700000">
              <a:off x="9694487"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Parallelogram 423">
              <a:extLst>
                <a:ext uri="{FF2B5EF4-FFF2-40B4-BE49-F238E27FC236}">
                  <a16:creationId xmlns:a16="http://schemas.microsoft.com/office/drawing/2014/main" id="{CAB45BF9-B528-27E8-CE71-DDD81332D573}"/>
                </a:ext>
              </a:extLst>
            </p:cNvPr>
            <p:cNvSpPr/>
            <p:nvPr/>
          </p:nvSpPr>
          <p:spPr>
            <a:xfrm rot="20700000">
              <a:off x="9786358"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Parallelogram 424">
              <a:extLst>
                <a:ext uri="{FF2B5EF4-FFF2-40B4-BE49-F238E27FC236}">
                  <a16:creationId xmlns:a16="http://schemas.microsoft.com/office/drawing/2014/main" id="{C73F2AE9-AA12-714C-7A05-F2D1B9F7399D}"/>
                </a:ext>
              </a:extLst>
            </p:cNvPr>
            <p:cNvSpPr/>
            <p:nvPr/>
          </p:nvSpPr>
          <p:spPr>
            <a:xfrm rot="20700000">
              <a:off x="9878229"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Parallelogram 425">
              <a:extLst>
                <a:ext uri="{FF2B5EF4-FFF2-40B4-BE49-F238E27FC236}">
                  <a16:creationId xmlns:a16="http://schemas.microsoft.com/office/drawing/2014/main" id="{707C2D59-9927-7DDF-1764-5D8EC43E5D87}"/>
                </a:ext>
              </a:extLst>
            </p:cNvPr>
            <p:cNvSpPr/>
            <p:nvPr/>
          </p:nvSpPr>
          <p:spPr>
            <a:xfrm rot="20700000">
              <a:off x="9970100"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Parallelogram 426">
              <a:extLst>
                <a:ext uri="{FF2B5EF4-FFF2-40B4-BE49-F238E27FC236}">
                  <a16:creationId xmlns:a16="http://schemas.microsoft.com/office/drawing/2014/main" id="{E8FBB2A2-029B-D221-1E81-85FA288FE340}"/>
                </a:ext>
              </a:extLst>
            </p:cNvPr>
            <p:cNvSpPr/>
            <p:nvPr/>
          </p:nvSpPr>
          <p:spPr>
            <a:xfrm rot="20700000">
              <a:off x="10061971"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Parallelogram 427">
              <a:extLst>
                <a:ext uri="{FF2B5EF4-FFF2-40B4-BE49-F238E27FC236}">
                  <a16:creationId xmlns:a16="http://schemas.microsoft.com/office/drawing/2014/main" id="{37FC4F77-D731-F0D1-8F5E-736D8A530DA1}"/>
                </a:ext>
              </a:extLst>
            </p:cNvPr>
            <p:cNvSpPr/>
            <p:nvPr/>
          </p:nvSpPr>
          <p:spPr>
            <a:xfrm rot="20700000">
              <a:off x="10153842"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Parallelogram 428">
              <a:extLst>
                <a:ext uri="{FF2B5EF4-FFF2-40B4-BE49-F238E27FC236}">
                  <a16:creationId xmlns:a16="http://schemas.microsoft.com/office/drawing/2014/main" id="{E6701654-CF48-2FD9-6EA9-D67D5FFED23C}"/>
                </a:ext>
              </a:extLst>
            </p:cNvPr>
            <p:cNvSpPr/>
            <p:nvPr/>
          </p:nvSpPr>
          <p:spPr>
            <a:xfrm rot="20700000">
              <a:off x="10245713"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Parallelogram 429">
              <a:extLst>
                <a:ext uri="{FF2B5EF4-FFF2-40B4-BE49-F238E27FC236}">
                  <a16:creationId xmlns:a16="http://schemas.microsoft.com/office/drawing/2014/main" id="{02779D41-7FA3-4C1D-778E-8998A2FBAA8F}"/>
                </a:ext>
              </a:extLst>
            </p:cNvPr>
            <p:cNvSpPr/>
            <p:nvPr/>
          </p:nvSpPr>
          <p:spPr>
            <a:xfrm rot="20700000">
              <a:off x="10337584"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Parallelogram 430">
              <a:extLst>
                <a:ext uri="{FF2B5EF4-FFF2-40B4-BE49-F238E27FC236}">
                  <a16:creationId xmlns:a16="http://schemas.microsoft.com/office/drawing/2014/main" id="{894A9678-C5D8-24CE-D765-9BBB7A6CB4E2}"/>
                </a:ext>
              </a:extLst>
            </p:cNvPr>
            <p:cNvSpPr/>
            <p:nvPr/>
          </p:nvSpPr>
          <p:spPr>
            <a:xfrm rot="20700000">
              <a:off x="10429455"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Parallelogram 431">
              <a:extLst>
                <a:ext uri="{FF2B5EF4-FFF2-40B4-BE49-F238E27FC236}">
                  <a16:creationId xmlns:a16="http://schemas.microsoft.com/office/drawing/2014/main" id="{88541E4B-9714-84B1-5F0B-D6C3DA86A577}"/>
                </a:ext>
              </a:extLst>
            </p:cNvPr>
            <p:cNvSpPr/>
            <p:nvPr/>
          </p:nvSpPr>
          <p:spPr>
            <a:xfrm rot="20700000">
              <a:off x="10521326"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Parallelogram 432">
              <a:extLst>
                <a:ext uri="{FF2B5EF4-FFF2-40B4-BE49-F238E27FC236}">
                  <a16:creationId xmlns:a16="http://schemas.microsoft.com/office/drawing/2014/main" id="{E35082BC-9727-9A21-283F-CD239B686BFC}"/>
                </a:ext>
              </a:extLst>
            </p:cNvPr>
            <p:cNvSpPr/>
            <p:nvPr/>
          </p:nvSpPr>
          <p:spPr>
            <a:xfrm rot="20700000">
              <a:off x="10613197"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Parallelogram 433">
              <a:extLst>
                <a:ext uri="{FF2B5EF4-FFF2-40B4-BE49-F238E27FC236}">
                  <a16:creationId xmlns:a16="http://schemas.microsoft.com/office/drawing/2014/main" id="{EB423BD3-2A4B-38A2-2079-1AA930027486}"/>
                </a:ext>
              </a:extLst>
            </p:cNvPr>
            <p:cNvSpPr/>
            <p:nvPr/>
          </p:nvSpPr>
          <p:spPr>
            <a:xfrm rot="20700000">
              <a:off x="10705070" y="1306937"/>
              <a:ext cx="275517" cy="195023"/>
            </a:xfrm>
            <a:prstGeom prst="parallelogram">
              <a:avLst/>
            </a:prstGeom>
            <a:solidFill>
              <a:srgbClr val="3791A7"/>
            </a:solid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7" name="Group 896">
            <a:extLst>
              <a:ext uri="{FF2B5EF4-FFF2-40B4-BE49-F238E27FC236}">
                <a16:creationId xmlns:a16="http://schemas.microsoft.com/office/drawing/2014/main" id="{CC29655D-5799-AADF-ED7D-BF60D7B4E8DA}"/>
              </a:ext>
            </a:extLst>
          </p:cNvPr>
          <p:cNvGrpSpPr/>
          <p:nvPr/>
        </p:nvGrpSpPr>
        <p:grpSpPr>
          <a:xfrm>
            <a:off x="1175407" y="4240865"/>
            <a:ext cx="1069524" cy="1744341"/>
            <a:chOff x="1175407" y="4088466"/>
            <a:chExt cx="1069524" cy="1744341"/>
          </a:xfrm>
        </p:grpSpPr>
        <mc:AlternateContent xmlns:mc="http://schemas.openxmlformats.org/markup-compatibility/2006" xmlns:a14="http://schemas.microsoft.com/office/drawing/2010/main">
          <mc:Choice Requires="a14">
            <p:sp>
              <p:nvSpPr>
                <p:cNvPr id="24" name="Can 23">
                  <a:extLst>
                    <a:ext uri="{FF2B5EF4-FFF2-40B4-BE49-F238E27FC236}">
                      <a16:creationId xmlns:a16="http://schemas.microsoft.com/office/drawing/2014/main" id="{CDDF64D8-F8ED-AEEF-5B5B-6B6C8ED0F25A}"/>
                    </a:ext>
                  </a:extLst>
                </p:cNvPr>
                <p:cNvSpPr/>
                <p:nvPr/>
              </p:nvSpPr>
              <p:spPr>
                <a:xfrm>
                  <a:off x="1315199" y="5149939"/>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=0</m:t>
                            </m:r>
                          </m:sub>
                        </m:sSub>
                      </m:oMath>
                    </m:oMathPara>
                  </a14:m>
                  <a:endParaRPr lang="en-US">
                    <a:solidFill>
                      <a:schemeClr val="bg2"/>
                    </a:solidFill>
                  </a:endParaRPr>
                </a:p>
              </p:txBody>
            </p:sp>
          </mc:Choice>
          <mc:Fallback xmlns="">
            <p:sp>
              <p:nvSpPr>
                <p:cNvPr id="24" name="Can 23">
                  <a:extLst>
                    <a:ext uri="{FF2B5EF4-FFF2-40B4-BE49-F238E27FC236}">
                      <a16:creationId xmlns:a16="http://schemas.microsoft.com/office/drawing/2014/main" id="{CDDF64D8-F8ED-AEEF-5B5B-6B6C8ED0F25A}"/>
                    </a:ext>
                  </a:extLst>
                </p:cNvPr>
                <p:cNvSpPr>
                  <a:spLocks noRot="1" noChangeAspect="1" noMove="1" noResize="1" noEditPoints="1" noAdjustHandles="1" noChangeArrowheads="1" noChangeShapeType="1" noTextEdit="1"/>
                </p:cNvSpPr>
                <p:nvPr/>
              </p:nvSpPr>
              <p:spPr>
                <a:xfrm>
                  <a:off x="1315199" y="5149939"/>
                  <a:ext cx="733451" cy="682868"/>
                </a:xfrm>
                <a:prstGeom prst="can">
                  <a:avLst/>
                </a:prstGeom>
                <a:blipFill>
                  <a:blip r:embed="rId10"/>
                  <a:stretch>
                    <a:fillRect/>
                  </a:stretch>
                </a:blipFill>
                <a:ln>
                  <a:solidFill>
                    <a:schemeClr val="bg2"/>
                  </a:solidFill>
                </a:ln>
              </p:spPr>
              <p:txBody>
                <a:bodyPr/>
                <a:lstStyle/>
                <a:p>
                  <a:r>
                    <a:rPr lang="en-US">
                      <a:noFill/>
                    </a:rPr>
                    <a:t> </a:t>
                  </a:r>
                </a:p>
              </p:txBody>
            </p:sp>
          </mc:Fallback>
        </mc:AlternateContent>
        <p:cxnSp>
          <p:nvCxnSpPr>
            <p:cNvPr id="693" name="Straight Arrow Connector 692">
              <a:extLst>
                <a:ext uri="{FF2B5EF4-FFF2-40B4-BE49-F238E27FC236}">
                  <a16:creationId xmlns:a16="http://schemas.microsoft.com/office/drawing/2014/main" id="{C92A8AD9-EB66-225E-A740-5A1A661E1EA4}"/>
                </a:ext>
              </a:extLst>
            </p:cNvPr>
            <p:cNvCxnSpPr>
              <a:cxnSpLocks/>
            </p:cNvCxnSpPr>
            <p:nvPr/>
          </p:nvCxnSpPr>
          <p:spPr>
            <a:xfrm flipV="1">
              <a:off x="1688055" y="4088466"/>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5" name="TextBox 704">
              <a:extLst>
                <a:ext uri="{FF2B5EF4-FFF2-40B4-BE49-F238E27FC236}">
                  <a16:creationId xmlns:a16="http://schemas.microsoft.com/office/drawing/2014/main" id="{671BCA52-4AE4-4A6F-4D80-966D2F82E360}"/>
                </a:ext>
              </a:extLst>
            </p:cNvPr>
            <p:cNvSpPr txBox="1"/>
            <p:nvPr/>
          </p:nvSpPr>
          <p:spPr>
            <a:xfrm>
              <a:off x="1175407" y="4662956"/>
              <a:ext cx="1069524" cy="461665"/>
            </a:xfrm>
            <a:prstGeom prst="rect">
              <a:avLst/>
            </a:prstGeom>
            <a:noFill/>
          </p:spPr>
          <p:txBody>
            <a:bodyPr wrap="none" rtlCol="0">
              <a:spAutoFit/>
            </a:bodyPr>
            <a:lstStyle/>
            <a:p>
              <a:pPr algn="ctr"/>
              <a:r>
                <a:rPr lang="en-US" sz="1200">
                  <a:solidFill>
                    <a:schemeClr val="bg2"/>
                  </a:solidFill>
                </a:rPr>
                <a:t>Initially</a:t>
              </a:r>
            </a:p>
            <a:p>
              <a:pPr algn="ctr"/>
              <a:r>
                <a:rPr lang="en-US" sz="1200">
                  <a:solidFill>
                    <a:schemeClr val="bg2"/>
                  </a:solidFill>
                </a:rPr>
                <a:t>No-rehearsal</a:t>
              </a:r>
              <a:endParaRPr lang="en-US" sz="1200"/>
            </a:p>
          </p:txBody>
        </p:sp>
      </p:grpSp>
      <p:grpSp>
        <p:nvGrpSpPr>
          <p:cNvPr id="61" name="Group 60">
            <a:extLst>
              <a:ext uri="{FF2B5EF4-FFF2-40B4-BE49-F238E27FC236}">
                <a16:creationId xmlns:a16="http://schemas.microsoft.com/office/drawing/2014/main" id="{DC6F77EB-5596-B68E-03C1-A990C8F710AA}"/>
              </a:ext>
            </a:extLst>
          </p:cNvPr>
          <p:cNvGrpSpPr/>
          <p:nvPr/>
        </p:nvGrpSpPr>
        <p:grpSpPr>
          <a:xfrm>
            <a:off x="1235878" y="3187514"/>
            <a:ext cx="567220" cy="682867"/>
            <a:chOff x="1235878" y="3035115"/>
            <a:chExt cx="567220" cy="682867"/>
          </a:xfrm>
        </p:grpSpPr>
        <p:sp>
          <p:nvSpPr>
            <p:cNvPr id="13" name="Manual Operation 12">
              <a:extLst>
                <a:ext uri="{FF2B5EF4-FFF2-40B4-BE49-F238E27FC236}">
                  <a16:creationId xmlns:a16="http://schemas.microsoft.com/office/drawing/2014/main" id="{113E0B1C-D87A-4CF8-8EDF-B74B354C7038}"/>
                </a:ext>
              </a:extLst>
            </p:cNvPr>
            <p:cNvSpPr/>
            <p:nvPr/>
          </p:nvSpPr>
          <p:spPr>
            <a:xfrm rot="16200000">
              <a:off x="1178054" y="3092939"/>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0" name="TextBox 709">
                  <a:extLst>
                    <a:ext uri="{FF2B5EF4-FFF2-40B4-BE49-F238E27FC236}">
                      <a16:creationId xmlns:a16="http://schemas.microsoft.com/office/drawing/2014/main" id="{1989C4FA-84BA-B665-747C-4DAB314C9602}"/>
                    </a:ext>
                  </a:extLst>
                </p:cNvPr>
                <p:cNvSpPr txBox="1"/>
                <p:nvPr/>
              </p:nvSpPr>
              <p:spPr>
                <a:xfrm>
                  <a:off x="1288242" y="3244168"/>
                  <a:ext cx="446020" cy="235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=0</m:t>
                                </m:r>
                              </m:sub>
                            </m:sSub>
                          </m:sub>
                        </m:sSub>
                        <m:r>
                          <a:rPr lang="en-US" b="0" i="1" smtClean="0">
                            <a:latin typeface="Cambria Math" panose="02040503050406030204" pitchFamily="18" charset="0"/>
                          </a:rPr>
                          <m:t> </m:t>
                        </m:r>
                      </m:oMath>
                    </m:oMathPara>
                  </a14:m>
                  <a:endParaRPr lang="en-US"/>
                </a:p>
              </p:txBody>
            </p:sp>
          </mc:Choice>
          <mc:Fallback xmlns="">
            <p:sp>
              <p:nvSpPr>
                <p:cNvPr id="710" name="TextBox 709">
                  <a:extLst>
                    <a:ext uri="{FF2B5EF4-FFF2-40B4-BE49-F238E27FC236}">
                      <a16:creationId xmlns:a16="http://schemas.microsoft.com/office/drawing/2014/main" id="{1989C4FA-84BA-B665-747C-4DAB314C9602}"/>
                    </a:ext>
                  </a:extLst>
                </p:cNvPr>
                <p:cNvSpPr txBox="1">
                  <a:spLocks noRot="1" noChangeAspect="1" noMove="1" noResize="1" noEditPoints="1" noAdjustHandles="1" noChangeArrowheads="1" noChangeShapeType="1" noTextEdit="1"/>
                </p:cNvSpPr>
                <p:nvPr/>
              </p:nvSpPr>
              <p:spPr>
                <a:xfrm>
                  <a:off x="1288242" y="3244168"/>
                  <a:ext cx="446020" cy="235064"/>
                </a:xfrm>
                <a:prstGeom prst="rect">
                  <a:avLst/>
                </a:prstGeom>
                <a:blipFill>
                  <a:blip r:embed="rId11"/>
                  <a:stretch>
                    <a:fillRect l="-12329" b="-23077"/>
                  </a:stretch>
                </a:blipFill>
              </p:spPr>
              <p:txBody>
                <a:bodyPr/>
                <a:lstStyle/>
                <a:p>
                  <a:r>
                    <a:rPr lang="en-US">
                      <a:noFill/>
                    </a:rPr>
                    <a:t> </a:t>
                  </a:r>
                </a:p>
              </p:txBody>
            </p:sp>
          </mc:Fallback>
        </mc:AlternateContent>
      </p:grpSp>
      <p:grpSp>
        <p:nvGrpSpPr>
          <p:cNvPr id="954" name="Group 953">
            <a:extLst>
              <a:ext uri="{FF2B5EF4-FFF2-40B4-BE49-F238E27FC236}">
                <a16:creationId xmlns:a16="http://schemas.microsoft.com/office/drawing/2014/main" id="{3542DA19-654E-A4B6-2AE6-5914D13F0E2E}"/>
              </a:ext>
            </a:extLst>
          </p:cNvPr>
          <p:cNvGrpSpPr/>
          <p:nvPr/>
        </p:nvGrpSpPr>
        <p:grpSpPr>
          <a:xfrm>
            <a:off x="1787542" y="3234730"/>
            <a:ext cx="1042253" cy="405301"/>
            <a:chOff x="1787542" y="3082331"/>
            <a:chExt cx="1042253" cy="405301"/>
          </a:xfrm>
        </p:grpSpPr>
        <p:cxnSp>
          <p:nvCxnSpPr>
            <p:cNvPr id="700" name="Straight Arrow Connector 699">
              <a:extLst>
                <a:ext uri="{FF2B5EF4-FFF2-40B4-BE49-F238E27FC236}">
                  <a16:creationId xmlns:a16="http://schemas.microsoft.com/office/drawing/2014/main" id="{B6C9D10E-3631-DAC9-B852-371329788B62}"/>
                </a:ext>
              </a:extLst>
            </p:cNvPr>
            <p:cNvCxnSpPr>
              <a:cxnSpLocks/>
            </p:cNvCxnSpPr>
            <p:nvPr/>
          </p:nvCxnSpPr>
          <p:spPr>
            <a:xfrm>
              <a:off x="1864908" y="3392515"/>
              <a:ext cx="500347" cy="3591"/>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7" name="TextBox 706">
              <a:extLst>
                <a:ext uri="{FF2B5EF4-FFF2-40B4-BE49-F238E27FC236}">
                  <a16:creationId xmlns:a16="http://schemas.microsoft.com/office/drawing/2014/main" id="{94D30746-2F4E-D8F2-A724-C6A0569B5310}"/>
                </a:ext>
              </a:extLst>
            </p:cNvPr>
            <p:cNvSpPr txBox="1"/>
            <p:nvPr/>
          </p:nvSpPr>
          <p:spPr>
            <a:xfrm>
              <a:off x="1787542" y="3082331"/>
              <a:ext cx="737702" cy="276999"/>
            </a:xfrm>
            <a:prstGeom prst="rect">
              <a:avLst/>
            </a:prstGeom>
            <a:noFill/>
          </p:spPr>
          <p:txBody>
            <a:bodyPr wrap="none" rtlCol="0">
              <a:spAutoFit/>
            </a:bodyPr>
            <a:lstStyle/>
            <a:p>
              <a:r>
                <a:rPr lang="en-US" sz="1200"/>
                <a:t>Training</a:t>
              </a:r>
            </a:p>
          </p:txBody>
        </p:sp>
        <mc:AlternateContent xmlns:mc="http://schemas.openxmlformats.org/markup-compatibility/2006" xmlns:a14="http://schemas.microsoft.com/office/drawing/2010/main">
          <mc:Choice Requires="a14">
            <p:sp>
              <p:nvSpPr>
                <p:cNvPr id="711" name="TextBox 710">
                  <a:extLst>
                    <a:ext uri="{FF2B5EF4-FFF2-40B4-BE49-F238E27FC236}">
                      <a16:creationId xmlns:a16="http://schemas.microsoft.com/office/drawing/2014/main" id="{2A84DC2C-9771-2DCC-53CB-A98E9CF0C601}"/>
                    </a:ext>
                  </a:extLst>
                </p:cNvPr>
                <p:cNvSpPr txBox="1"/>
                <p:nvPr/>
              </p:nvSpPr>
              <p:spPr>
                <a:xfrm>
                  <a:off x="2383775" y="3244167"/>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11" name="TextBox 710">
                  <a:extLst>
                    <a:ext uri="{FF2B5EF4-FFF2-40B4-BE49-F238E27FC236}">
                      <a16:creationId xmlns:a16="http://schemas.microsoft.com/office/drawing/2014/main" id="{2A84DC2C-9771-2DCC-53CB-A98E9CF0C601}"/>
                    </a:ext>
                  </a:extLst>
                </p:cNvPr>
                <p:cNvSpPr txBox="1">
                  <a:spLocks noRot="1" noChangeAspect="1" noMove="1" noResize="1" noEditPoints="1" noAdjustHandles="1" noChangeArrowheads="1" noChangeShapeType="1" noTextEdit="1"/>
                </p:cNvSpPr>
                <p:nvPr/>
              </p:nvSpPr>
              <p:spPr>
                <a:xfrm>
                  <a:off x="2383775" y="3244167"/>
                  <a:ext cx="446020" cy="243465"/>
                </a:xfrm>
                <a:prstGeom prst="rect">
                  <a:avLst/>
                </a:prstGeom>
                <a:blipFill>
                  <a:blip r:embed="rId12"/>
                  <a:stretch>
                    <a:fillRect l="-12329" b="-20000"/>
                  </a:stretch>
                </a:blipFill>
              </p:spPr>
              <p:txBody>
                <a:bodyPr/>
                <a:lstStyle/>
                <a:p>
                  <a:r>
                    <a:rPr lang="en-US">
                      <a:noFill/>
                    </a:rPr>
                    <a:t> </a:t>
                  </a:r>
                </a:p>
              </p:txBody>
            </p:sp>
          </mc:Fallback>
        </mc:AlternateContent>
      </p:grpSp>
      <p:grpSp>
        <p:nvGrpSpPr>
          <p:cNvPr id="929" name="Group 928">
            <a:extLst>
              <a:ext uri="{FF2B5EF4-FFF2-40B4-BE49-F238E27FC236}">
                <a16:creationId xmlns:a16="http://schemas.microsoft.com/office/drawing/2014/main" id="{6B25B0FE-3CB7-4A45-B48F-B0443F7CEA4F}"/>
              </a:ext>
            </a:extLst>
          </p:cNvPr>
          <p:cNvGrpSpPr/>
          <p:nvPr/>
        </p:nvGrpSpPr>
        <p:grpSpPr>
          <a:xfrm>
            <a:off x="5131027" y="3187514"/>
            <a:ext cx="1061001" cy="685188"/>
            <a:chOff x="5131027" y="3035115"/>
            <a:chExt cx="1061001" cy="685188"/>
          </a:xfrm>
        </p:grpSpPr>
        <p:sp>
          <p:nvSpPr>
            <p:cNvPr id="743" name="Manual Operation 742">
              <a:extLst>
                <a:ext uri="{FF2B5EF4-FFF2-40B4-BE49-F238E27FC236}">
                  <a16:creationId xmlns:a16="http://schemas.microsoft.com/office/drawing/2014/main" id="{14BFD74C-A5AE-A438-D1BC-A22CBCC71326}"/>
                </a:ext>
              </a:extLst>
            </p:cNvPr>
            <p:cNvSpPr/>
            <p:nvPr/>
          </p:nvSpPr>
          <p:spPr>
            <a:xfrm rot="16200000">
              <a:off x="5566984" y="3095260"/>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6" name="TextBox 745">
                  <a:extLst>
                    <a:ext uri="{FF2B5EF4-FFF2-40B4-BE49-F238E27FC236}">
                      <a16:creationId xmlns:a16="http://schemas.microsoft.com/office/drawing/2014/main" id="{E16EE7AE-B16E-B3EA-9AD4-1364D9B10411}"/>
                    </a:ext>
                  </a:extLst>
                </p:cNvPr>
                <p:cNvSpPr txBox="1"/>
                <p:nvPr/>
              </p:nvSpPr>
              <p:spPr>
                <a:xfrm>
                  <a:off x="5677172" y="3246489"/>
                  <a:ext cx="446020" cy="23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r>
                                  <a:rPr lang="en-US" i="1">
                                    <a:latin typeface="Cambria Math" panose="02040503050406030204" pitchFamily="18" charset="0"/>
                                  </a:rPr>
                                  <m:t>=1</m:t>
                                </m:r>
                              </m:sub>
                            </m:sSub>
                          </m:sub>
                        </m:sSub>
                        <m:r>
                          <a:rPr lang="en-US" i="1">
                            <a:latin typeface="Cambria Math" panose="02040503050406030204" pitchFamily="18" charset="0"/>
                          </a:rPr>
                          <m:t> </m:t>
                        </m:r>
                      </m:oMath>
                    </m:oMathPara>
                  </a14:m>
                  <a:endParaRPr lang="en-US"/>
                </a:p>
              </p:txBody>
            </p:sp>
          </mc:Choice>
          <mc:Fallback xmlns="">
            <p:sp>
              <p:nvSpPr>
                <p:cNvPr id="746" name="TextBox 745">
                  <a:extLst>
                    <a:ext uri="{FF2B5EF4-FFF2-40B4-BE49-F238E27FC236}">
                      <a16:creationId xmlns:a16="http://schemas.microsoft.com/office/drawing/2014/main" id="{E16EE7AE-B16E-B3EA-9AD4-1364D9B10411}"/>
                    </a:ext>
                  </a:extLst>
                </p:cNvPr>
                <p:cNvSpPr txBox="1">
                  <a:spLocks noRot="1" noChangeAspect="1" noMove="1" noResize="1" noEditPoints="1" noAdjustHandles="1" noChangeArrowheads="1" noChangeShapeType="1" noTextEdit="1"/>
                </p:cNvSpPr>
                <p:nvPr/>
              </p:nvSpPr>
              <p:spPr>
                <a:xfrm>
                  <a:off x="5677172" y="3246489"/>
                  <a:ext cx="446020" cy="235001"/>
                </a:xfrm>
                <a:prstGeom prst="rect">
                  <a:avLst/>
                </a:prstGeom>
                <a:blipFill>
                  <a:blip r:embed="rId13"/>
                  <a:stretch>
                    <a:fillRect l="-12329" b="-23684"/>
                  </a:stretch>
                </a:blipFill>
              </p:spPr>
              <p:txBody>
                <a:bodyPr/>
                <a:lstStyle/>
                <a:p>
                  <a:r>
                    <a:rPr lang="en-US">
                      <a:noFill/>
                    </a:rPr>
                    <a:t> </a:t>
                  </a:r>
                </a:p>
              </p:txBody>
            </p:sp>
          </mc:Fallback>
        </mc:AlternateContent>
        <p:cxnSp>
          <p:nvCxnSpPr>
            <p:cNvPr id="748" name="Straight Arrow Connector 747">
              <a:extLst>
                <a:ext uri="{FF2B5EF4-FFF2-40B4-BE49-F238E27FC236}">
                  <a16:creationId xmlns:a16="http://schemas.microsoft.com/office/drawing/2014/main" id="{626156B9-C3FA-A237-68E0-9B93975B9A20}"/>
                </a:ext>
              </a:extLst>
            </p:cNvPr>
            <p:cNvCxnSpPr>
              <a:cxnSpLocks/>
            </p:cNvCxnSpPr>
            <p:nvPr/>
          </p:nvCxnSpPr>
          <p:spPr>
            <a:xfrm>
              <a:off x="5131027" y="3401599"/>
              <a:ext cx="347838"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9" name="TextBox 748">
                  <a:extLst>
                    <a:ext uri="{FF2B5EF4-FFF2-40B4-BE49-F238E27FC236}">
                      <a16:creationId xmlns:a16="http://schemas.microsoft.com/office/drawing/2014/main" id="{999C4C02-183C-DC76-3D11-93682BA522FD}"/>
                    </a:ext>
                  </a:extLst>
                </p:cNvPr>
                <p:cNvSpPr txBox="1"/>
                <p:nvPr/>
              </p:nvSpPr>
              <p:spPr>
                <a:xfrm>
                  <a:off x="5139425" y="3035115"/>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49" name="TextBox 748">
                  <a:extLst>
                    <a:ext uri="{FF2B5EF4-FFF2-40B4-BE49-F238E27FC236}">
                      <a16:creationId xmlns:a16="http://schemas.microsoft.com/office/drawing/2014/main" id="{999C4C02-183C-DC76-3D11-93682BA522FD}"/>
                    </a:ext>
                  </a:extLst>
                </p:cNvPr>
                <p:cNvSpPr txBox="1">
                  <a:spLocks noRot="1" noChangeAspect="1" noMove="1" noResize="1" noEditPoints="1" noAdjustHandles="1" noChangeArrowheads="1" noChangeShapeType="1" noTextEdit="1"/>
                </p:cNvSpPr>
                <p:nvPr/>
              </p:nvSpPr>
              <p:spPr>
                <a:xfrm>
                  <a:off x="5139425" y="3035115"/>
                  <a:ext cx="446020" cy="243465"/>
                </a:xfrm>
                <a:prstGeom prst="rect">
                  <a:avLst/>
                </a:prstGeom>
                <a:blipFill>
                  <a:blip r:embed="rId14"/>
                  <a:stretch>
                    <a:fillRect l="-12329" b="-17500"/>
                  </a:stretch>
                </a:blipFill>
              </p:spPr>
              <p:txBody>
                <a:bodyPr/>
                <a:lstStyle/>
                <a:p>
                  <a:r>
                    <a:rPr lang="en-US">
                      <a:noFill/>
                    </a:rPr>
                    <a:t> </a:t>
                  </a:r>
                </a:p>
              </p:txBody>
            </p:sp>
          </mc:Fallback>
        </mc:AlternateContent>
      </p:grpSp>
      <p:sp>
        <p:nvSpPr>
          <p:cNvPr id="750" name="Rectangle 749">
            <a:extLst>
              <a:ext uri="{FF2B5EF4-FFF2-40B4-BE49-F238E27FC236}">
                <a16:creationId xmlns:a16="http://schemas.microsoft.com/office/drawing/2014/main" id="{FB2C1150-FBF3-8892-EBD6-F323B6F7AE3D}"/>
              </a:ext>
            </a:extLst>
          </p:cNvPr>
          <p:cNvSpPr/>
          <p:nvPr/>
        </p:nvSpPr>
        <p:spPr>
          <a:xfrm>
            <a:off x="7367225" y="1996162"/>
            <a:ext cx="2021162"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3" name="Group 932">
            <a:extLst>
              <a:ext uri="{FF2B5EF4-FFF2-40B4-BE49-F238E27FC236}">
                <a16:creationId xmlns:a16="http://schemas.microsoft.com/office/drawing/2014/main" id="{3FB290C6-28F7-CCAC-7AB8-BE10B964202A}"/>
              </a:ext>
            </a:extLst>
          </p:cNvPr>
          <p:cNvGrpSpPr/>
          <p:nvPr/>
        </p:nvGrpSpPr>
        <p:grpSpPr>
          <a:xfrm>
            <a:off x="7490062" y="2626004"/>
            <a:ext cx="1659703" cy="585550"/>
            <a:chOff x="7490062" y="2473605"/>
            <a:chExt cx="1659703" cy="585550"/>
          </a:xfrm>
        </p:grpSpPr>
        <mc:AlternateContent xmlns:mc="http://schemas.openxmlformats.org/markup-compatibility/2006" xmlns:a14="http://schemas.microsoft.com/office/drawing/2010/main">
          <mc:Choice Requires="a14">
            <p:sp>
              <p:nvSpPr>
                <p:cNvPr id="753" name="Rectangle 752">
                  <a:extLst>
                    <a:ext uri="{FF2B5EF4-FFF2-40B4-BE49-F238E27FC236}">
                      <a16:creationId xmlns:a16="http://schemas.microsoft.com/office/drawing/2014/main" id="{5A7CE153-A3B3-F2B1-E46C-75A819ED8677}"/>
                    </a:ext>
                  </a:extLst>
                </p:cNvPr>
                <p:cNvSpPr/>
                <p:nvPr/>
              </p:nvSpPr>
              <p:spPr>
                <a:xfrm>
                  <a:off x="7490062" y="2473605"/>
                  <a:ext cx="165970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rPr>
                    <a:t>Choose </a:t>
                  </a:r>
                  <a14:m>
                    <m:oMath xmlns:m="http://schemas.openxmlformats.org/officeDocument/2006/math">
                      <m:r>
                        <a:rPr lang="en-US" sz="1000" i="1">
                          <a:solidFill>
                            <a:schemeClr val="bg2"/>
                          </a:solidFill>
                          <a:latin typeface="Cambria Math" panose="02040503050406030204" pitchFamily="18" charset="0"/>
                        </a:rPr>
                        <m:t>𝑥</m:t>
                      </m:r>
                    </m:oMath>
                  </a14:m>
                  <a:endParaRPr lang="en-US" sz="1000">
                    <a:solidFill>
                      <a:schemeClr val="bg2"/>
                    </a:solidFill>
                  </a:endParaRPr>
                </a:p>
              </p:txBody>
            </p:sp>
          </mc:Choice>
          <mc:Fallback xmlns="">
            <p:sp>
              <p:nvSpPr>
                <p:cNvPr id="753" name="Rectangle 752">
                  <a:extLst>
                    <a:ext uri="{FF2B5EF4-FFF2-40B4-BE49-F238E27FC236}">
                      <a16:creationId xmlns:a16="http://schemas.microsoft.com/office/drawing/2014/main" id="{5A7CE153-A3B3-F2B1-E46C-75A819ED8677}"/>
                    </a:ext>
                  </a:extLst>
                </p:cNvPr>
                <p:cNvSpPr>
                  <a:spLocks noRot="1" noChangeAspect="1" noMove="1" noResize="1" noEditPoints="1" noAdjustHandles="1" noChangeArrowheads="1" noChangeShapeType="1" noTextEdit="1"/>
                </p:cNvSpPr>
                <p:nvPr/>
              </p:nvSpPr>
              <p:spPr>
                <a:xfrm>
                  <a:off x="7490062" y="2473605"/>
                  <a:ext cx="1659703" cy="344678"/>
                </a:xfrm>
                <a:prstGeom prst="rect">
                  <a:avLst/>
                </a:prstGeom>
                <a:blipFill>
                  <a:blip r:embed="rId15"/>
                  <a:stretch>
                    <a:fillRect/>
                  </a:stretch>
                </a:blipFill>
                <a:ln w="12700">
                  <a:solidFill>
                    <a:schemeClr val="bg2"/>
                  </a:solidFill>
                </a:ln>
              </p:spPr>
              <p:txBody>
                <a:bodyPr/>
                <a:lstStyle/>
                <a:p>
                  <a:r>
                    <a:rPr lang="en-US">
                      <a:noFill/>
                    </a:rPr>
                    <a:t> </a:t>
                  </a:r>
                </a:p>
              </p:txBody>
            </p:sp>
          </mc:Fallback>
        </mc:AlternateContent>
        <p:cxnSp>
          <p:nvCxnSpPr>
            <p:cNvPr id="757" name="Straight Arrow Connector 756">
              <a:extLst>
                <a:ext uri="{FF2B5EF4-FFF2-40B4-BE49-F238E27FC236}">
                  <a16:creationId xmlns:a16="http://schemas.microsoft.com/office/drawing/2014/main" id="{73A28DFB-D72A-44A4-1B71-22AB137B54F4}"/>
                </a:ext>
              </a:extLst>
            </p:cNvPr>
            <p:cNvCxnSpPr>
              <a:cxnSpLocks/>
            </p:cNvCxnSpPr>
            <p:nvPr/>
          </p:nvCxnSpPr>
          <p:spPr>
            <a:xfrm>
              <a:off x="8339503" y="2879725"/>
              <a:ext cx="0" cy="17943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63" name="TextBox 762">
            <a:extLst>
              <a:ext uri="{FF2B5EF4-FFF2-40B4-BE49-F238E27FC236}">
                <a16:creationId xmlns:a16="http://schemas.microsoft.com/office/drawing/2014/main" id="{A8E2865A-5AA5-64D7-A22B-FCA84C81EE34}"/>
              </a:ext>
            </a:extLst>
          </p:cNvPr>
          <p:cNvSpPr txBox="1"/>
          <p:nvPr/>
        </p:nvSpPr>
        <p:spPr>
          <a:xfrm>
            <a:off x="7367225" y="6134291"/>
            <a:ext cx="2031106" cy="461665"/>
          </a:xfrm>
          <a:prstGeom prst="rect">
            <a:avLst/>
          </a:prstGeom>
          <a:noFill/>
        </p:spPr>
        <p:txBody>
          <a:bodyPr wrap="square" rtlCol="0">
            <a:spAutoFit/>
          </a:bodyPr>
          <a:lstStyle/>
          <a:p>
            <a:pPr algn="ctr"/>
            <a:r>
              <a:rPr lang="en-US" sz="1200">
                <a:solidFill>
                  <a:schemeClr val="bg2"/>
                </a:solidFill>
              </a:rPr>
              <a:t>d). Feature distillation and re-consolidation</a:t>
            </a:r>
          </a:p>
        </p:txBody>
      </p:sp>
      <p:grpSp>
        <p:nvGrpSpPr>
          <p:cNvPr id="931" name="Group 930">
            <a:extLst>
              <a:ext uri="{FF2B5EF4-FFF2-40B4-BE49-F238E27FC236}">
                <a16:creationId xmlns:a16="http://schemas.microsoft.com/office/drawing/2014/main" id="{1F2C843F-ABC0-6930-E3B9-3CB5F7CB2356}"/>
              </a:ext>
            </a:extLst>
          </p:cNvPr>
          <p:cNvGrpSpPr/>
          <p:nvPr/>
        </p:nvGrpSpPr>
        <p:grpSpPr>
          <a:xfrm>
            <a:off x="6139366" y="3239390"/>
            <a:ext cx="1144442" cy="402962"/>
            <a:chOff x="6139366" y="3086991"/>
            <a:chExt cx="1144442" cy="402962"/>
          </a:xfrm>
        </p:grpSpPr>
        <p:sp>
          <p:nvSpPr>
            <p:cNvPr id="745" name="TextBox 744">
              <a:extLst>
                <a:ext uri="{FF2B5EF4-FFF2-40B4-BE49-F238E27FC236}">
                  <a16:creationId xmlns:a16="http://schemas.microsoft.com/office/drawing/2014/main" id="{01C0A041-295B-771B-9CFC-B579DAF5A81E}"/>
                </a:ext>
              </a:extLst>
            </p:cNvPr>
            <p:cNvSpPr txBox="1"/>
            <p:nvPr/>
          </p:nvSpPr>
          <p:spPr>
            <a:xfrm>
              <a:off x="6139366" y="3086991"/>
              <a:ext cx="737702" cy="276999"/>
            </a:xfrm>
            <a:prstGeom prst="rect">
              <a:avLst/>
            </a:prstGeom>
            <a:noFill/>
          </p:spPr>
          <p:txBody>
            <a:bodyPr wrap="none" rtlCol="0">
              <a:spAutoFit/>
            </a:bodyPr>
            <a:lstStyle/>
            <a:p>
              <a:r>
                <a:rPr lang="en-US" sz="1200"/>
                <a:t>Training</a:t>
              </a:r>
            </a:p>
          </p:txBody>
        </p:sp>
        <mc:AlternateContent xmlns:mc="http://schemas.openxmlformats.org/markup-compatibility/2006" xmlns:a14="http://schemas.microsoft.com/office/drawing/2010/main">
          <mc:Choice Requires="a14">
            <p:sp>
              <p:nvSpPr>
                <p:cNvPr id="747" name="TextBox 746">
                  <a:extLst>
                    <a:ext uri="{FF2B5EF4-FFF2-40B4-BE49-F238E27FC236}">
                      <a16:creationId xmlns:a16="http://schemas.microsoft.com/office/drawing/2014/main" id="{B6D08C5D-143A-C17C-6D41-B261E9D9BBEE}"/>
                    </a:ext>
                  </a:extLst>
                </p:cNvPr>
                <p:cNvSpPr txBox="1"/>
                <p:nvPr/>
              </p:nvSpPr>
              <p:spPr>
                <a:xfrm>
                  <a:off x="6837788" y="3246488"/>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47" name="TextBox 746">
                  <a:extLst>
                    <a:ext uri="{FF2B5EF4-FFF2-40B4-BE49-F238E27FC236}">
                      <a16:creationId xmlns:a16="http://schemas.microsoft.com/office/drawing/2014/main" id="{B6D08C5D-143A-C17C-6D41-B261E9D9BBEE}"/>
                    </a:ext>
                  </a:extLst>
                </p:cNvPr>
                <p:cNvSpPr txBox="1">
                  <a:spLocks noRot="1" noChangeAspect="1" noMove="1" noResize="1" noEditPoints="1" noAdjustHandles="1" noChangeArrowheads="1" noChangeShapeType="1" noTextEdit="1"/>
                </p:cNvSpPr>
                <p:nvPr/>
              </p:nvSpPr>
              <p:spPr>
                <a:xfrm>
                  <a:off x="6837788" y="3246488"/>
                  <a:ext cx="446020" cy="243465"/>
                </a:xfrm>
                <a:prstGeom prst="rect">
                  <a:avLst/>
                </a:prstGeom>
                <a:blipFill>
                  <a:blip r:embed="rId16"/>
                  <a:stretch>
                    <a:fillRect l="-13699" b="-20513"/>
                  </a:stretch>
                </a:blipFill>
              </p:spPr>
              <p:txBody>
                <a:bodyPr/>
                <a:lstStyle/>
                <a:p>
                  <a:r>
                    <a:rPr lang="en-US">
                      <a:noFill/>
                    </a:rPr>
                    <a:t> </a:t>
                  </a:r>
                </a:p>
              </p:txBody>
            </p:sp>
          </mc:Fallback>
        </mc:AlternateContent>
        <p:cxnSp>
          <p:nvCxnSpPr>
            <p:cNvPr id="765" name="Straight Arrow Connector 764">
              <a:extLst>
                <a:ext uri="{FF2B5EF4-FFF2-40B4-BE49-F238E27FC236}">
                  <a16:creationId xmlns:a16="http://schemas.microsoft.com/office/drawing/2014/main" id="{89759023-2820-548B-A6EC-F4C46A0A6DDD}"/>
                </a:ext>
              </a:extLst>
            </p:cNvPr>
            <p:cNvCxnSpPr>
              <a:cxnSpLocks/>
            </p:cNvCxnSpPr>
            <p:nvPr/>
          </p:nvCxnSpPr>
          <p:spPr>
            <a:xfrm>
              <a:off x="6223837" y="3387442"/>
              <a:ext cx="643097"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4" name="Group 513">
            <a:extLst>
              <a:ext uri="{FF2B5EF4-FFF2-40B4-BE49-F238E27FC236}">
                <a16:creationId xmlns:a16="http://schemas.microsoft.com/office/drawing/2014/main" id="{15E88215-E65A-84AD-7EE0-1201851FEA58}"/>
              </a:ext>
            </a:extLst>
          </p:cNvPr>
          <p:cNvGrpSpPr/>
          <p:nvPr/>
        </p:nvGrpSpPr>
        <p:grpSpPr>
          <a:xfrm>
            <a:off x="9418135" y="3151308"/>
            <a:ext cx="1078956" cy="682867"/>
            <a:chOff x="9418135" y="2998909"/>
            <a:chExt cx="1078956" cy="682867"/>
          </a:xfrm>
        </p:grpSpPr>
        <p:grpSp>
          <p:nvGrpSpPr>
            <p:cNvPr id="942" name="Group 941">
              <a:extLst>
                <a:ext uri="{FF2B5EF4-FFF2-40B4-BE49-F238E27FC236}">
                  <a16:creationId xmlns:a16="http://schemas.microsoft.com/office/drawing/2014/main" id="{D98558EA-F0A8-4A7F-81BE-ABC36CA6DBEE}"/>
                </a:ext>
              </a:extLst>
            </p:cNvPr>
            <p:cNvGrpSpPr/>
            <p:nvPr/>
          </p:nvGrpSpPr>
          <p:grpSpPr>
            <a:xfrm>
              <a:off x="9418135" y="3004471"/>
              <a:ext cx="521530" cy="366484"/>
              <a:chOff x="9418135" y="3004471"/>
              <a:chExt cx="521530" cy="366484"/>
            </a:xfrm>
          </p:grpSpPr>
          <p:cxnSp>
            <p:nvCxnSpPr>
              <p:cNvPr id="781" name="Straight Arrow Connector 780">
                <a:extLst>
                  <a:ext uri="{FF2B5EF4-FFF2-40B4-BE49-F238E27FC236}">
                    <a16:creationId xmlns:a16="http://schemas.microsoft.com/office/drawing/2014/main" id="{39C58B7D-5EC9-AA8E-5577-8D261CC63A74}"/>
                  </a:ext>
                </a:extLst>
              </p:cNvPr>
              <p:cNvCxnSpPr>
                <a:cxnSpLocks/>
              </p:cNvCxnSpPr>
              <p:nvPr/>
            </p:nvCxnSpPr>
            <p:spPr>
              <a:xfrm>
                <a:off x="9418135" y="3370955"/>
                <a:ext cx="347838"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2" name="TextBox 781">
                    <a:extLst>
                      <a:ext uri="{FF2B5EF4-FFF2-40B4-BE49-F238E27FC236}">
                        <a16:creationId xmlns:a16="http://schemas.microsoft.com/office/drawing/2014/main" id="{F287E93C-D9BC-94F8-8C49-AAC3EFFD9FA9}"/>
                      </a:ext>
                    </a:extLst>
                  </p:cNvPr>
                  <p:cNvSpPr txBox="1"/>
                  <p:nvPr/>
                </p:nvSpPr>
                <p:spPr>
                  <a:xfrm>
                    <a:off x="9493645" y="3004471"/>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82" name="TextBox 781">
                    <a:extLst>
                      <a:ext uri="{FF2B5EF4-FFF2-40B4-BE49-F238E27FC236}">
                        <a16:creationId xmlns:a16="http://schemas.microsoft.com/office/drawing/2014/main" id="{F287E93C-D9BC-94F8-8C49-AAC3EFFD9FA9}"/>
                      </a:ext>
                    </a:extLst>
                  </p:cNvPr>
                  <p:cNvSpPr txBox="1">
                    <a:spLocks noRot="1" noChangeAspect="1" noMove="1" noResize="1" noEditPoints="1" noAdjustHandles="1" noChangeArrowheads="1" noChangeShapeType="1" noTextEdit="1"/>
                  </p:cNvSpPr>
                  <p:nvPr/>
                </p:nvSpPr>
                <p:spPr>
                  <a:xfrm>
                    <a:off x="9493645" y="3004471"/>
                    <a:ext cx="446020" cy="243465"/>
                  </a:xfrm>
                  <a:prstGeom prst="rect">
                    <a:avLst/>
                  </a:prstGeom>
                  <a:blipFill>
                    <a:blip r:embed="rId17"/>
                    <a:stretch>
                      <a:fillRect l="-12162" b="-17500"/>
                    </a:stretch>
                  </a:blipFill>
                </p:spPr>
                <p:txBody>
                  <a:bodyPr/>
                  <a:lstStyle/>
                  <a:p>
                    <a:r>
                      <a:rPr lang="en-US">
                        <a:noFill/>
                      </a:rPr>
                      <a:t> </a:t>
                    </a:r>
                  </a:p>
                </p:txBody>
              </p:sp>
            </mc:Fallback>
          </mc:AlternateContent>
        </p:grpSp>
        <p:grpSp>
          <p:nvGrpSpPr>
            <p:cNvPr id="943" name="Group 942">
              <a:extLst>
                <a:ext uri="{FF2B5EF4-FFF2-40B4-BE49-F238E27FC236}">
                  <a16:creationId xmlns:a16="http://schemas.microsoft.com/office/drawing/2014/main" id="{DA7B1CD1-15EA-1587-8F75-3A472EE894CE}"/>
                </a:ext>
              </a:extLst>
            </p:cNvPr>
            <p:cNvGrpSpPr/>
            <p:nvPr/>
          </p:nvGrpSpPr>
          <p:grpSpPr>
            <a:xfrm>
              <a:off x="9929871" y="2998909"/>
              <a:ext cx="567220" cy="682867"/>
              <a:chOff x="9929871" y="2998909"/>
              <a:chExt cx="567220" cy="682867"/>
            </a:xfrm>
          </p:grpSpPr>
          <p:sp>
            <p:nvSpPr>
              <p:cNvPr id="791" name="Manual Operation 790">
                <a:extLst>
                  <a:ext uri="{FF2B5EF4-FFF2-40B4-BE49-F238E27FC236}">
                    <a16:creationId xmlns:a16="http://schemas.microsoft.com/office/drawing/2014/main" id="{4EAD5789-85D7-8FD5-06A7-289F968C26E2}"/>
                  </a:ext>
                </a:extLst>
              </p:cNvPr>
              <p:cNvSpPr/>
              <p:nvPr/>
            </p:nvSpPr>
            <p:spPr>
              <a:xfrm rot="16200000">
                <a:off x="9872047" y="3056733"/>
                <a:ext cx="682867" cy="567220"/>
              </a:xfrm>
              <a:prstGeom prst="flowChartManualOperation">
                <a:avLst/>
              </a:prstGeom>
              <a:solidFill>
                <a:schemeClr val="bg2">
                  <a:lumMod val="20000"/>
                  <a:lumOff val="8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3" name="TextBox 792">
                    <a:extLst>
                      <a:ext uri="{FF2B5EF4-FFF2-40B4-BE49-F238E27FC236}">
                        <a16:creationId xmlns:a16="http://schemas.microsoft.com/office/drawing/2014/main" id="{6D43230C-6C4E-D054-AD4E-C72A696AF4DD}"/>
                      </a:ext>
                    </a:extLst>
                  </p:cNvPr>
                  <p:cNvSpPr txBox="1"/>
                  <p:nvPr/>
                </p:nvSpPr>
                <p:spPr>
                  <a:xfrm>
                    <a:off x="9982235" y="3207962"/>
                    <a:ext cx="446020" cy="23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=2</m:t>
                                  </m:r>
                                </m:sub>
                              </m:sSub>
                            </m:sub>
                          </m:sSub>
                          <m:r>
                            <a:rPr lang="en-US" i="1">
                              <a:latin typeface="Cambria Math" panose="02040503050406030204" pitchFamily="18" charset="0"/>
                            </a:rPr>
                            <m:t> </m:t>
                          </m:r>
                        </m:oMath>
                      </m:oMathPara>
                    </a14:m>
                    <a:endParaRPr lang="en-US"/>
                  </a:p>
                </p:txBody>
              </p:sp>
            </mc:Choice>
            <mc:Fallback xmlns="">
              <p:sp>
                <p:nvSpPr>
                  <p:cNvPr id="793" name="TextBox 792">
                    <a:extLst>
                      <a:ext uri="{FF2B5EF4-FFF2-40B4-BE49-F238E27FC236}">
                        <a16:creationId xmlns:a16="http://schemas.microsoft.com/office/drawing/2014/main" id="{6D43230C-6C4E-D054-AD4E-C72A696AF4DD}"/>
                      </a:ext>
                    </a:extLst>
                  </p:cNvPr>
                  <p:cNvSpPr txBox="1">
                    <a:spLocks noRot="1" noChangeAspect="1" noMove="1" noResize="1" noEditPoints="1" noAdjustHandles="1" noChangeArrowheads="1" noChangeShapeType="1" noTextEdit="1"/>
                  </p:cNvSpPr>
                  <p:nvPr/>
                </p:nvSpPr>
                <p:spPr>
                  <a:xfrm>
                    <a:off x="9982235" y="3207962"/>
                    <a:ext cx="446020" cy="235001"/>
                  </a:xfrm>
                  <a:prstGeom prst="rect">
                    <a:avLst/>
                  </a:prstGeom>
                  <a:blipFill>
                    <a:blip r:embed="rId18"/>
                    <a:stretch>
                      <a:fillRect l="-13699" b="-23077"/>
                    </a:stretch>
                  </a:blipFill>
                </p:spPr>
                <p:txBody>
                  <a:bodyPr/>
                  <a:lstStyle/>
                  <a:p>
                    <a:r>
                      <a:rPr lang="en-US">
                        <a:noFill/>
                      </a:rPr>
                      <a:t> </a:t>
                    </a:r>
                  </a:p>
                </p:txBody>
              </p:sp>
            </mc:Fallback>
          </mc:AlternateContent>
        </p:grpSp>
      </p:grpSp>
      <p:grpSp>
        <p:nvGrpSpPr>
          <p:cNvPr id="515" name="Group 514">
            <a:extLst>
              <a:ext uri="{FF2B5EF4-FFF2-40B4-BE49-F238E27FC236}">
                <a16:creationId xmlns:a16="http://schemas.microsoft.com/office/drawing/2014/main" id="{68B636F1-CDEE-8EBB-8A13-925D410A0A5C}"/>
              </a:ext>
            </a:extLst>
          </p:cNvPr>
          <p:cNvGrpSpPr/>
          <p:nvPr/>
        </p:nvGrpSpPr>
        <p:grpSpPr>
          <a:xfrm>
            <a:off x="10444429" y="3200863"/>
            <a:ext cx="1061892" cy="402962"/>
            <a:chOff x="10444429" y="3048464"/>
            <a:chExt cx="1061892" cy="402962"/>
          </a:xfrm>
        </p:grpSpPr>
        <mc:AlternateContent xmlns:mc="http://schemas.openxmlformats.org/markup-compatibility/2006" xmlns:a14="http://schemas.microsoft.com/office/drawing/2010/main">
          <mc:Choice Requires="a14">
            <p:sp>
              <p:nvSpPr>
                <p:cNvPr id="794" name="TextBox 793">
                  <a:extLst>
                    <a:ext uri="{FF2B5EF4-FFF2-40B4-BE49-F238E27FC236}">
                      <a16:creationId xmlns:a16="http://schemas.microsoft.com/office/drawing/2014/main" id="{F5FD8A1A-97E7-63E0-2C3B-06FD7AD5509D}"/>
                    </a:ext>
                  </a:extLst>
                </p:cNvPr>
                <p:cNvSpPr txBox="1"/>
                <p:nvPr/>
              </p:nvSpPr>
              <p:spPr>
                <a:xfrm>
                  <a:off x="11060301" y="3207961"/>
                  <a:ext cx="446020" cy="243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=3</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 </m:t>
                        </m:r>
                      </m:oMath>
                    </m:oMathPara>
                  </a14:m>
                  <a:endParaRPr lang="en-US"/>
                </a:p>
              </p:txBody>
            </p:sp>
          </mc:Choice>
          <mc:Fallback xmlns="">
            <p:sp>
              <p:nvSpPr>
                <p:cNvPr id="794" name="TextBox 793">
                  <a:extLst>
                    <a:ext uri="{FF2B5EF4-FFF2-40B4-BE49-F238E27FC236}">
                      <a16:creationId xmlns:a16="http://schemas.microsoft.com/office/drawing/2014/main" id="{F5FD8A1A-97E7-63E0-2C3B-06FD7AD5509D}"/>
                    </a:ext>
                  </a:extLst>
                </p:cNvPr>
                <p:cNvSpPr txBox="1">
                  <a:spLocks noRot="1" noChangeAspect="1" noMove="1" noResize="1" noEditPoints="1" noAdjustHandles="1" noChangeArrowheads="1" noChangeShapeType="1" noTextEdit="1"/>
                </p:cNvSpPr>
                <p:nvPr/>
              </p:nvSpPr>
              <p:spPr>
                <a:xfrm>
                  <a:off x="11060301" y="3207961"/>
                  <a:ext cx="446020" cy="243465"/>
                </a:xfrm>
                <a:prstGeom prst="rect">
                  <a:avLst/>
                </a:prstGeom>
                <a:blipFill>
                  <a:blip r:embed="rId19"/>
                  <a:stretch>
                    <a:fillRect l="-12162" b="-20000"/>
                  </a:stretch>
                </a:blipFill>
              </p:spPr>
              <p:txBody>
                <a:bodyPr/>
                <a:lstStyle/>
                <a:p>
                  <a:r>
                    <a:rPr lang="en-US">
                      <a:noFill/>
                    </a:rPr>
                    <a:t> </a:t>
                  </a:r>
                </a:p>
              </p:txBody>
            </p:sp>
          </mc:Fallback>
        </mc:AlternateContent>
        <p:grpSp>
          <p:nvGrpSpPr>
            <p:cNvPr id="945" name="Group 944">
              <a:extLst>
                <a:ext uri="{FF2B5EF4-FFF2-40B4-BE49-F238E27FC236}">
                  <a16:creationId xmlns:a16="http://schemas.microsoft.com/office/drawing/2014/main" id="{8147AA3C-49A3-CFB9-0BBD-C009818C963F}"/>
                </a:ext>
              </a:extLst>
            </p:cNvPr>
            <p:cNvGrpSpPr/>
            <p:nvPr/>
          </p:nvGrpSpPr>
          <p:grpSpPr>
            <a:xfrm>
              <a:off x="10444429" y="3048464"/>
              <a:ext cx="737702" cy="300451"/>
              <a:chOff x="10444429" y="3048464"/>
              <a:chExt cx="737702" cy="300451"/>
            </a:xfrm>
          </p:grpSpPr>
          <p:sp>
            <p:nvSpPr>
              <p:cNvPr id="792" name="TextBox 791">
                <a:extLst>
                  <a:ext uri="{FF2B5EF4-FFF2-40B4-BE49-F238E27FC236}">
                    <a16:creationId xmlns:a16="http://schemas.microsoft.com/office/drawing/2014/main" id="{CAE906C3-4F3F-9165-C7BE-BB69BF891A22}"/>
                  </a:ext>
                </a:extLst>
              </p:cNvPr>
              <p:cNvSpPr txBox="1"/>
              <p:nvPr/>
            </p:nvSpPr>
            <p:spPr>
              <a:xfrm>
                <a:off x="10444429" y="3048464"/>
                <a:ext cx="737702" cy="276999"/>
              </a:xfrm>
              <a:prstGeom prst="rect">
                <a:avLst/>
              </a:prstGeom>
              <a:noFill/>
            </p:spPr>
            <p:txBody>
              <a:bodyPr wrap="none" rtlCol="0">
                <a:spAutoFit/>
              </a:bodyPr>
              <a:lstStyle/>
              <a:p>
                <a:r>
                  <a:rPr lang="en-US" sz="1200"/>
                  <a:t>Training</a:t>
                </a:r>
              </a:p>
            </p:txBody>
          </p:sp>
          <p:cxnSp>
            <p:nvCxnSpPr>
              <p:cNvPr id="795" name="Straight Arrow Connector 794">
                <a:extLst>
                  <a:ext uri="{FF2B5EF4-FFF2-40B4-BE49-F238E27FC236}">
                    <a16:creationId xmlns:a16="http://schemas.microsoft.com/office/drawing/2014/main" id="{B6ABDA70-7DCD-5E20-AB98-B7B4D7BDBCEF}"/>
                  </a:ext>
                </a:extLst>
              </p:cNvPr>
              <p:cNvCxnSpPr>
                <a:cxnSpLocks/>
              </p:cNvCxnSpPr>
              <p:nvPr/>
            </p:nvCxnSpPr>
            <p:spPr>
              <a:xfrm>
                <a:off x="10528900" y="3348915"/>
                <a:ext cx="472231"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96" name="Rectangle 795">
            <a:extLst>
              <a:ext uri="{FF2B5EF4-FFF2-40B4-BE49-F238E27FC236}">
                <a16:creationId xmlns:a16="http://schemas.microsoft.com/office/drawing/2014/main" id="{469E7BC4-6BE0-B0D9-9B45-0F15D20BAF4D}"/>
              </a:ext>
            </a:extLst>
          </p:cNvPr>
          <p:cNvSpPr/>
          <p:nvPr/>
        </p:nvSpPr>
        <p:spPr>
          <a:xfrm>
            <a:off x="776703" y="1996162"/>
            <a:ext cx="2000884"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TextBox 796">
            <a:extLst>
              <a:ext uri="{FF2B5EF4-FFF2-40B4-BE49-F238E27FC236}">
                <a16:creationId xmlns:a16="http://schemas.microsoft.com/office/drawing/2014/main" id="{489A828F-1998-E1AF-AD9D-0344A3B491D4}"/>
              </a:ext>
            </a:extLst>
          </p:cNvPr>
          <p:cNvSpPr txBox="1"/>
          <p:nvPr/>
        </p:nvSpPr>
        <p:spPr>
          <a:xfrm>
            <a:off x="762456" y="6134291"/>
            <a:ext cx="2098901" cy="276999"/>
          </a:xfrm>
          <a:prstGeom prst="rect">
            <a:avLst/>
          </a:prstGeom>
          <a:noFill/>
        </p:spPr>
        <p:txBody>
          <a:bodyPr wrap="square" rtlCol="0">
            <a:spAutoFit/>
          </a:bodyPr>
          <a:lstStyle/>
          <a:p>
            <a:r>
              <a:rPr lang="en-US" sz="1200">
                <a:solidFill>
                  <a:schemeClr val="bg2"/>
                </a:solidFill>
              </a:rPr>
              <a:t>a). Learning phase</a:t>
            </a:r>
          </a:p>
        </p:txBody>
      </p:sp>
      <p:sp>
        <p:nvSpPr>
          <p:cNvPr id="798" name="Rectangle 797">
            <a:extLst>
              <a:ext uri="{FF2B5EF4-FFF2-40B4-BE49-F238E27FC236}">
                <a16:creationId xmlns:a16="http://schemas.microsoft.com/office/drawing/2014/main" id="{E15F76D2-742B-8335-53BD-20F06ED229D3}"/>
              </a:ext>
            </a:extLst>
          </p:cNvPr>
          <p:cNvSpPr/>
          <p:nvPr/>
        </p:nvSpPr>
        <p:spPr>
          <a:xfrm>
            <a:off x="5139694" y="1996162"/>
            <a:ext cx="2115786"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TextBox 798">
            <a:extLst>
              <a:ext uri="{FF2B5EF4-FFF2-40B4-BE49-F238E27FC236}">
                <a16:creationId xmlns:a16="http://schemas.microsoft.com/office/drawing/2014/main" id="{50F80A0F-972F-98D1-144E-6B00E8A6365D}"/>
              </a:ext>
            </a:extLst>
          </p:cNvPr>
          <p:cNvSpPr txBox="1"/>
          <p:nvPr/>
        </p:nvSpPr>
        <p:spPr>
          <a:xfrm>
            <a:off x="5131027" y="6134291"/>
            <a:ext cx="2124453" cy="276999"/>
          </a:xfrm>
          <a:prstGeom prst="rect">
            <a:avLst/>
          </a:prstGeom>
          <a:noFill/>
        </p:spPr>
        <p:txBody>
          <a:bodyPr wrap="square" rtlCol="0">
            <a:spAutoFit/>
          </a:bodyPr>
          <a:lstStyle/>
          <a:p>
            <a:pPr algn="ctr"/>
            <a:r>
              <a:rPr lang="en-US" sz="1200">
                <a:solidFill>
                  <a:schemeClr val="bg2"/>
                </a:solidFill>
              </a:rPr>
              <a:t>c). Learning phase</a:t>
            </a:r>
          </a:p>
        </p:txBody>
      </p:sp>
      <p:grpSp>
        <p:nvGrpSpPr>
          <p:cNvPr id="930" name="Group 929">
            <a:extLst>
              <a:ext uri="{FF2B5EF4-FFF2-40B4-BE49-F238E27FC236}">
                <a16:creationId xmlns:a16="http://schemas.microsoft.com/office/drawing/2014/main" id="{BC502EEF-AE39-26D5-4F70-FEBC82B9D88D}"/>
              </a:ext>
            </a:extLst>
          </p:cNvPr>
          <p:cNvGrpSpPr/>
          <p:nvPr/>
        </p:nvGrpSpPr>
        <p:grpSpPr>
          <a:xfrm>
            <a:off x="5069747" y="4122792"/>
            <a:ext cx="1248430" cy="1930780"/>
            <a:chOff x="5069747" y="3970393"/>
            <a:chExt cx="1248430" cy="1930780"/>
          </a:xfrm>
        </p:grpSpPr>
        <mc:AlternateContent xmlns:mc="http://schemas.openxmlformats.org/markup-compatibility/2006" xmlns:a14="http://schemas.microsoft.com/office/drawing/2010/main">
          <mc:Choice Requires="a14">
            <p:sp>
              <p:nvSpPr>
                <p:cNvPr id="740" name="Can 739">
                  <a:extLst>
                    <a:ext uri="{FF2B5EF4-FFF2-40B4-BE49-F238E27FC236}">
                      <a16:creationId xmlns:a16="http://schemas.microsoft.com/office/drawing/2014/main" id="{5C8C3879-3F49-0990-0321-A772035888C8}"/>
                    </a:ext>
                  </a:extLst>
                </p:cNvPr>
                <p:cNvSpPr/>
                <p:nvPr/>
              </p:nvSpPr>
              <p:spPr>
                <a:xfrm>
                  <a:off x="5584726" y="5218305"/>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740" name="Can 739">
                  <a:extLst>
                    <a:ext uri="{FF2B5EF4-FFF2-40B4-BE49-F238E27FC236}">
                      <a16:creationId xmlns:a16="http://schemas.microsoft.com/office/drawing/2014/main" id="{5C8C3879-3F49-0990-0321-A772035888C8}"/>
                    </a:ext>
                  </a:extLst>
                </p:cNvPr>
                <p:cNvSpPr>
                  <a:spLocks noRot="1" noChangeAspect="1" noMove="1" noResize="1" noEditPoints="1" noAdjustHandles="1" noChangeArrowheads="1" noChangeShapeType="1" noTextEdit="1"/>
                </p:cNvSpPr>
                <p:nvPr/>
              </p:nvSpPr>
              <p:spPr>
                <a:xfrm>
                  <a:off x="5584726" y="5218305"/>
                  <a:ext cx="733451" cy="682868"/>
                </a:xfrm>
                <a:prstGeom prst="can">
                  <a:avLst/>
                </a:prstGeom>
                <a:blipFill>
                  <a:blip r:embed="rId20"/>
                  <a:stretch>
                    <a:fillRect/>
                  </a:stretch>
                </a:blipFill>
                <a:ln>
                  <a:solidFill>
                    <a:schemeClr val="bg2"/>
                  </a:solidFill>
                </a:ln>
              </p:spPr>
              <p:txBody>
                <a:bodyPr/>
                <a:lstStyle/>
                <a:p>
                  <a:r>
                    <a:rPr lang="en-US">
                      <a:noFill/>
                    </a:rPr>
                    <a:t> </a:t>
                  </a:r>
                </a:p>
              </p:txBody>
            </p:sp>
          </mc:Fallback>
        </mc:AlternateContent>
        <p:cxnSp>
          <p:nvCxnSpPr>
            <p:cNvPr id="741" name="Straight Arrow Connector 740">
              <a:extLst>
                <a:ext uri="{FF2B5EF4-FFF2-40B4-BE49-F238E27FC236}">
                  <a16:creationId xmlns:a16="http://schemas.microsoft.com/office/drawing/2014/main" id="{22D1C092-CEC0-83D3-E702-4AAAA8EE2D87}"/>
                </a:ext>
              </a:extLst>
            </p:cNvPr>
            <p:cNvCxnSpPr>
              <a:cxnSpLocks/>
            </p:cNvCxnSpPr>
            <p:nvPr/>
          </p:nvCxnSpPr>
          <p:spPr>
            <a:xfrm flipV="1">
              <a:off x="5992744" y="3970393"/>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2" name="TextBox 741">
              <a:extLst>
                <a:ext uri="{FF2B5EF4-FFF2-40B4-BE49-F238E27FC236}">
                  <a16:creationId xmlns:a16="http://schemas.microsoft.com/office/drawing/2014/main" id="{B8BD09FE-0B0F-45F1-9FB6-A9DBECAACD73}"/>
                </a:ext>
              </a:extLst>
            </p:cNvPr>
            <p:cNvSpPr txBox="1"/>
            <p:nvPr/>
          </p:nvSpPr>
          <p:spPr>
            <a:xfrm>
              <a:off x="5146285" y="4122767"/>
              <a:ext cx="801823" cy="415498"/>
            </a:xfrm>
            <a:prstGeom prst="rect">
              <a:avLst/>
            </a:prstGeom>
            <a:noFill/>
          </p:spPr>
          <p:txBody>
            <a:bodyPr wrap="none" rtlCol="0">
              <a:spAutoFit/>
            </a:bodyPr>
            <a:lstStyle/>
            <a:p>
              <a:r>
                <a:rPr lang="en-US" sz="1050">
                  <a:solidFill>
                    <a:schemeClr val="bg2"/>
                  </a:solidFill>
                </a:rPr>
                <a:t>Robust </a:t>
              </a:r>
            </a:p>
            <a:p>
              <a:r>
                <a:rPr lang="en-US" sz="1050">
                  <a:solidFill>
                    <a:schemeClr val="bg2"/>
                  </a:solidFill>
                </a:rPr>
                <a:t>Rehearsal</a:t>
              </a:r>
            </a:p>
          </p:txBody>
        </p:sp>
        <p:pic>
          <p:nvPicPr>
            <p:cNvPr id="44" name="Picture 43" descr="A collage of images of airplanes&#10;&#10;Description automatically generated">
              <a:extLst>
                <a:ext uri="{FF2B5EF4-FFF2-40B4-BE49-F238E27FC236}">
                  <a16:creationId xmlns:a16="http://schemas.microsoft.com/office/drawing/2014/main" id="{71231560-FA32-D8E1-FA6D-6DEA96F2D469}"/>
                </a:ext>
              </a:extLst>
            </p:cNvPr>
            <p:cNvPicPr>
              <a:picLocks noChangeAspect="1"/>
            </p:cNvPicPr>
            <p:nvPr/>
          </p:nvPicPr>
          <p:blipFill rotWithShape="1">
            <a:blip r:embed="rId21"/>
            <a:srcRect l="51269" t="65954" r="40935" b="23699"/>
            <a:stretch/>
          </p:blipFill>
          <p:spPr>
            <a:xfrm>
              <a:off x="5694622" y="4649495"/>
              <a:ext cx="263026" cy="261869"/>
            </a:xfrm>
            <a:prstGeom prst="rect">
              <a:avLst/>
            </a:prstGeom>
          </p:spPr>
        </p:pic>
        <p:pic>
          <p:nvPicPr>
            <p:cNvPr id="45" name="Picture 44" descr="A collage of cars&#10;&#10;Description automatically generated">
              <a:extLst>
                <a:ext uri="{FF2B5EF4-FFF2-40B4-BE49-F238E27FC236}">
                  <a16:creationId xmlns:a16="http://schemas.microsoft.com/office/drawing/2014/main" id="{B4D640A1-0ED9-E9F0-4850-18551E46FE48}"/>
                </a:ext>
              </a:extLst>
            </p:cNvPr>
            <p:cNvPicPr>
              <a:picLocks noChangeAspect="1"/>
            </p:cNvPicPr>
            <p:nvPr/>
          </p:nvPicPr>
          <p:blipFill rotWithShape="1">
            <a:blip r:embed="rId22"/>
            <a:srcRect l="20356" t="55594" r="71823" b="33951"/>
            <a:stretch/>
          </p:blipFill>
          <p:spPr>
            <a:xfrm>
              <a:off x="5957448" y="4649495"/>
              <a:ext cx="261201" cy="261869"/>
            </a:xfrm>
            <a:prstGeom prst="rect">
              <a:avLst/>
            </a:prstGeom>
          </p:spPr>
        </p:pic>
        <p:sp>
          <p:nvSpPr>
            <p:cNvPr id="46" name="Rectangle 45">
              <a:extLst>
                <a:ext uri="{FF2B5EF4-FFF2-40B4-BE49-F238E27FC236}">
                  <a16:creationId xmlns:a16="http://schemas.microsoft.com/office/drawing/2014/main" id="{AEF40049-E9BA-05B2-A054-34814E54965C}"/>
                </a:ext>
              </a:extLst>
            </p:cNvPr>
            <p:cNvSpPr/>
            <p:nvPr/>
          </p:nvSpPr>
          <p:spPr>
            <a:xfrm>
              <a:off x="5694621" y="4647153"/>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collage of different airplanes&#10;&#10;Description automatically generated">
              <a:extLst>
                <a:ext uri="{FF2B5EF4-FFF2-40B4-BE49-F238E27FC236}">
                  <a16:creationId xmlns:a16="http://schemas.microsoft.com/office/drawing/2014/main" id="{0C67421A-DD11-DED1-999D-27E165B69449}"/>
                </a:ext>
              </a:extLst>
            </p:cNvPr>
            <p:cNvPicPr>
              <a:picLocks noChangeAspect="1"/>
            </p:cNvPicPr>
            <p:nvPr/>
          </p:nvPicPr>
          <p:blipFill rotWithShape="1">
            <a:blip r:embed="rId23"/>
            <a:srcRect l="51150" t="65841" r="40915" b="23553"/>
            <a:stretch/>
          </p:blipFill>
          <p:spPr>
            <a:xfrm>
              <a:off x="5691028" y="4907751"/>
              <a:ext cx="264471" cy="265148"/>
            </a:xfrm>
            <a:prstGeom prst="rect">
              <a:avLst/>
            </a:prstGeom>
          </p:spPr>
        </p:pic>
        <p:pic>
          <p:nvPicPr>
            <p:cNvPr id="49" name="Picture 48" descr="A collage of cars&#10;&#10;Description automatically generated">
              <a:extLst>
                <a:ext uri="{FF2B5EF4-FFF2-40B4-BE49-F238E27FC236}">
                  <a16:creationId xmlns:a16="http://schemas.microsoft.com/office/drawing/2014/main" id="{F56969E1-BDA3-10B3-9E04-B32143D56B43}"/>
                </a:ext>
              </a:extLst>
            </p:cNvPr>
            <p:cNvPicPr>
              <a:picLocks noChangeAspect="1"/>
            </p:cNvPicPr>
            <p:nvPr/>
          </p:nvPicPr>
          <p:blipFill rotWithShape="1">
            <a:blip r:embed="rId24"/>
            <a:srcRect l="20430" t="55594" r="71954" b="33922"/>
            <a:stretch/>
          </p:blipFill>
          <p:spPr>
            <a:xfrm>
              <a:off x="5957335" y="4907751"/>
              <a:ext cx="257051" cy="265390"/>
            </a:xfrm>
            <a:prstGeom prst="rect">
              <a:avLst/>
            </a:prstGeom>
          </p:spPr>
        </p:pic>
        <p:sp>
          <p:nvSpPr>
            <p:cNvPr id="50" name="Rectangle 49">
              <a:extLst>
                <a:ext uri="{FF2B5EF4-FFF2-40B4-BE49-F238E27FC236}">
                  <a16:creationId xmlns:a16="http://schemas.microsoft.com/office/drawing/2014/main" id="{0FC888F4-AEF0-54DE-7C60-CD26B155C262}"/>
                </a:ext>
              </a:extLst>
            </p:cNvPr>
            <p:cNvSpPr/>
            <p:nvPr/>
          </p:nvSpPr>
          <p:spPr>
            <a:xfrm>
              <a:off x="5695321" y="4906163"/>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2171184-47F4-B677-4B15-477AE11ADA39}"/>
                    </a:ext>
                  </a:extLst>
                </p:cNvPr>
                <p:cNvSpPr txBox="1"/>
                <p:nvPr/>
              </p:nvSpPr>
              <p:spPr>
                <a:xfrm>
                  <a:off x="5069747" y="4588090"/>
                  <a:ext cx="36228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ℳ</m:t>
                            </m:r>
                          </m:e>
                          <m:sub>
                            <m:r>
                              <a:rPr lang="en-US" sz="1200" b="0" i="1" smtClean="0">
                                <a:solidFill>
                                  <a:schemeClr val="bg2"/>
                                </a:solidFill>
                                <a:latin typeface="Cambria Math" panose="02040503050406030204" pitchFamily="18" charset="0"/>
                              </a:rPr>
                              <m:t>𝑐𝑙𝑟</m:t>
                            </m:r>
                            <m:r>
                              <a:rPr lang="en-US" sz="1200" b="0" i="1" smtClean="0">
                                <a:solidFill>
                                  <a:schemeClr val="bg2"/>
                                </a:solidFill>
                                <a:latin typeface="Cambria Math" panose="02040503050406030204" pitchFamily="18" charset="0"/>
                              </a:rPr>
                              <m:t>, </m:t>
                            </m:r>
                            <m:r>
                              <a:rPr lang="en-US" sz="1200" b="0" i="1" smtClean="0">
                                <a:solidFill>
                                  <a:schemeClr val="bg2"/>
                                </a:solidFill>
                                <a:latin typeface="Cambria Math" panose="02040503050406030204" pitchFamily="18" charset="0"/>
                              </a:rPr>
                              <m:t>𝑡</m:t>
                            </m:r>
                            <m:r>
                              <a:rPr lang="en-US" sz="1200" b="0" i="1" smtClean="0">
                                <a:solidFill>
                                  <a:schemeClr val="bg2"/>
                                </a:solidFill>
                                <a:latin typeface="Cambria Math" panose="02040503050406030204" pitchFamily="18" charset="0"/>
                              </a:rPr>
                              <m:t>=1 </m:t>
                            </m:r>
                          </m:sub>
                          <m:sup>
                            <m:d>
                              <m:dPr>
                                <m:begChr m:val="["/>
                                <m:endChr m:val="]"/>
                                <m:ctrlPr>
                                  <a:rPr lang="en-US" sz="1200" b="0" i="1" smtClean="0">
                                    <a:solidFill>
                                      <a:schemeClr val="bg2"/>
                                    </a:solidFill>
                                    <a:latin typeface="Cambria Math" panose="02040503050406030204" pitchFamily="18" charset="0"/>
                                  </a:rPr>
                                </m:ctrlPr>
                              </m:dPr>
                              <m:e>
                                <m:r>
                                  <a:rPr lang="en-US" sz="1200" b="0" i="1" smtClean="0">
                                    <a:solidFill>
                                      <a:schemeClr val="bg2"/>
                                    </a:solidFill>
                                    <a:latin typeface="Cambria Math" panose="02040503050406030204" pitchFamily="18" charset="0"/>
                                  </a:rPr>
                                  <m:t>𝑐</m:t>
                                </m:r>
                              </m:e>
                            </m:d>
                          </m:sup>
                        </m:sSubSup>
                      </m:oMath>
                    </m:oMathPara>
                  </a14:m>
                  <a:endParaRPr lang="en-US" sz="1200"/>
                </a:p>
              </p:txBody>
            </p:sp>
          </mc:Choice>
          <mc:Fallback xmlns="">
            <p:sp>
              <p:nvSpPr>
                <p:cNvPr id="62" name="TextBox 61">
                  <a:extLst>
                    <a:ext uri="{FF2B5EF4-FFF2-40B4-BE49-F238E27FC236}">
                      <a16:creationId xmlns:a16="http://schemas.microsoft.com/office/drawing/2014/main" id="{82171184-47F4-B677-4B15-477AE11ADA39}"/>
                    </a:ext>
                  </a:extLst>
                </p:cNvPr>
                <p:cNvSpPr txBox="1">
                  <a:spLocks noRot="1" noChangeAspect="1" noMove="1" noResize="1" noEditPoints="1" noAdjustHandles="1" noChangeArrowheads="1" noChangeShapeType="1" noTextEdit="1"/>
                </p:cNvSpPr>
                <p:nvPr/>
              </p:nvSpPr>
              <p:spPr>
                <a:xfrm>
                  <a:off x="5069747" y="4588090"/>
                  <a:ext cx="362285" cy="338554"/>
                </a:xfrm>
                <a:prstGeom prst="rect">
                  <a:avLst/>
                </a:prstGeom>
                <a:blipFill>
                  <a:blip r:embed="rId25"/>
                  <a:stretch>
                    <a:fillRect r="-83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8" name="TextBox 447">
                  <a:extLst>
                    <a:ext uri="{FF2B5EF4-FFF2-40B4-BE49-F238E27FC236}">
                      <a16:creationId xmlns:a16="http://schemas.microsoft.com/office/drawing/2014/main" id="{58569CD6-EC16-0BBC-AAF9-4818AF9C662B}"/>
                    </a:ext>
                  </a:extLst>
                </p:cNvPr>
                <p:cNvSpPr txBox="1"/>
                <p:nvPr/>
              </p:nvSpPr>
              <p:spPr>
                <a:xfrm>
                  <a:off x="5113289" y="4900581"/>
                  <a:ext cx="398514" cy="3212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ℳ</m:t>
                            </m:r>
                          </m:e>
                          <m:sub>
                            <m:r>
                              <a:rPr lang="en-US" sz="1200" b="0" i="1" smtClean="0">
                                <a:solidFill>
                                  <a:schemeClr val="bg2"/>
                                </a:solidFill>
                                <a:latin typeface="Cambria Math" panose="02040503050406030204" pitchFamily="18" charset="0"/>
                              </a:rPr>
                              <m:t>𝑡</m:t>
                            </m:r>
                            <m:r>
                              <a:rPr lang="en-US" sz="1200" b="0" i="1" smtClean="0">
                                <a:solidFill>
                                  <a:schemeClr val="bg2"/>
                                </a:solidFill>
                                <a:latin typeface="Cambria Math" panose="02040503050406030204" pitchFamily="18" charset="0"/>
                              </a:rPr>
                              <m:t>=1 </m:t>
                            </m:r>
                          </m:sub>
                          <m:sup>
                            <m:d>
                              <m:dPr>
                                <m:begChr m:val="["/>
                                <m:endChr m:val="]"/>
                                <m:ctrlPr>
                                  <a:rPr lang="en-US" sz="1200" b="0" i="1" smtClean="0">
                                    <a:solidFill>
                                      <a:schemeClr val="bg2"/>
                                    </a:solidFill>
                                    <a:latin typeface="Cambria Math" panose="02040503050406030204" pitchFamily="18" charset="0"/>
                                  </a:rPr>
                                </m:ctrlPr>
                              </m:dPr>
                              <m:e>
                                <m:r>
                                  <a:rPr lang="en-US" sz="1200" b="0" i="1" smtClean="0">
                                    <a:solidFill>
                                      <a:schemeClr val="bg2"/>
                                    </a:solidFill>
                                    <a:latin typeface="Cambria Math" panose="02040503050406030204" pitchFamily="18" charset="0"/>
                                  </a:rPr>
                                  <m:t>𝑐</m:t>
                                </m:r>
                              </m:e>
                            </m:d>
                          </m:sup>
                        </m:sSubSup>
                      </m:oMath>
                    </m:oMathPara>
                  </a14:m>
                  <a:endParaRPr lang="en-US" sz="1200"/>
                </a:p>
              </p:txBody>
            </p:sp>
          </mc:Choice>
          <mc:Fallback xmlns="">
            <p:sp>
              <p:nvSpPr>
                <p:cNvPr id="448" name="TextBox 447">
                  <a:extLst>
                    <a:ext uri="{FF2B5EF4-FFF2-40B4-BE49-F238E27FC236}">
                      <a16:creationId xmlns:a16="http://schemas.microsoft.com/office/drawing/2014/main" id="{58569CD6-EC16-0BBC-AAF9-4818AF9C662B}"/>
                    </a:ext>
                  </a:extLst>
                </p:cNvPr>
                <p:cNvSpPr txBox="1">
                  <a:spLocks noRot="1" noChangeAspect="1" noMove="1" noResize="1" noEditPoints="1" noAdjustHandles="1" noChangeArrowheads="1" noChangeShapeType="1" noTextEdit="1"/>
                </p:cNvSpPr>
                <p:nvPr/>
              </p:nvSpPr>
              <p:spPr>
                <a:xfrm>
                  <a:off x="5113289" y="4900581"/>
                  <a:ext cx="398514" cy="321242"/>
                </a:xfrm>
                <a:prstGeom prst="rect">
                  <a:avLst/>
                </a:prstGeom>
                <a:blipFill>
                  <a:blip r:embed="rId26"/>
                  <a:stretch>
                    <a:fillRect r="-20000"/>
                  </a:stretch>
                </a:blipFill>
              </p:spPr>
              <p:txBody>
                <a:bodyPr/>
                <a:lstStyle/>
                <a:p>
                  <a:r>
                    <a:rPr lang="en-US">
                      <a:noFill/>
                    </a:rPr>
                    <a:t> </a:t>
                  </a:r>
                </a:p>
              </p:txBody>
            </p:sp>
          </mc:Fallback>
        </mc:AlternateContent>
        <p:sp>
          <p:nvSpPr>
            <p:cNvPr id="469" name="Rectangle 468">
              <a:extLst>
                <a:ext uri="{FF2B5EF4-FFF2-40B4-BE49-F238E27FC236}">
                  <a16:creationId xmlns:a16="http://schemas.microsoft.com/office/drawing/2014/main" id="{6E939CF8-183F-C2A7-22F5-B24491631700}"/>
                </a:ext>
              </a:extLst>
            </p:cNvPr>
            <p:cNvSpPr/>
            <p:nvPr/>
          </p:nvSpPr>
          <p:spPr>
            <a:xfrm>
              <a:off x="5688365" y="4651058"/>
              <a:ext cx="531474" cy="51290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46D99208-FA75-29E9-6726-A0DF74883373}"/>
              </a:ext>
            </a:extLst>
          </p:cNvPr>
          <p:cNvGrpSpPr/>
          <p:nvPr/>
        </p:nvGrpSpPr>
        <p:grpSpPr>
          <a:xfrm>
            <a:off x="874227" y="2080284"/>
            <a:ext cx="1872283" cy="665637"/>
            <a:chOff x="874227" y="1927885"/>
            <a:chExt cx="1872283" cy="665637"/>
          </a:xfrm>
        </p:grpSpPr>
        <p:cxnSp>
          <p:nvCxnSpPr>
            <p:cNvPr id="691" name="Straight Arrow Connector 690">
              <a:extLst>
                <a:ext uri="{FF2B5EF4-FFF2-40B4-BE49-F238E27FC236}">
                  <a16:creationId xmlns:a16="http://schemas.microsoft.com/office/drawing/2014/main" id="{2C72DA72-6B93-AA3A-A232-CE7C71E9128E}"/>
                </a:ext>
              </a:extLst>
            </p:cNvPr>
            <p:cNvCxnSpPr>
              <a:cxnSpLocks/>
            </p:cNvCxnSpPr>
            <p:nvPr/>
          </p:nvCxnSpPr>
          <p:spPr>
            <a:xfrm>
              <a:off x="1754476" y="1989705"/>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4" name="TextBox 703">
              <a:extLst>
                <a:ext uri="{FF2B5EF4-FFF2-40B4-BE49-F238E27FC236}">
                  <a16:creationId xmlns:a16="http://schemas.microsoft.com/office/drawing/2014/main" id="{DC30BFFC-CF51-2A7F-E491-C167B83C7336}"/>
                </a:ext>
              </a:extLst>
            </p:cNvPr>
            <p:cNvSpPr txBox="1"/>
            <p:nvPr/>
          </p:nvSpPr>
          <p:spPr>
            <a:xfrm>
              <a:off x="1893391" y="1984254"/>
              <a:ext cx="853119" cy="461665"/>
            </a:xfrm>
            <a:prstGeom prst="rect">
              <a:avLst/>
            </a:prstGeom>
            <a:noFill/>
          </p:spPr>
          <p:txBody>
            <a:bodyPr wrap="none" rtlCol="0">
              <a:spAutoFit/>
            </a:bodyPr>
            <a:lstStyle/>
            <a:p>
              <a:r>
                <a:rPr lang="en-US" sz="1200"/>
                <a:t>First task </a:t>
              </a:r>
            </a:p>
            <a:p>
              <a:r>
                <a:rPr lang="en-US" sz="1200"/>
                <a:t>data</a:t>
              </a:r>
            </a:p>
          </p:txBody>
        </p:sp>
        <p:pic>
          <p:nvPicPr>
            <p:cNvPr id="27" name="Picture 26" descr="A collage of different airplanes&#10;&#10;Description automatically generated">
              <a:extLst>
                <a:ext uri="{FF2B5EF4-FFF2-40B4-BE49-F238E27FC236}">
                  <a16:creationId xmlns:a16="http://schemas.microsoft.com/office/drawing/2014/main" id="{993CF94E-DEDE-123A-3332-D76C5D3F26A7}"/>
                </a:ext>
              </a:extLst>
            </p:cNvPr>
            <p:cNvPicPr>
              <a:picLocks noChangeAspect="1"/>
            </p:cNvPicPr>
            <p:nvPr/>
          </p:nvPicPr>
          <p:blipFill rotWithShape="1">
            <a:blip r:embed="rId23"/>
            <a:srcRect l="43443" t="65841" r="41173" b="23553"/>
            <a:stretch/>
          </p:blipFill>
          <p:spPr>
            <a:xfrm>
              <a:off x="874227" y="1927885"/>
              <a:ext cx="503509" cy="260345"/>
            </a:xfrm>
            <a:prstGeom prst="rect">
              <a:avLst/>
            </a:prstGeom>
          </p:spPr>
        </p:pic>
        <p:pic>
          <p:nvPicPr>
            <p:cNvPr id="31" name="Picture 30" descr="A collage of cars&#10;&#10;Description automatically generated">
              <a:extLst>
                <a:ext uri="{FF2B5EF4-FFF2-40B4-BE49-F238E27FC236}">
                  <a16:creationId xmlns:a16="http://schemas.microsoft.com/office/drawing/2014/main" id="{12AAD5FD-1143-16BE-7C7E-AD6D2D250673}"/>
                </a:ext>
              </a:extLst>
            </p:cNvPr>
            <p:cNvPicPr>
              <a:picLocks noChangeAspect="1"/>
            </p:cNvPicPr>
            <p:nvPr/>
          </p:nvPicPr>
          <p:blipFill rotWithShape="1">
            <a:blip r:embed="rId24"/>
            <a:srcRect l="12598" t="55594" r="72003" b="33922"/>
            <a:stretch/>
          </p:blipFill>
          <p:spPr>
            <a:xfrm>
              <a:off x="874227" y="2186856"/>
              <a:ext cx="505816" cy="258267"/>
            </a:xfrm>
            <a:prstGeom prst="rect">
              <a:avLst/>
            </a:prstGeom>
          </p:spPr>
        </p:pic>
        <p:sp>
          <p:nvSpPr>
            <p:cNvPr id="37" name="Rectangle 36">
              <a:extLst>
                <a:ext uri="{FF2B5EF4-FFF2-40B4-BE49-F238E27FC236}">
                  <a16:creationId xmlns:a16="http://schemas.microsoft.com/office/drawing/2014/main" id="{1DD541ED-22F4-27E1-D538-30CFF7444AE7}"/>
                </a:ext>
              </a:extLst>
            </p:cNvPr>
            <p:cNvSpPr/>
            <p:nvPr/>
          </p:nvSpPr>
          <p:spPr>
            <a:xfrm>
              <a:off x="879956" y="1932222"/>
              <a:ext cx="498934" cy="51290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0" name="TextBox 889">
                  <a:extLst>
                    <a:ext uri="{FF2B5EF4-FFF2-40B4-BE49-F238E27FC236}">
                      <a16:creationId xmlns:a16="http://schemas.microsoft.com/office/drawing/2014/main" id="{47EC0208-CF2E-7381-8E1C-9029A2BEA88C}"/>
                    </a:ext>
                  </a:extLst>
                </p:cNvPr>
                <p:cNvSpPr txBox="1"/>
                <p:nvPr/>
              </p:nvSpPr>
              <p:spPr>
                <a:xfrm>
                  <a:off x="1283598" y="1935165"/>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1</m:t>
                            </m:r>
                          </m:sub>
                        </m:sSub>
                      </m:oMath>
                    </m:oMathPara>
                  </a14:m>
                  <a:endParaRPr lang="en-US" sz="1200"/>
                </a:p>
              </p:txBody>
            </p:sp>
          </mc:Choice>
          <mc:Fallback xmlns="">
            <p:sp>
              <p:nvSpPr>
                <p:cNvPr id="890" name="TextBox 889">
                  <a:extLst>
                    <a:ext uri="{FF2B5EF4-FFF2-40B4-BE49-F238E27FC236}">
                      <a16:creationId xmlns:a16="http://schemas.microsoft.com/office/drawing/2014/main" id="{47EC0208-CF2E-7381-8E1C-9029A2BEA88C}"/>
                    </a:ext>
                  </a:extLst>
                </p:cNvPr>
                <p:cNvSpPr txBox="1">
                  <a:spLocks noRot="1" noChangeAspect="1" noMove="1" noResize="1" noEditPoints="1" noAdjustHandles="1" noChangeArrowheads="1" noChangeShapeType="1" noTextEdit="1"/>
                </p:cNvSpPr>
                <p:nvPr/>
              </p:nvSpPr>
              <p:spPr>
                <a:xfrm>
                  <a:off x="1283598" y="1935165"/>
                  <a:ext cx="398514" cy="276999"/>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1" name="TextBox 890">
                  <a:extLst>
                    <a:ext uri="{FF2B5EF4-FFF2-40B4-BE49-F238E27FC236}">
                      <a16:creationId xmlns:a16="http://schemas.microsoft.com/office/drawing/2014/main" id="{A9DF2C38-E910-29A5-7318-151E2A48498A}"/>
                    </a:ext>
                  </a:extLst>
                </p:cNvPr>
                <p:cNvSpPr txBox="1"/>
                <p:nvPr/>
              </p:nvSpPr>
              <p:spPr>
                <a:xfrm>
                  <a:off x="1283598" y="2180168"/>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2</m:t>
                            </m:r>
                          </m:sub>
                        </m:sSub>
                      </m:oMath>
                    </m:oMathPara>
                  </a14:m>
                  <a:endParaRPr lang="en-US" sz="1200"/>
                </a:p>
              </p:txBody>
            </p:sp>
          </mc:Choice>
          <mc:Fallback xmlns="">
            <p:sp>
              <p:nvSpPr>
                <p:cNvPr id="891" name="TextBox 890">
                  <a:extLst>
                    <a:ext uri="{FF2B5EF4-FFF2-40B4-BE49-F238E27FC236}">
                      <a16:creationId xmlns:a16="http://schemas.microsoft.com/office/drawing/2014/main" id="{A9DF2C38-E910-29A5-7318-151E2A48498A}"/>
                    </a:ext>
                  </a:extLst>
                </p:cNvPr>
                <p:cNvSpPr txBox="1">
                  <a:spLocks noRot="1" noChangeAspect="1" noMove="1" noResize="1" noEditPoints="1" noAdjustHandles="1" noChangeArrowheads="1" noChangeShapeType="1" noTextEdit="1"/>
                </p:cNvSpPr>
                <p:nvPr/>
              </p:nvSpPr>
              <p:spPr>
                <a:xfrm>
                  <a:off x="1283598" y="2180168"/>
                  <a:ext cx="398514" cy="276999"/>
                </a:xfrm>
                <a:prstGeom prst="rect">
                  <a:avLst/>
                </a:prstGeom>
                <a:blipFill>
                  <a:blip r:embed="rId28"/>
                  <a:stretch>
                    <a:fillRect/>
                  </a:stretch>
                </a:blipFill>
              </p:spPr>
              <p:txBody>
                <a:bodyPr/>
                <a:lstStyle/>
                <a:p>
                  <a:r>
                    <a:rPr lang="en-US">
                      <a:noFill/>
                    </a:rPr>
                    <a:t> </a:t>
                  </a:r>
                </a:p>
              </p:txBody>
            </p:sp>
          </mc:Fallback>
        </mc:AlternateContent>
      </p:grpSp>
      <p:grpSp>
        <p:nvGrpSpPr>
          <p:cNvPr id="928" name="Group 927">
            <a:extLst>
              <a:ext uri="{FF2B5EF4-FFF2-40B4-BE49-F238E27FC236}">
                <a16:creationId xmlns:a16="http://schemas.microsoft.com/office/drawing/2014/main" id="{BEF9223A-8424-6AFA-ED3A-5E25251A6DE6}"/>
              </a:ext>
            </a:extLst>
          </p:cNvPr>
          <p:cNvGrpSpPr/>
          <p:nvPr/>
        </p:nvGrpSpPr>
        <p:grpSpPr>
          <a:xfrm>
            <a:off x="5216618" y="2045550"/>
            <a:ext cx="2113828" cy="729707"/>
            <a:chOff x="5216618" y="1893151"/>
            <a:chExt cx="2113828" cy="729707"/>
          </a:xfrm>
        </p:grpSpPr>
        <p:cxnSp>
          <p:nvCxnSpPr>
            <p:cNvPr id="738" name="Straight Arrow Connector 737">
              <a:extLst>
                <a:ext uri="{FF2B5EF4-FFF2-40B4-BE49-F238E27FC236}">
                  <a16:creationId xmlns:a16="http://schemas.microsoft.com/office/drawing/2014/main" id="{E7F002B6-927C-DD64-594D-CBAD099C7863}"/>
                </a:ext>
              </a:extLst>
            </p:cNvPr>
            <p:cNvCxnSpPr>
              <a:cxnSpLocks/>
            </p:cNvCxnSpPr>
            <p:nvPr/>
          </p:nvCxnSpPr>
          <p:spPr>
            <a:xfrm>
              <a:off x="6082738" y="1937973"/>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9" name="TextBox 738">
              <a:extLst>
                <a:ext uri="{FF2B5EF4-FFF2-40B4-BE49-F238E27FC236}">
                  <a16:creationId xmlns:a16="http://schemas.microsoft.com/office/drawing/2014/main" id="{57DE2580-F880-36AB-71E2-A5DB96617ABB}"/>
                </a:ext>
              </a:extLst>
            </p:cNvPr>
            <p:cNvSpPr txBox="1"/>
            <p:nvPr/>
          </p:nvSpPr>
          <p:spPr>
            <a:xfrm>
              <a:off x="6257716" y="1984254"/>
              <a:ext cx="1072730" cy="461665"/>
            </a:xfrm>
            <a:prstGeom prst="rect">
              <a:avLst/>
            </a:prstGeom>
            <a:noFill/>
          </p:spPr>
          <p:txBody>
            <a:bodyPr wrap="none" rtlCol="0">
              <a:spAutoFit/>
            </a:bodyPr>
            <a:lstStyle/>
            <a:p>
              <a:r>
                <a:rPr lang="en-US" sz="1200"/>
                <a:t>Second task </a:t>
              </a:r>
            </a:p>
            <a:p>
              <a:r>
                <a:rPr lang="en-US" sz="1200"/>
                <a:t>data</a:t>
              </a:r>
            </a:p>
          </p:txBody>
        </p:sp>
        <p:pic>
          <p:nvPicPr>
            <p:cNvPr id="451" name="Picture 450" descr="A collage of birds&#10;&#10;Description automatically generated">
              <a:extLst>
                <a:ext uri="{FF2B5EF4-FFF2-40B4-BE49-F238E27FC236}">
                  <a16:creationId xmlns:a16="http://schemas.microsoft.com/office/drawing/2014/main" id="{A0047A24-2CF7-EEC9-2051-57B6924E67F6}"/>
                </a:ext>
              </a:extLst>
            </p:cNvPr>
            <p:cNvPicPr>
              <a:picLocks noChangeAspect="1"/>
            </p:cNvPicPr>
            <p:nvPr/>
          </p:nvPicPr>
          <p:blipFill rotWithShape="1">
            <a:blip r:embed="rId7"/>
            <a:srcRect l="43537" t="45415" r="41131" b="44306"/>
            <a:stretch/>
          </p:blipFill>
          <p:spPr>
            <a:xfrm>
              <a:off x="5218391" y="2145456"/>
              <a:ext cx="509378" cy="256154"/>
            </a:xfrm>
            <a:prstGeom prst="rect">
              <a:avLst/>
            </a:prstGeom>
          </p:spPr>
        </p:pic>
        <p:pic>
          <p:nvPicPr>
            <p:cNvPr id="452" name="Picture 451" descr="A collage of birds&#10;&#10;Description automatically generated">
              <a:extLst>
                <a:ext uri="{FF2B5EF4-FFF2-40B4-BE49-F238E27FC236}">
                  <a16:creationId xmlns:a16="http://schemas.microsoft.com/office/drawing/2014/main" id="{EB8A6311-F131-4A6E-ED01-AC292454CB63}"/>
                </a:ext>
              </a:extLst>
            </p:cNvPr>
            <p:cNvPicPr>
              <a:picLocks noChangeAspect="1"/>
            </p:cNvPicPr>
            <p:nvPr/>
          </p:nvPicPr>
          <p:blipFill rotWithShape="1">
            <a:blip r:embed="rId7"/>
            <a:srcRect l="58966" t="45415" r="33199" b="44306"/>
            <a:stretch/>
          </p:blipFill>
          <p:spPr>
            <a:xfrm>
              <a:off x="5468401" y="1893151"/>
              <a:ext cx="260295" cy="256153"/>
            </a:xfrm>
            <a:prstGeom prst="rect">
              <a:avLst/>
            </a:prstGeom>
          </p:spPr>
        </p:pic>
        <p:pic>
          <p:nvPicPr>
            <p:cNvPr id="453" name="Picture 452" descr="A collage of birds&#10;&#10;Description automatically generated">
              <a:extLst>
                <a:ext uri="{FF2B5EF4-FFF2-40B4-BE49-F238E27FC236}">
                  <a16:creationId xmlns:a16="http://schemas.microsoft.com/office/drawing/2014/main" id="{F956212A-6F03-D547-3CDF-C3976ACB471C}"/>
                </a:ext>
              </a:extLst>
            </p:cNvPr>
            <p:cNvPicPr>
              <a:picLocks noChangeAspect="1"/>
            </p:cNvPicPr>
            <p:nvPr/>
          </p:nvPicPr>
          <p:blipFill rotWithShape="1">
            <a:blip r:embed="rId7"/>
            <a:srcRect l="28077" t="45272" r="63957" b="44306"/>
            <a:stretch/>
          </p:blipFill>
          <p:spPr>
            <a:xfrm>
              <a:off x="5216618" y="1893152"/>
              <a:ext cx="262242" cy="257331"/>
            </a:xfrm>
            <a:prstGeom prst="rect">
              <a:avLst/>
            </a:prstGeom>
          </p:spPr>
        </p:pic>
        <p:sp>
          <p:nvSpPr>
            <p:cNvPr id="454" name="Rectangle 453">
              <a:extLst>
                <a:ext uri="{FF2B5EF4-FFF2-40B4-BE49-F238E27FC236}">
                  <a16:creationId xmlns:a16="http://schemas.microsoft.com/office/drawing/2014/main" id="{7A68EFFB-FE42-66C9-27A6-1AE17AE76A92}"/>
                </a:ext>
              </a:extLst>
            </p:cNvPr>
            <p:cNvSpPr/>
            <p:nvPr/>
          </p:nvSpPr>
          <p:spPr>
            <a:xfrm>
              <a:off x="5223297" y="1897820"/>
              <a:ext cx="500193" cy="501991"/>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2" name="TextBox 891">
                  <a:extLst>
                    <a:ext uri="{FF2B5EF4-FFF2-40B4-BE49-F238E27FC236}">
                      <a16:creationId xmlns:a16="http://schemas.microsoft.com/office/drawing/2014/main" id="{E6028515-2C60-32CA-E900-78AC1E67CAF1}"/>
                    </a:ext>
                  </a:extLst>
                </p:cNvPr>
                <p:cNvSpPr txBox="1"/>
                <p:nvPr/>
              </p:nvSpPr>
              <p:spPr>
                <a:xfrm>
                  <a:off x="5286476" y="2345859"/>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3</m:t>
                            </m:r>
                          </m:sub>
                        </m:sSub>
                      </m:oMath>
                    </m:oMathPara>
                  </a14:m>
                  <a:endParaRPr lang="en-US" sz="1200"/>
                </a:p>
              </p:txBody>
            </p:sp>
          </mc:Choice>
          <mc:Fallback xmlns="">
            <p:sp>
              <p:nvSpPr>
                <p:cNvPr id="892" name="TextBox 891">
                  <a:extLst>
                    <a:ext uri="{FF2B5EF4-FFF2-40B4-BE49-F238E27FC236}">
                      <a16:creationId xmlns:a16="http://schemas.microsoft.com/office/drawing/2014/main" id="{E6028515-2C60-32CA-E900-78AC1E67CAF1}"/>
                    </a:ext>
                  </a:extLst>
                </p:cNvPr>
                <p:cNvSpPr txBox="1">
                  <a:spLocks noRot="1" noChangeAspect="1" noMove="1" noResize="1" noEditPoints="1" noAdjustHandles="1" noChangeArrowheads="1" noChangeShapeType="1" noTextEdit="1"/>
                </p:cNvSpPr>
                <p:nvPr/>
              </p:nvSpPr>
              <p:spPr>
                <a:xfrm>
                  <a:off x="5286476" y="2345859"/>
                  <a:ext cx="398514" cy="276999"/>
                </a:xfrm>
                <a:prstGeom prst="rect">
                  <a:avLst/>
                </a:prstGeom>
                <a:blipFill>
                  <a:blip r:embed="rId29"/>
                  <a:stretch>
                    <a:fillRect/>
                  </a:stretch>
                </a:blipFill>
              </p:spPr>
              <p:txBody>
                <a:bodyPr/>
                <a:lstStyle/>
                <a:p>
                  <a:r>
                    <a:rPr lang="en-US">
                      <a:noFill/>
                    </a:rPr>
                    <a:t> </a:t>
                  </a:r>
                </a:p>
              </p:txBody>
            </p:sp>
          </mc:Fallback>
        </mc:AlternateContent>
      </p:grpSp>
      <p:grpSp>
        <p:nvGrpSpPr>
          <p:cNvPr id="941" name="Group 940">
            <a:extLst>
              <a:ext uri="{FF2B5EF4-FFF2-40B4-BE49-F238E27FC236}">
                <a16:creationId xmlns:a16="http://schemas.microsoft.com/office/drawing/2014/main" id="{A2390E4C-3192-EE40-1A04-83C069F1604E}"/>
              </a:ext>
            </a:extLst>
          </p:cNvPr>
          <p:cNvGrpSpPr/>
          <p:nvPr/>
        </p:nvGrpSpPr>
        <p:grpSpPr>
          <a:xfrm>
            <a:off x="9556632" y="2048054"/>
            <a:ext cx="1826028" cy="704530"/>
            <a:chOff x="9556632" y="1895655"/>
            <a:chExt cx="1826028" cy="704530"/>
          </a:xfrm>
        </p:grpSpPr>
        <p:cxnSp>
          <p:nvCxnSpPr>
            <p:cNvPr id="786" name="Straight Arrow Connector 785">
              <a:extLst>
                <a:ext uri="{FF2B5EF4-FFF2-40B4-BE49-F238E27FC236}">
                  <a16:creationId xmlns:a16="http://schemas.microsoft.com/office/drawing/2014/main" id="{2DDDAF56-49EA-4119-4B8C-BC8C72F8D25A}"/>
                </a:ext>
              </a:extLst>
            </p:cNvPr>
            <p:cNvCxnSpPr>
              <a:cxnSpLocks/>
            </p:cNvCxnSpPr>
            <p:nvPr/>
          </p:nvCxnSpPr>
          <p:spPr>
            <a:xfrm>
              <a:off x="10400123" y="1930510"/>
              <a:ext cx="0" cy="603817"/>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7" name="TextBox 786">
              <a:extLst>
                <a:ext uri="{FF2B5EF4-FFF2-40B4-BE49-F238E27FC236}">
                  <a16:creationId xmlns:a16="http://schemas.microsoft.com/office/drawing/2014/main" id="{187A5DBE-AE5A-D01B-14A1-D43F235EF5BD}"/>
                </a:ext>
              </a:extLst>
            </p:cNvPr>
            <p:cNvSpPr txBox="1"/>
            <p:nvPr/>
          </p:nvSpPr>
          <p:spPr>
            <a:xfrm>
              <a:off x="10513511" y="1984254"/>
              <a:ext cx="869149" cy="461665"/>
            </a:xfrm>
            <a:prstGeom prst="rect">
              <a:avLst/>
            </a:prstGeom>
            <a:noFill/>
          </p:spPr>
          <p:txBody>
            <a:bodyPr wrap="none" rtlCol="0">
              <a:spAutoFit/>
            </a:bodyPr>
            <a:lstStyle/>
            <a:p>
              <a:r>
                <a:rPr lang="en-US" sz="1200"/>
                <a:t>Next task </a:t>
              </a:r>
            </a:p>
            <a:p>
              <a:r>
                <a:rPr lang="en-US" sz="1200"/>
                <a:t>data</a:t>
              </a:r>
            </a:p>
          </p:txBody>
        </p:sp>
        <p:pic>
          <p:nvPicPr>
            <p:cNvPr id="474" name="Picture 473">
              <a:extLst>
                <a:ext uri="{FF2B5EF4-FFF2-40B4-BE49-F238E27FC236}">
                  <a16:creationId xmlns:a16="http://schemas.microsoft.com/office/drawing/2014/main" id="{F4936501-C177-0856-0623-6A5CCDA19969}"/>
                </a:ext>
              </a:extLst>
            </p:cNvPr>
            <p:cNvPicPr>
              <a:picLocks noChangeAspect="1"/>
            </p:cNvPicPr>
            <p:nvPr/>
          </p:nvPicPr>
          <p:blipFill>
            <a:blip r:embed="rId30"/>
            <a:stretch>
              <a:fillRect/>
            </a:stretch>
          </p:blipFill>
          <p:spPr>
            <a:xfrm>
              <a:off x="9556632" y="1895655"/>
              <a:ext cx="505593" cy="503114"/>
            </a:xfrm>
            <a:prstGeom prst="rect">
              <a:avLst/>
            </a:prstGeom>
          </p:spPr>
        </p:pic>
        <mc:AlternateContent xmlns:mc="http://schemas.openxmlformats.org/markup-compatibility/2006" xmlns:a14="http://schemas.microsoft.com/office/drawing/2010/main">
          <mc:Choice Requires="a14">
            <p:sp>
              <p:nvSpPr>
                <p:cNvPr id="893" name="TextBox 892">
                  <a:extLst>
                    <a:ext uri="{FF2B5EF4-FFF2-40B4-BE49-F238E27FC236}">
                      <a16:creationId xmlns:a16="http://schemas.microsoft.com/office/drawing/2014/main" id="{11CC7EED-933A-4EEA-626B-5C29AFADF7B4}"/>
                    </a:ext>
                  </a:extLst>
                </p:cNvPr>
                <p:cNvSpPr txBox="1"/>
                <p:nvPr/>
              </p:nvSpPr>
              <p:spPr>
                <a:xfrm>
                  <a:off x="9643909" y="2323186"/>
                  <a:ext cx="3985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𝑐</m:t>
                            </m:r>
                          </m:e>
                          <m:sub>
                            <m:r>
                              <a:rPr lang="en-US" sz="1200" b="0" i="1" smtClean="0">
                                <a:solidFill>
                                  <a:schemeClr val="bg2"/>
                                </a:solidFill>
                                <a:latin typeface="Cambria Math" panose="02040503050406030204" pitchFamily="18" charset="0"/>
                              </a:rPr>
                              <m:t>4</m:t>
                            </m:r>
                          </m:sub>
                        </m:sSub>
                      </m:oMath>
                    </m:oMathPara>
                  </a14:m>
                  <a:endParaRPr lang="en-US" sz="1200"/>
                </a:p>
              </p:txBody>
            </p:sp>
          </mc:Choice>
          <mc:Fallback xmlns="">
            <p:sp>
              <p:nvSpPr>
                <p:cNvPr id="893" name="TextBox 892">
                  <a:extLst>
                    <a:ext uri="{FF2B5EF4-FFF2-40B4-BE49-F238E27FC236}">
                      <a16:creationId xmlns:a16="http://schemas.microsoft.com/office/drawing/2014/main" id="{11CC7EED-933A-4EEA-626B-5C29AFADF7B4}"/>
                    </a:ext>
                  </a:extLst>
                </p:cNvPr>
                <p:cNvSpPr txBox="1">
                  <a:spLocks noRot="1" noChangeAspect="1" noMove="1" noResize="1" noEditPoints="1" noAdjustHandles="1" noChangeArrowheads="1" noChangeShapeType="1" noTextEdit="1"/>
                </p:cNvSpPr>
                <p:nvPr/>
              </p:nvSpPr>
              <p:spPr>
                <a:xfrm>
                  <a:off x="9643909" y="2323186"/>
                  <a:ext cx="398514" cy="276999"/>
                </a:xfrm>
                <a:prstGeom prst="rect">
                  <a:avLst/>
                </a:prstGeom>
                <a:blipFill>
                  <a:blip r:embed="rId31"/>
                  <a:stretch>
                    <a:fillRect/>
                  </a:stretch>
                </a:blipFill>
              </p:spPr>
              <p:txBody>
                <a:bodyPr/>
                <a:lstStyle/>
                <a:p>
                  <a:r>
                    <a:rPr lang="en-US">
                      <a:noFill/>
                    </a:rPr>
                    <a:t> </a:t>
                  </a:r>
                </a:p>
              </p:txBody>
            </p:sp>
          </mc:Fallback>
        </mc:AlternateContent>
      </p:grpSp>
      <p:grpSp>
        <p:nvGrpSpPr>
          <p:cNvPr id="944" name="Group 943">
            <a:extLst>
              <a:ext uri="{FF2B5EF4-FFF2-40B4-BE49-F238E27FC236}">
                <a16:creationId xmlns:a16="http://schemas.microsoft.com/office/drawing/2014/main" id="{E7F332C9-7CE8-CD3A-6864-C7179599E8ED}"/>
              </a:ext>
            </a:extLst>
          </p:cNvPr>
          <p:cNvGrpSpPr/>
          <p:nvPr/>
        </p:nvGrpSpPr>
        <p:grpSpPr>
          <a:xfrm>
            <a:off x="9436849" y="4189040"/>
            <a:ext cx="1424117" cy="1862641"/>
            <a:chOff x="9436849" y="4036641"/>
            <a:chExt cx="1424117" cy="1862641"/>
          </a:xfrm>
        </p:grpSpPr>
        <mc:AlternateContent xmlns:mc="http://schemas.openxmlformats.org/markup-compatibility/2006" xmlns:a14="http://schemas.microsoft.com/office/drawing/2010/main">
          <mc:Choice Requires="a14">
            <p:sp>
              <p:nvSpPr>
                <p:cNvPr id="788" name="Can 787">
                  <a:extLst>
                    <a:ext uri="{FF2B5EF4-FFF2-40B4-BE49-F238E27FC236}">
                      <a16:creationId xmlns:a16="http://schemas.microsoft.com/office/drawing/2014/main" id="{73ED9E3E-B30D-B798-34AE-F945BF349D9F}"/>
                    </a:ext>
                  </a:extLst>
                </p:cNvPr>
                <p:cNvSpPr/>
                <p:nvPr/>
              </p:nvSpPr>
              <p:spPr>
                <a:xfrm>
                  <a:off x="10105470" y="5216414"/>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ℳ</m:t>
                            </m:r>
                          </m:e>
                          <m:sub>
                            <m:r>
                              <a:rPr lang="en-US" i="1">
                                <a:solidFill>
                                  <a:schemeClr val="bg2"/>
                                </a:solidFill>
                                <a:latin typeface="Cambria Math" panose="02040503050406030204" pitchFamily="18" charset="0"/>
                              </a:rPr>
                              <m:t>𝑅</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𝑡</m:t>
                            </m:r>
                            <m:r>
                              <a:rPr lang="en-US" i="1">
                                <a:solidFill>
                                  <a:schemeClr val="bg2"/>
                                </a:solidFill>
                                <a:latin typeface="Cambria Math" panose="02040503050406030204" pitchFamily="18" charset="0"/>
                              </a:rPr>
                              <m:t>=2</m:t>
                            </m:r>
                          </m:sub>
                        </m:sSub>
                      </m:oMath>
                    </m:oMathPara>
                  </a14:m>
                  <a:endParaRPr lang="en-US">
                    <a:solidFill>
                      <a:schemeClr val="bg2"/>
                    </a:solidFill>
                  </a:endParaRPr>
                </a:p>
              </p:txBody>
            </p:sp>
          </mc:Choice>
          <mc:Fallback xmlns="">
            <p:sp>
              <p:nvSpPr>
                <p:cNvPr id="788" name="Can 787">
                  <a:extLst>
                    <a:ext uri="{FF2B5EF4-FFF2-40B4-BE49-F238E27FC236}">
                      <a16:creationId xmlns:a16="http://schemas.microsoft.com/office/drawing/2014/main" id="{73ED9E3E-B30D-B798-34AE-F945BF349D9F}"/>
                    </a:ext>
                  </a:extLst>
                </p:cNvPr>
                <p:cNvSpPr>
                  <a:spLocks noRot="1" noChangeAspect="1" noMove="1" noResize="1" noEditPoints="1" noAdjustHandles="1" noChangeArrowheads="1" noChangeShapeType="1" noTextEdit="1"/>
                </p:cNvSpPr>
                <p:nvPr/>
              </p:nvSpPr>
              <p:spPr>
                <a:xfrm>
                  <a:off x="10105470" y="5216414"/>
                  <a:ext cx="733451" cy="682868"/>
                </a:xfrm>
                <a:prstGeom prst="can">
                  <a:avLst/>
                </a:prstGeom>
                <a:blipFill>
                  <a:blip r:embed="rId32"/>
                  <a:stretch>
                    <a:fillRect/>
                  </a:stretch>
                </a:blipFill>
                <a:ln>
                  <a:solidFill>
                    <a:schemeClr val="bg2"/>
                  </a:solidFill>
                </a:ln>
              </p:spPr>
              <p:txBody>
                <a:bodyPr/>
                <a:lstStyle/>
                <a:p>
                  <a:r>
                    <a:rPr lang="en-US">
                      <a:noFill/>
                    </a:rPr>
                    <a:t> </a:t>
                  </a:r>
                </a:p>
              </p:txBody>
            </p:sp>
          </mc:Fallback>
        </mc:AlternateContent>
        <p:cxnSp>
          <p:nvCxnSpPr>
            <p:cNvPr id="789" name="Straight Arrow Connector 788">
              <a:extLst>
                <a:ext uri="{FF2B5EF4-FFF2-40B4-BE49-F238E27FC236}">
                  <a16:creationId xmlns:a16="http://schemas.microsoft.com/office/drawing/2014/main" id="{DC64C5E5-6775-4787-30A6-3072C143865F}"/>
                </a:ext>
              </a:extLst>
            </p:cNvPr>
            <p:cNvCxnSpPr>
              <a:cxnSpLocks/>
            </p:cNvCxnSpPr>
            <p:nvPr/>
          </p:nvCxnSpPr>
          <p:spPr>
            <a:xfrm flipV="1">
              <a:off x="10451723" y="4036641"/>
              <a:ext cx="0" cy="577219"/>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2" name="Picture 461" descr="A collage of birds&#10;&#10;Description automatically generated">
              <a:extLst>
                <a:ext uri="{FF2B5EF4-FFF2-40B4-BE49-F238E27FC236}">
                  <a16:creationId xmlns:a16="http://schemas.microsoft.com/office/drawing/2014/main" id="{6C638B0F-03A3-A9FD-85A4-F35674BA4294}"/>
                </a:ext>
              </a:extLst>
            </p:cNvPr>
            <p:cNvPicPr>
              <a:picLocks noChangeAspect="1"/>
            </p:cNvPicPr>
            <p:nvPr/>
          </p:nvPicPr>
          <p:blipFill rotWithShape="1">
            <a:blip r:embed="rId3"/>
            <a:srcRect l="28025" t="45272" r="64107" b="44272"/>
            <a:stretch/>
          </p:blipFill>
          <p:spPr>
            <a:xfrm>
              <a:off x="10093549" y="4647699"/>
              <a:ext cx="258496" cy="257646"/>
            </a:xfrm>
            <a:prstGeom prst="rect">
              <a:avLst/>
            </a:prstGeom>
          </p:spPr>
        </p:pic>
        <p:pic>
          <p:nvPicPr>
            <p:cNvPr id="463" name="Picture 462" descr="A collage of birds&#10;&#10;Description automatically generated">
              <a:extLst>
                <a:ext uri="{FF2B5EF4-FFF2-40B4-BE49-F238E27FC236}">
                  <a16:creationId xmlns:a16="http://schemas.microsoft.com/office/drawing/2014/main" id="{D9D6A04C-6F29-03CB-43C1-8DF6541F0593}"/>
                </a:ext>
              </a:extLst>
            </p:cNvPr>
            <p:cNvPicPr>
              <a:picLocks noChangeAspect="1"/>
            </p:cNvPicPr>
            <p:nvPr/>
          </p:nvPicPr>
          <p:blipFill rotWithShape="1">
            <a:blip r:embed="rId7"/>
            <a:srcRect l="28077" t="45434" r="64196" b="44346"/>
            <a:stretch/>
          </p:blipFill>
          <p:spPr>
            <a:xfrm>
              <a:off x="10092925" y="4906163"/>
              <a:ext cx="253783" cy="251775"/>
            </a:xfrm>
            <a:prstGeom prst="rect">
              <a:avLst/>
            </a:prstGeom>
          </p:spPr>
        </p:pic>
        <p:pic>
          <p:nvPicPr>
            <p:cNvPr id="464" name="Picture 463" descr="A collage of different airplanes&#10;&#10;Description automatically generated">
              <a:extLst>
                <a:ext uri="{FF2B5EF4-FFF2-40B4-BE49-F238E27FC236}">
                  <a16:creationId xmlns:a16="http://schemas.microsoft.com/office/drawing/2014/main" id="{0D197D3B-7BCD-A324-0200-70332AA9B603}"/>
                </a:ext>
              </a:extLst>
            </p:cNvPr>
            <p:cNvPicPr>
              <a:picLocks noChangeAspect="1"/>
            </p:cNvPicPr>
            <p:nvPr/>
          </p:nvPicPr>
          <p:blipFill rotWithShape="1">
            <a:blip r:embed="rId23"/>
            <a:srcRect l="51150" t="65841" r="40915" b="23553"/>
            <a:stretch/>
          </p:blipFill>
          <p:spPr>
            <a:xfrm>
              <a:off x="10346197" y="4896828"/>
              <a:ext cx="264624" cy="265302"/>
            </a:xfrm>
            <a:prstGeom prst="rect">
              <a:avLst/>
            </a:prstGeom>
          </p:spPr>
        </p:pic>
        <p:pic>
          <p:nvPicPr>
            <p:cNvPr id="465" name="Picture 464" descr="A collage of cars&#10;&#10;Description automatically generated">
              <a:extLst>
                <a:ext uri="{FF2B5EF4-FFF2-40B4-BE49-F238E27FC236}">
                  <a16:creationId xmlns:a16="http://schemas.microsoft.com/office/drawing/2014/main" id="{59996E09-4043-52D4-3CBB-22C02DE7F597}"/>
                </a:ext>
              </a:extLst>
            </p:cNvPr>
            <p:cNvPicPr>
              <a:picLocks noChangeAspect="1"/>
            </p:cNvPicPr>
            <p:nvPr/>
          </p:nvPicPr>
          <p:blipFill rotWithShape="1">
            <a:blip r:embed="rId24"/>
            <a:srcRect l="20430" t="55594" r="71954" b="33922"/>
            <a:stretch/>
          </p:blipFill>
          <p:spPr>
            <a:xfrm>
              <a:off x="10610824" y="4900003"/>
              <a:ext cx="249870" cy="257976"/>
            </a:xfrm>
            <a:prstGeom prst="rect">
              <a:avLst/>
            </a:prstGeom>
          </p:spPr>
        </p:pic>
        <p:pic>
          <p:nvPicPr>
            <p:cNvPr id="466" name="Picture 465" descr="A collage of images of airplanes&#10;&#10;Description automatically generated">
              <a:extLst>
                <a:ext uri="{FF2B5EF4-FFF2-40B4-BE49-F238E27FC236}">
                  <a16:creationId xmlns:a16="http://schemas.microsoft.com/office/drawing/2014/main" id="{A1CF6390-7E39-836E-CA35-6B022A84E053}"/>
                </a:ext>
              </a:extLst>
            </p:cNvPr>
            <p:cNvPicPr>
              <a:picLocks noChangeAspect="1"/>
            </p:cNvPicPr>
            <p:nvPr/>
          </p:nvPicPr>
          <p:blipFill rotWithShape="1">
            <a:blip r:embed="rId21"/>
            <a:srcRect l="51268" t="65954" r="41049" b="23699"/>
            <a:stretch/>
          </p:blipFill>
          <p:spPr>
            <a:xfrm>
              <a:off x="10349372" y="4647699"/>
              <a:ext cx="255847" cy="258464"/>
            </a:xfrm>
            <a:prstGeom prst="rect">
              <a:avLst/>
            </a:prstGeom>
          </p:spPr>
        </p:pic>
        <p:pic>
          <p:nvPicPr>
            <p:cNvPr id="467" name="Picture 466" descr="A collage of cars&#10;&#10;Description automatically generated">
              <a:extLst>
                <a:ext uri="{FF2B5EF4-FFF2-40B4-BE49-F238E27FC236}">
                  <a16:creationId xmlns:a16="http://schemas.microsoft.com/office/drawing/2014/main" id="{E83B8C0A-74B5-30DD-ED70-E19F233E2DA7}"/>
                </a:ext>
              </a:extLst>
            </p:cNvPr>
            <p:cNvPicPr>
              <a:picLocks noChangeAspect="1"/>
            </p:cNvPicPr>
            <p:nvPr/>
          </p:nvPicPr>
          <p:blipFill rotWithShape="1">
            <a:blip r:embed="rId33"/>
            <a:srcRect l="20340" t="55720" r="71985" b="33935"/>
            <a:stretch/>
          </p:blipFill>
          <p:spPr>
            <a:xfrm>
              <a:off x="10605221" y="4647699"/>
              <a:ext cx="255745" cy="258464"/>
            </a:xfrm>
            <a:prstGeom prst="rect">
              <a:avLst/>
            </a:prstGeom>
          </p:spPr>
        </p:pic>
        <p:sp>
          <p:nvSpPr>
            <p:cNvPr id="472" name="Rectangle 471">
              <a:extLst>
                <a:ext uri="{FF2B5EF4-FFF2-40B4-BE49-F238E27FC236}">
                  <a16:creationId xmlns:a16="http://schemas.microsoft.com/office/drawing/2014/main" id="{BC1909E6-B222-BCA9-D4DA-240FD1C883B7}"/>
                </a:ext>
              </a:extLst>
            </p:cNvPr>
            <p:cNvSpPr/>
            <p:nvPr/>
          </p:nvSpPr>
          <p:spPr>
            <a:xfrm>
              <a:off x="10090114" y="4649383"/>
              <a:ext cx="764953" cy="50826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8" name="TextBox 477">
                  <a:extLst>
                    <a:ext uri="{FF2B5EF4-FFF2-40B4-BE49-F238E27FC236}">
                      <a16:creationId xmlns:a16="http://schemas.microsoft.com/office/drawing/2014/main" id="{2FBE2D7D-9D38-51E5-1CE5-D363799DD83C}"/>
                    </a:ext>
                  </a:extLst>
                </p:cNvPr>
                <p:cNvSpPr txBox="1"/>
                <p:nvPr/>
              </p:nvSpPr>
              <p:spPr>
                <a:xfrm>
                  <a:off x="9436849" y="4619797"/>
                  <a:ext cx="39851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2"/>
                                </a:solidFill>
                                <a:latin typeface="Cambria Math" panose="02040503050406030204" pitchFamily="18" charset="0"/>
                              </a:rPr>
                            </m:ctrlPr>
                          </m:sSubSupPr>
                          <m:e>
                            <m:r>
                              <a:rPr lang="en-US" sz="1200" i="1">
                                <a:solidFill>
                                  <a:schemeClr val="bg2"/>
                                </a:solidFill>
                                <a:latin typeface="Cambria Math" panose="02040503050406030204" pitchFamily="18" charset="0"/>
                              </a:rPr>
                              <m:t>ℳ</m:t>
                            </m:r>
                          </m:e>
                          <m:sub>
                            <m:r>
                              <a:rPr lang="en-US" sz="1200" i="1">
                                <a:solidFill>
                                  <a:schemeClr val="bg2"/>
                                </a:solidFill>
                                <a:latin typeface="Cambria Math" panose="02040503050406030204" pitchFamily="18" charset="0"/>
                              </a:rPr>
                              <m:t>𝑐𝑙𝑟</m:t>
                            </m:r>
                            <m:r>
                              <a:rPr lang="en-US" sz="1200" i="1">
                                <a:solidFill>
                                  <a:schemeClr val="bg2"/>
                                </a:solidFill>
                                <a:latin typeface="Cambria Math" panose="02040503050406030204" pitchFamily="18" charset="0"/>
                              </a:rPr>
                              <m:t>, </m:t>
                            </m:r>
                            <m:r>
                              <a:rPr lang="en-US" sz="1200" i="1">
                                <a:solidFill>
                                  <a:schemeClr val="bg2"/>
                                </a:solidFill>
                                <a:latin typeface="Cambria Math" panose="02040503050406030204" pitchFamily="18" charset="0"/>
                              </a:rPr>
                              <m:t>𝑡</m:t>
                            </m:r>
                            <m:r>
                              <a:rPr lang="en-US" sz="1200" i="1">
                                <a:solidFill>
                                  <a:schemeClr val="bg2"/>
                                </a:solidFill>
                                <a:latin typeface="Cambria Math" panose="02040503050406030204" pitchFamily="18" charset="0"/>
                              </a:rPr>
                              <m:t>=2 </m:t>
                            </m:r>
                          </m:sub>
                          <m:sup>
                            <m:d>
                              <m:dPr>
                                <m:begChr m:val="["/>
                                <m:endChr m:val="]"/>
                                <m:ctrlPr>
                                  <a:rPr lang="en-US" sz="1200" i="1">
                                    <a:solidFill>
                                      <a:schemeClr val="bg2"/>
                                    </a:solidFill>
                                    <a:latin typeface="Cambria Math" panose="02040503050406030204" pitchFamily="18" charset="0"/>
                                  </a:rPr>
                                </m:ctrlPr>
                              </m:dPr>
                              <m:e>
                                <m:r>
                                  <a:rPr lang="en-US" sz="1200" i="1">
                                    <a:solidFill>
                                      <a:schemeClr val="bg2"/>
                                    </a:solidFill>
                                    <a:latin typeface="Cambria Math" panose="02040503050406030204" pitchFamily="18" charset="0"/>
                                  </a:rPr>
                                  <m:t>𝑐</m:t>
                                </m:r>
                              </m:e>
                            </m:d>
                          </m:sup>
                        </m:sSubSup>
                      </m:oMath>
                    </m:oMathPara>
                  </a14:m>
                  <a:endParaRPr lang="en-US" sz="1200"/>
                </a:p>
              </p:txBody>
            </p:sp>
          </mc:Choice>
          <mc:Fallback xmlns="">
            <p:sp>
              <p:nvSpPr>
                <p:cNvPr id="478" name="TextBox 477">
                  <a:extLst>
                    <a:ext uri="{FF2B5EF4-FFF2-40B4-BE49-F238E27FC236}">
                      <a16:creationId xmlns:a16="http://schemas.microsoft.com/office/drawing/2014/main" id="{2FBE2D7D-9D38-51E5-1CE5-D363799DD83C}"/>
                    </a:ext>
                  </a:extLst>
                </p:cNvPr>
                <p:cNvSpPr txBox="1">
                  <a:spLocks noRot="1" noChangeAspect="1" noMove="1" noResize="1" noEditPoints="1" noAdjustHandles="1" noChangeArrowheads="1" noChangeShapeType="1" noTextEdit="1"/>
                </p:cNvSpPr>
                <p:nvPr/>
              </p:nvSpPr>
              <p:spPr>
                <a:xfrm>
                  <a:off x="9436849" y="4619797"/>
                  <a:ext cx="398514" cy="338554"/>
                </a:xfrm>
                <a:prstGeom prst="rect">
                  <a:avLst/>
                </a:prstGeom>
                <a:blipFill>
                  <a:blip r:embed="rId34"/>
                  <a:stretch>
                    <a:fillRect r="-6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9" name="TextBox 478">
                  <a:extLst>
                    <a:ext uri="{FF2B5EF4-FFF2-40B4-BE49-F238E27FC236}">
                      <a16:creationId xmlns:a16="http://schemas.microsoft.com/office/drawing/2014/main" id="{3D62ACAF-0E2E-3590-25BE-274C450044D9}"/>
                    </a:ext>
                  </a:extLst>
                </p:cNvPr>
                <p:cNvSpPr txBox="1"/>
                <p:nvPr/>
              </p:nvSpPr>
              <p:spPr>
                <a:xfrm>
                  <a:off x="9436849" y="4910644"/>
                  <a:ext cx="398514" cy="322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2"/>
                                </a:solidFill>
                                <a:latin typeface="Cambria Math" panose="02040503050406030204" pitchFamily="18" charset="0"/>
                              </a:rPr>
                            </m:ctrlPr>
                          </m:sSubSupPr>
                          <m:e>
                            <m:r>
                              <a:rPr lang="en-US" sz="1200" i="1">
                                <a:solidFill>
                                  <a:schemeClr val="bg2"/>
                                </a:solidFill>
                                <a:latin typeface="Cambria Math" panose="02040503050406030204" pitchFamily="18" charset="0"/>
                              </a:rPr>
                              <m:t>ℳ</m:t>
                            </m:r>
                          </m:e>
                          <m:sub>
                            <m:r>
                              <a:rPr lang="en-US" sz="1200" i="1">
                                <a:solidFill>
                                  <a:schemeClr val="bg2"/>
                                </a:solidFill>
                                <a:latin typeface="Cambria Math" panose="02040503050406030204" pitchFamily="18" charset="0"/>
                              </a:rPr>
                              <m:t>𝑡</m:t>
                            </m:r>
                            <m:r>
                              <a:rPr lang="en-US" sz="1200" i="1">
                                <a:solidFill>
                                  <a:schemeClr val="bg2"/>
                                </a:solidFill>
                                <a:latin typeface="Cambria Math" panose="02040503050406030204" pitchFamily="18" charset="0"/>
                              </a:rPr>
                              <m:t>=2 </m:t>
                            </m:r>
                          </m:sub>
                          <m:sup>
                            <m:d>
                              <m:dPr>
                                <m:begChr m:val="["/>
                                <m:endChr m:val="]"/>
                                <m:ctrlPr>
                                  <a:rPr lang="en-US" sz="1200" i="1">
                                    <a:solidFill>
                                      <a:schemeClr val="bg2"/>
                                    </a:solidFill>
                                    <a:latin typeface="Cambria Math" panose="02040503050406030204" pitchFamily="18" charset="0"/>
                                  </a:rPr>
                                </m:ctrlPr>
                              </m:dPr>
                              <m:e>
                                <m:r>
                                  <a:rPr lang="en-US" sz="1200" i="1">
                                    <a:solidFill>
                                      <a:schemeClr val="bg2"/>
                                    </a:solidFill>
                                    <a:latin typeface="Cambria Math" panose="02040503050406030204" pitchFamily="18" charset="0"/>
                                  </a:rPr>
                                  <m:t>𝑐</m:t>
                                </m:r>
                              </m:e>
                            </m:d>
                          </m:sup>
                        </m:sSubSup>
                      </m:oMath>
                    </m:oMathPara>
                  </a14:m>
                  <a:endParaRPr lang="en-US" sz="1200"/>
                </a:p>
              </p:txBody>
            </p:sp>
          </mc:Choice>
          <mc:Fallback xmlns="">
            <p:sp>
              <p:nvSpPr>
                <p:cNvPr id="479" name="TextBox 478">
                  <a:extLst>
                    <a:ext uri="{FF2B5EF4-FFF2-40B4-BE49-F238E27FC236}">
                      <a16:creationId xmlns:a16="http://schemas.microsoft.com/office/drawing/2014/main" id="{3D62ACAF-0E2E-3590-25BE-274C450044D9}"/>
                    </a:ext>
                  </a:extLst>
                </p:cNvPr>
                <p:cNvSpPr txBox="1">
                  <a:spLocks noRot="1" noChangeAspect="1" noMove="1" noResize="1" noEditPoints="1" noAdjustHandles="1" noChangeArrowheads="1" noChangeShapeType="1" noTextEdit="1"/>
                </p:cNvSpPr>
                <p:nvPr/>
              </p:nvSpPr>
              <p:spPr>
                <a:xfrm>
                  <a:off x="9436849" y="4910644"/>
                  <a:ext cx="398514" cy="322204"/>
                </a:xfrm>
                <a:prstGeom prst="rect">
                  <a:avLst/>
                </a:prstGeom>
                <a:blipFill>
                  <a:blip r:embed="rId35"/>
                  <a:stretch>
                    <a:fillRect r="-20000"/>
                  </a:stretch>
                </a:blipFill>
              </p:spPr>
              <p:txBody>
                <a:bodyPr/>
                <a:lstStyle/>
                <a:p>
                  <a:r>
                    <a:rPr lang="en-US">
                      <a:noFill/>
                    </a:rPr>
                    <a:t> </a:t>
                  </a:r>
                </a:p>
              </p:txBody>
            </p:sp>
          </mc:Fallback>
        </mc:AlternateContent>
        <p:sp>
          <p:nvSpPr>
            <p:cNvPr id="894" name="TextBox 893">
              <a:extLst>
                <a:ext uri="{FF2B5EF4-FFF2-40B4-BE49-F238E27FC236}">
                  <a16:creationId xmlns:a16="http://schemas.microsoft.com/office/drawing/2014/main" id="{AD600B84-2AFF-9C14-673C-C6E0EF084850}"/>
                </a:ext>
              </a:extLst>
            </p:cNvPr>
            <p:cNvSpPr txBox="1"/>
            <p:nvPr/>
          </p:nvSpPr>
          <p:spPr>
            <a:xfrm>
              <a:off x="9465434" y="4122767"/>
              <a:ext cx="801823" cy="415498"/>
            </a:xfrm>
            <a:prstGeom prst="rect">
              <a:avLst/>
            </a:prstGeom>
            <a:noFill/>
          </p:spPr>
          <p:txBody>
            <a:bodyPr wrap="none" rtlCol="0">
              <a:spAutoFit/>
            </a:bodyPr>
            <a:lstStyle/>
            <a:p>
              <a:r>
                <a:rPr lang="en-US" sz="1050">
                  <a:solidFill>
                    <a:schemeClr val="bg2"/>
                  </a:solidFill>
                </a:rPr>
                <a:t>Robust </a:t>
              </a:r>
            </a:p>
            <a:p>
              <a:r>
                <a:rPr lang="en-US" sz="1050">
                  <a:solidFill>
                    <a:schemeClr val="bg2"/>
                  </a:solidFill>
                </a:rPr>
                <a:t>Rehearsal</a:t>
              </a:r>
              <a:endParaRPr lang="en-US" sz="1000">
                <a:solidFill>
                  <a:schemeClr val="bg2"/>
                </a:solidFill>
              </a:endParaRPr>
            </a:p>
          </p:txBody>
        </p:sp>
      </p:grpSp>
      <p:grpSp>
        <p:nvGrpSpPr>
          <p:cNvPr id="509" name="Group 508">
            <a:extLst>
              <a:ext uri="{FF2B5EF4-FFF2-40B4-BE49-F238E27FC236}">
                <a16:creationId xmlns:a16="http://schemas.microsoft.com/office/drawing/2014/main" id="{4556632D-035D-0F1C-5960-4DBF38484FBA}"/>
              </a:ext>
            </a:extLst>
          </p:cNvPr>
          <p:cNvGrpSpPr/>
          <p:nvPr/>
        </p:nvGrpSpPr>
        <p:grpSpPr>
          <a:xfrm>
            <a:off x="6216200" y="4680673"/>
            <a:ext cx="1770913" cy="701880"/>
            <a:chOff x="6216200" y="4528274"/>
            <a:chExt cx="1770913" cy="701880"/>
          </a:xfrm>
        </p:grpSpPr>
        <p:sp>
          <p:nvSpPr>
            <p:cNvPr id="767" name="Rectangle 766">
              <a:extLst>
                <a:ext uri="{FF2B5EF4-FFF2-40B4-BE49-F238E27FC236}">
                  <a16:creationId xmlns:a16="http://schemas.microsoft.com/office/drawing/2014/main" id="{24516CEF-B5CE-E367-BFD8-C5D1073A510F}"/>
                </a:ext>
              </a:extLst>
            </p:cNvPr>
            <p:cNvSpPr/>
            <p:nvPr/>
          </p:nvSpPr>
          <p:spPr>
            <a:xfrm>
              <a:off x="6257716" y="4543802"/>
              <a:ext cx="1606345" cy="686352"/>
            </a:xfrm>
            <a:prstGeom prst="rect">
              <a:avLst/>
            </a:prstGeom>
            <a:solidFill>
              <a:schemeClr val="bg1"/>
            </a:solidFill>
            <a:ln w="19050">
              <a:solidFill>
                <a:schemeClr val="accent4">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TextBox 779">
              <a:extLst>
                <a:ext uri="{FF2B5EF4-FFF2-40B4-BE49-F238E27FC236}">
                  <a16:creationId xmlns:a16="http://schemas.microsoft.com/office/drawing/2014/main" id="{22366402-2B07-1B66-D84F-673F9914E5A1}"/>
                </a:ext>
              </a:extLst>
            </p:cNvPr>
            <p:cNvSpPr txBox="1"/>
            <p:nvPr/>
          </p:nvSpPr>
          <p:spPr>
            <a:xfrm>
              <a:off x="6216200" y="4528274"/>
              <a:ext cx="1770913" cy="253916"/>
            </a:xfrm>
            <a:prstGeom prst="rect">
              <a:avLst/>
            </a:prstGeom>
            <a:noFill/>
          </p:spPr>
          <p:txBody>
            <a:bodyPr wrap="square" rtlCol="0">
              <a:spAutoFit/>
            </a:bodyPr>
            <a:lstStyle/>
            <a:p>
              <a:r>
                <a:rPr lang="en-US" sz="1050">
                  <a:solidFill>
                    <a:srgbClr val="637F26"/>
                  </a:solidFill>
                </a:rPr>
                <a:t>Feature Re-consolidation</a:t>
              </a:r>
            </a:p>
          </p:txBody>
        </p:sp>
      </p:grpSp>
      <p:grpSp>
        <p:nvGrpSpPr>
          <p:cNvPr id="475" name="Group 474">
            <a:extLst>
              <a:ext uri="{FF2B5EF4-FFF2-40B4-BE49-F238E27FC236}">
                <a16:creationId xmlns:a16="http://schemas.microsoft.com/office/drawing/2014/main" id="{C868BCB0-D184-F23F-34C2-E6B4403FB6A8}"/>
              </a:ext>
            </a:extLst>
          </p:cNvPr>
          <p:cNvGrpSpPr/>
          <p:nvPr/>
        </p:nvGrpSpPr>
        <p:grpSpPr>
          <a:xfrm>
            <a:off x="7061177" y="5321952"/>
            <a:ext cx="872734" cy="748733"/>
            <a:chOff x="7061177" y="5169566"/>
            <a:chExt cx="872734" cy="748733"/>
          </a:xfrm>
        </p:grpSpPr>
        <p:cxnSp>
          <p:nvCxnSpPr>
            <p:cNvPr id="773" name="Elbow Connector 772">
              <a:extLst>
                <a:ext uri="{FF2B5EF4-FFF2-40B4-BE49-F238E27FC236}">
                  <a16:creationId xmlns:a16="http://schemas.microsoft.com/office/drawing/2014/main" id="{CFBDB78A-3BF4-CB85-8CF7-E1F6E543D65F}"/>
                </a:ext>
              </a:extLst>
            </p:cNvPr>
            <p:cNvCxnSpPr>
              <a:cxnSpLocks/>
              <a:stCxn id="758" idx="2"/>
              <a:endCxn id="769" idx="2"/>
            </p:cNvCxnSpPr>
            <p:nvPr/>
          </p:nvCxnSpPr>
          <p:spPr>
            <a:xfrm rot="10800000">
              <a:off x="7061177" y="5169566"/>
              <a:ext cx="872734" cy="359744"/>
            </a:xfrm>
            <a:prstGeom prst="bentConnector2">
              <a:avLst/>
            </a:prstGeom>
            <a:ln w="38100">
              <a:solidFill>
                <a:srgbClr val="637F26"/>
              </a:solidFill>
              <a:tailEnd type="triangle"/>
            </a:ln>
          </p:spPr>
          <p:style>
            <a:lnRef idx="1">
              <a:schemeClr val="accent1"/>
            </a:lnRef>
            <a:fillRef idx="0">
              <a:schemeClr val="accent1"/>
            </a:fillRef>
            <a:effectRef idx="0">
              <a:schemeClr val="accent1"/>
            </a:effectRef>
            <a:fontRef idx="minor">
              <a:schemeClr val="tx1"/>
            </a:fontRef>
          </p:style>
        </p:cxnSp>
        <p:grpSp>
          <p:nvGrpSpPr>
            <p:cNvPr id="907" name="Group 906">
              <a:extLst>
                <a:ext uri="{FF2B5EF4-FFF2-40B4-BE49-F238E27FC236}">
                  <a16:creationId xmlns:a16="http://schemas.microsoft.com/office/drawing/2014/main" id="{CA3184A0-388F-C063-B817-C31CD2801967}"/>
                </a:ext>
              </a:extLst>
            </p:cNvPr>
            <p:cNvGrpSpPr/>
            <p:nvPr/>
          </p:nvGrpSpPr>
          <p:grpSpPr>
            <a:xfrm>
              <a:off x="7161750" y="5352144"/>
              <a:ext cx="713511" cy="566155"/>
              <a:chOff x="7161750" y="5899578"/>
              <a:chExt cx="713511" cy="566155"/>
            </a:xfrm>
          </p:grpSpPr>
          <p:sp>
            <p:nvSpPr>
              <p:cNvPr id="898" name="Rectangle 897">
                <a:extLst>
                  <a:ext uri="{FF2B5EF4-FFF2-40B4-BE49-F238E27FC236}">
                    <a16:creationId xmlns:a16="http://schemas.microsoft.com/office/drawing/2014/main" id="{4C27AE3B-3990-D163-BFE3-627994C4A806}"/>
                  </a:ext>
                </a:extLst>
              </p:cNvPr>
              <p:cNvSpPr/>
              <p:nvPr/>
            </p:nvSpPr>
            <p:spPr>
              <a:xfrm>
                <a:off x="7161751" y="5899578"/>
                <a:ext cx="713510" cy="566155"/>
              </a:xfrm>
              <a:prstGeom prst="rect">
                <a:avLst/>
              </a:prstGeom>
              <a:solidFill>
                <a:schemeClr val="bg1"/>
              </a:solidFill>
              <a:ln w="19050">
                <a:solidFill>
                  <a:srgbClr val="637F2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9" name="TextBox 898">
                    <a:extLst>
                      <a:ext uri="{FF2B5EF4-FFF2-40B4-BE49-F238E27FC236}">
                        <a16:creationId xmlns:a16="http://schemas.microsoft.com/office/drawing/2014/main" id="{B3F83034-E691-47C2-798A-B9DB8A90045C}"/>
                      </a:ext>
                    </a:extLst>
                  </p:cNvPr>
                  <p:cNvSpPr txBox="1"/>
                  <p:nvPr/>
                </p:nvSpPr>
                <p:spPr>
                  <a:xfrm>
                    <a:off x="7161750" y="6174260"/>
                    <a:ext cx="694672" cy="2530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rgbClr val="637F26"/>
                                  </a:solidFill>
                                  <a:latin typeface="Cambria Math" panose="02040503050406030204" pitchFamily="18" charset="0"/>
                                </a:rPr>
                              </m:ctrlPr>
                            </m:sSubPr>
                            <m:e>
                              <m:r>
                                <a:rPr lang="en-US" sz="1000" b="0" i="1" smtClean="0">
                                  <a:solidFill>
                                    <a:srgbClr val="637F26"/>
                                  </a:solidFill>
                                  <a:latin typeface="Cambria Math" panose="02040503050406030204" pitchFamily="18" charset="0"/>
                                </a:rPr>
                                <m:t>ℳ</m:t>
                              </m:r>
                            </m:e>
                            <m:sub>
                              <m:r>
                                <a:rPr lang="en-US" sz="1000" b="0" i="1" smtClean="0">
                                  <a:solidFill>
                                    <a:srgbClr val="637F26"/>
                                  </a:solidFill>
                                  <a:latin typeface="Cambria Math" panose="02040503050406030204" pitchFamily="18" charset="0"/>
                                </a:rPr>
                                <m:t>𝑅</m:t>
                              </m:r>
                              <m:r>
                                <a:rPr lang="en-US" sz="1000" b="0" i="1" smtClean="0">
                                  <a:solidFill>
                                    <a:srgbClr val="637F26"/>
                                  </a:solidFill>
                                  <a:latin typeface="Cambria Math" panose="02040503050406030204" pitchFamily="18" charset="0"/>
                                </a:rPr>
                                <m:t>,</m:t>
                              </m:r>
                              <m:r>
                                <a:rPr lang="en-US" sz="1000" b="0" i="1" smtClean="0">
                                  <a:solidFill>
                                    <a:srgbClr val="637F26"/>
                                  </a:solidFill>
                                  <a:latin typeface="Cambria Math" panose="02040503050406030204" pitchFamily="18" charset="0"/>
                                </a:rPr>
                                <m:t>𝑡</m:t>
                              </m:r>
                              <m:r>
                                <a:rPr lang="en-US" sz="1000" b="0" i="1" smtClean="0">
                                  <a:solidFill>
                                    <a:srgbClr val="637F26"/>
                                  </a:solidFill>
                                  <a:latin typeface="Cambria Math" panose="02040503050406030204" pitchFamily="18" charset="0"/>
                                </a:rPr>
                                <m:t>=1</m:t>
                              </m:r>
                            </m:sub>
                          </m:sSub>
                        </m:oMath>
                      </m:oMathPara>
                    </a14:m>
                    <a:endParaRPr lang="en-US" sz="1000">
                      <a:solidFill>
                        <a:srgbClr val="637F26"/>
                      </a:solidFill>
                    </a:endParaRPr>
                  </a:p>
                </p:txBody>
              </p:sp>
            </mc:Choice>
            <mc:Fallback xmlns="">
              <p:sp>
                <p:nvSpPr>
                  <p:cNvPr id="899" name="TextBox 898">
                    <a:extLst>
                      <a:ext uri="{FF2B5EF4-FFF2-40B4-BE49-F238E27FC236}">
                        <a16:creationId xmlns:a16="http://schemas.microsoft.com/office/drawing/2014/main" id="{B3F83034-E691-47C2-798A-B9DB8A90045C}"/>
                      </a:ext>
                    </a:extLst>
                  </p:cNvPr>
                  <p:cNvSpPr txBox="1">
                    <a:spLocks noRot="1" noChangeAspect="1" noMove="1" noResize="1" noEditPoints="1" noAdjustHandles="1" noChangeArrowheads="1" noChangeShapeType="1" noTextEdit="1"/>
                  </p:cNvSpPr>
                  <p:nvPr/>
                </p:nvSpPr>
                <p:spPr>
                  <a:xfrm>
                    <a:off x="7161750" y="6174260"/>
                    <a:ext cx="694672" cy="253018"/>
                  </a:xfrm>
                  <a:prstGeom prst="rect">
                    <a:avLst/>
                  </a:prstGeom>
                  <a:blipFill>
                    <a:blip r:embed="rId36"/>
                    <a:stretch>
                      <a:fillRect/>
                    </a:stretch>
                  </a:blipFill>
                </p:spPr>
                <p:txBody>
                  <a:bodyPr/>
                  <a:lstStyle/>
                  <a:p>
                    <a:r>
                      <a:rPr lang="en-US">
                        <a:noFill/>
                      </a:rPr>
                      <a:t> </a:t>
                    </a:r>
                  </a:p>
                </p:txBody>
              </p:sp>
            </mc:Fallback>
          </mc:AlternateContent>
          <p:pic>
            <p:nvPicPr>
              <p:cNvPr id="457" name="Picture 456" descr="A collage of images of airplanes&#10;&#10;Description automatically generated">
                <a:extLst>
                  <a:ext uri="{FF2B5EF4-FFF2-40B4-BE49-F238E27FC236}">
                    <a16:creationId xmlns:a16="http://schemas.microsoft.com/office/drawing/2014/main" id="{6464AB51-4E29-416F-9167-88E3F4FB8556}"/>
                  </a:ext>
                </a:extLst>
              </p:cNvPr>
              <p:cNvPicPr>
                <a:picLocks noChangeAspect="1"/>
              </p:cNvPicPr>
              <p:nvPr/>
            </p:nvPicPr>
            <p:blipFill rotWithShape="1">
              <a:blip r:embed="rId21"/>
              <a:srcRect l="51269" t="65954" r="40935" b="23699"/>
              <a:stretch/>
            </p:blipFill>
            <p:spPr>
              <a:xfrm>
                <a:off x="7251158" y="5936022"/>
                <a:ext cx="263026" cy="261869"/>
              </a:xfrm>
              <a:prstGeom prst="rect">
                <a:avLst/>
              </a:prstGeom>
            </p:spPr>
          </p:pic>
          <p:pic>
            <p:nvPicPr>
              <p:cNvPr id="458" name="Picture 457" descr="A collage of cars&#10;&#10;Description automatically generated">
                <a:extLst>
                  <a:ext uri="{FF2B5EF4-FFF2-40B4-BE49-F238E27FC236}">
                    <a16:creationId xmlns:a16="http://schemas.microsoft.com/office/drawing/2014/main" id="{A94F73B2-1707-7916-C675-7C92ED66BFD7}"/>
                  </a:ext>
                </a:extLst>
              </p:cNvPr>
              <p:cNvPicPr>
                <a:picLocks noChangeAspect="1"/>
              </p:cNvPicPr>
              <p:nvPr/>
            </p:nvPicPr>
            <p:blipFill rotWithShape="1">
              <a:blip r:embed="rId22"/>
              <a:srcRect l="20356" t="55594" r="71823" b="33951"/>
              <a:stretch/>
            </p:blipFill>
            <p:spPr>
              <a:xfrm>
                <a:off x="7513984" y="5936022"/>
                <a:ext cx="261201" cy="261869"/>
              </a:xfrm>
              <a:prstGeom prst="rect">
                <a:avLst/>
              </a:prstGeom>
            </p:spPr>
          </p:pic>
          <p:sp>
            <p:nvSpPr>
              <p:cNvPr id="470" name="Rectangle 469">
                <a:extLst>
                  <a:ext uri="{FF2B5EF4-FFF2-40B4-BE49-F238E27FC236}">
                    <a16:creationId xmlns:a16="http://schemas.microsoft.com/office/drawing/2014/main" id="{8AD70A5A-6FE4-B82A-E535-47F82D5D00CE}"/>
                  </a:ext>
                </a:extLst>
              </p:cNvPr>
              <p:cNvSpPr/>
              <p:nvPr/>
            </p:nvSpPr>
            <p:spPr>
              <a:xfrm>
                <a:off x="7250909" y="5939768"/>
                <a:ext cx="518515" cy="258124"/>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6" name="Rectangle 905">
            <a:extLst>
              <a:ext uri="{FF2B5EF4-FFF2-40B4-BE49-F238E27FC236}">
                <a16:creationId xmlns:a16="http://schemas.microsoft.com/office/drawing/2014/main" id="{5C680517-E141-FC81-D3BC-0837BC7B252A}"/>
              </a:ext>
            </a:extLst>
          </p:cNvPr>
          <p:cNvSpPr/>
          <p:nvPr/>
        </p:nvSpPr>
        <p:spPr>
          <a:xfrm>
            <a:off x="5104867" y="1943713"/>
            <a:ext cx="4307932" cy="4855017"/>
          </a:xfrm>
          <a:prstGeom prst="rect">
            <a:avLst/>
          </a:prstGeom>
          <a:noFill/>
          <a:ln w="19050">
            <a:solidFill>
              <a:srgbClr val="C0654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TextBox 908">
            <a:extLst>
              <a:ext uri="{FF2B5EF4-FFF2-40B4-BE49-F238E27FC236}">
                <a16:creationId xmlns:a16="http://schemas.microsoft.com/office/drawing/2014/main" id="{7F382674-FC0B-8908-67D0-833CD2440025}"/>
              </a:ext>
            </a:extLst>
          </p:cNvPr>
          <p:cNvSpPr txBox="1"/>
          <p:nvPr/>
        </p:nvSpPr>
        <p:spPr>
          <a:xfrm>
            <a:off x="2005308" y="6457456"/>
            <a:ext cx="2098901" cy="276999"/>
          </a:xfrm>
          <a:prstGeom prst="rect">
            <a:avLst/>
          </a:prstGeom>
          <a:noFill/>
        </p:spPr>
        <p:txBody>
          <a:bodyPr wrap="square" rtlCol="0">
            <a:spAutoFit/>
          </a:bodyPr>
          <a:lstStyle/>
          <a:p>
            <a:pPr algn="ctr"/>
            <a:r>
              <a:rPr lang="en-US" sz="1200" b="1">
                <a:solidFill>
                  <a:srgbClr val="D59B88"/>
                </a:solidFill>
              </a:rPr>
              <a:t>Learning the first task</a:t>
            </a:r>
          </a:p>
        </p:txBody>
      </p:sp>
      <p:sp>
        <p:nvSpPr>
          <p:cNvPr id="911" name="TextBox 910">
            <a:extLst>
              <a:ext uri="{FF2B5EF4-FFF2-40B4-BE49-F238E27FC236}">
                <a16:creationId xmlns:a16="http://schemas.microsoft.com/office/drawing/2014/main" id="{0A95E354-9545-484F-1D65-6335D3A29A6D}"/>
              </a:ext>
            </a:extLst>
          </p:cNvPr>
          <p:cNvSpPr txBox="1"/>
          <p:nvPr/>
        </p:nvSpPr>
        <p:spPr>
          <a:xfrm>
            <a:off x="6297405" y="6507692"/>
            <a:ext cx="2098901" cy="276999"/>
          </a:xfrm>
          <a:prstGeom prst="rect">
            <a:avLst/>
          </a:prstGeom>
          <a:noFill/>
        </p:spPr>
        <p:txBody>
          <a:bodyPr wrap="square" rtlCol="0">
            <a:spAutoFit/>
          </a:bodyPr>
          <a:lstStyle/>
          <a:p>
            <a:pPr algn="ctr"/>
            <a:r>
              <a:rPr lang="en-US" sz="1200" b="1">
                <a:solidFill>
                  <a:srgbClr val="C0654C"/>
                </a:solidFill>
              </a:rPr>
              <a:t>Learning the second task</a:t>
            </a:r>
          </a:p>
        </p:txBody>
      </p:sp>
      <p:grpSp>
        <p:nvGrpSpPr>
          <p:cNvPr id="517" name="Group 516">
            <a:extLst>
              <a:ext uri="{FF2B5EF4-FFF2-40B4-BE49-F238E27FC236}">
                <a16:creationId xmlns:a16="http://schemas.microsoft.com/office/drawing/2014/main" id="{D50B1654-9087-CC13-DA16-E34AAACC2DA3}"/>
              </a:ext>
            </a:extLst>
          </p:cNvPr>
          <p:cNvGrpSpPr/>
          <p:nvPr/>
        </p:nvGrpSpPr>
        <p:grpSpPr>
          <a:xfrm>
            <a:off x="9448314" y="1943713"/>
            <a:ext cx="2181839" cy="4860516"/>
            <a:chOff x="9448314" y="1791314"/>
            <a:chExt cx="2181839" cy="4860516"/>
          </a:xfrm>
        </p:grpSpPr>
        <p:sp>
          <p:nvSpPr>
            <p:cNvPr id="768" name="TextBox 767">
              <a:extLst>
                <a:ext uri="{FF2B5EF4-FFF2-40B4-BE49-F238E27FC236}">
                  <a16:creationId xmlns:a16="http://schemas.microsoft.com/office/drawing/2014/main" id="{313609E9-4035-68FB-1EED-3C6EB53F8A9D}"/>
                </a:ext>
              </a:extLst>
            </p:cNvPr>
            <p:cNvSpPr txBox="1"/>
            <p:nvPr/>
          </p:nvSpPr>
          <p:spPr>
            <a:xfrm>
              <a:off x="9718778" y="5981892"/>
              <a:ext cx="1462260" cy="276999"/>
            </a:xfrm>
            <a:prstGeom prst="rect">
              <a:avLst/>
            </a:prstGeom>
            <a:noFill/>
          </p:spPr>
          <p:txBody>
            <a:bodyPr wrap="none" rtlCol="0">
              <a:spAutoFit/>
            </a:bodyPr>
            <a:lstStyle/>
            <a:p>
              <a:pPr algn="ctr"/>
              <a:r>
                <a:rPr lang="en-US" sz="1200">
                  <a:solidFill>
                    <a:schemeClr val="bg2"/>
                  </a:solidFill>
                </a:rPr>
                <a:t>e). Learning phase</a:t>
              </a:r>
            </a:p>
          </p:txBody>
        </p:sp>
        <p:sp>
          <p:nvSpPr>
            <p:cNvPr id="476" name="Rectangle 475">
              <a:extLst>
                <a:ext uri="{FF2B5EF4-FFF2-40B4-BE49-F238E27FC236}">
                  <a16:creationId xmlns:a16="http://schemas.microsoft.com/office/drawing/2014/main" id="{58CA6C73-BF9E-FE69-E89A-E3188C864A68}"/>
                </a:ext>
              </a:extLst>
            </p:cNvPr>
            <p:cNvSpPr/>
            <p:nvPr/>
          </p:nvSpPr>
          <p:spPr>
            <a:xfrm>
              <a:off x="9464017" y="1850298"/>
              <a:ext cx="1990932"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2B745DBD-A029-32D0-883C-0B650570159B}"/>
                </a:ext>
              </a:extLst>
            </p:cNvPr>
            <p:cNvSpPr/>
            <p:nvPr/>
          </p:nvSpPr>
          <p:spPr>
            <a:xfrm>
              <a:off x="9448314" y="1791314"/>
              <a:ext cx="2058007" cy="4855014"/>
            </a:xfrm>
            <a:prstGeom prst="rect">
              <a:avLst/>
            </a:prstGeom>
            <a:noFill/>
            <a:ln w="19050">
              <a:solidFill>
                <a:srgbClr val="3791A7"/>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2" name="TextBox 911">
              <a:extLst>
                <a:ext uri="{FF2B5EF4-FFF2-40B4-BE49-F238E27FC236}">
                  <a16:creationId xmlns:a16="http://schemas.microsoft.com/office/drawing/2014/main" id="{6E631E1A-06E8-8FC1-6B08-FF918C92DA94}"/>
                </a:ext>
              </a:extLst>
            </p:cNvPr>
            <p:cNvSpPr txBox="1"/>
            <p:nvPr/>
          </p:nvSpPr>
          <p:spPr>
            <a:xfrm>
              <a:off x="9531252" y="6374831"/>
              <a:ext cx="2098901" cy="276999"/>
            </a:xfrm>
            <a:prstGeom prst="rect">
              <a:avLst/>
            </a:prstGeom>
            <a:noFill/>
          </p:spPr>
          <p:txBody>
            <a:bodyPr wrap="square" rtlCol="0">
              <a:spAutoFit/>
            </a:bodyPr>
            <a:lstStyle/>
            <a:p>
              <a:pPr algn="ctr"/>
              <a:r>
                <a:rPr lang="en-US" sz="1200" b="1">
                  <a:solidFill>
                    <a:srgbClr val="3791A7"/>
                  </a:solidFill>
                </a:rPr>
                <a:t>Learning the next task</a:t>
              </a:r>
            </a:p>
          </p:txBody>
        </p:sp>
      </p:grpSp>
      <p:grpSp>
        <p:nvGrpSpPr>
          <p:cNvPr id="513" name="Group 512">
            <a:extLst>
              <a:ext uri="{FF2B5EF4-FFF2-40B4-BE49-F238E27FC236}">
                <a16:creationId xmlns:a16="http://schemas.microsoft.com/office/drawing/2014/main" id="{3383A3D3-07EF-AA7D-8A0E-1A87555D69A1}"/>
              </a:ext>
            </a:extLst>
          </p:cNvPr>
          <p:cNvGrpSpPr/>
          <p:nvPr/>
        </p:nvGrpSpPr>
        <p:grpSpPr>
          <a:xfrm>
            <a:off x="7747580" y="4406051"/>
            <a:ext cx="1076352" cy="257838"/>
            <a:chOff x="7747580" y="4253652"/>
            <a:chExt cx="1076352" cy="257838"/>
          </a:xfrm>
        </p:grpSpPr>
        <p:sp>
          <p:nvSpPr>
            <p:cNvPr id="63" name="Rectangle 62">
              <a:extLst>
                <a:ext uri="{FF2B5EF4-FFF2-40B4-BE49-F238E27FC236}">
                  <a16:creationId xmlns:a16="http://schemas.microsoft.com/office/drawing/2014/main" id="{B86B48A2-91E6-493B-FFA7-B69CC21AE542}"/>
                </a:ext>
              </a:extLst>
            </p:cNvPr>
            <p:cNvSpPr/>
            <p:nvPr/>
          </p:nvSpPr>
          <p:spPr>
            <a:xfrm>
              <a:off x="7747581" y="4253652"/>
              <a:ext cx="1076351" cy="257838"/>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mc:AlternateContent xmlns:mc="http://schemas.openxmlformats.org/markup-compatibility/2006" xmlns:a14="http://schemas.microsoft.com/office/drawing/2010/main">
          <mc:Choice Requires="a14">
            <p:sp>
              <p:nvSpPr>
                <p:cNvPr id="449" name="TextBox 448">
                  <a:extLst>
                    <a:ext uri="{FF2B5EF4-FFF2-40B4-BE49-F238E27FC236}">
                      <a16:creationId xmlns:a16="http://schemas.microsoft.com/office/drawing/2014/main" id="{B11F595C-4B04-02D3-7ECB-C2997D04DC61}"/>
                    </a:ext>
                  </a:extLst>
                </p:cNvPr>
                <p:cNvSpPr txBox="1"/>
                <p:nvPr/>
              </p:nvSpPr>
              <p:spPr>
                <a:xfrm>
                  <a:off x="7747580" y="4273168"/>
                  <a:ext cx="1076352" cy="217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050" i="1" smtClean="0">
                                <a:solidFill>
                                  <a:schemeClr val="bg2"/>
                                </a:solidFill>
                                <a:latin typeface="Cambria Math" panose="02040503050406030204" pitchFamily="18" charset="0"/>
                              </a:rPr>
                            </m:ctrlPr>
                          </m:sSubSupPr>
                          <m:e>
                            <m:r>
                              <a:rPr lang="en-US" sz="1050" i="1">
                                <a:solidFill>
                                  <a:schemeClr val="bg2"/>
                                </a:solidFill>
                                <a:latin typeface="Cambria Math" panose="02040503050406030204" pitchFamily="18" charset="0"/>
                              </a:rPr>
                              <m:t>ℳ</m:t>
                            </m:r>
                          </m:e>
                          <m:sub>
                            <m:r>
                              <a:rPr lang="en-US" sz="1050" i="1">
                                <a:solidFill>
                                  <a:schemeClr val="bg2"/>
                                </a:solidFill>
                                <a:latin typeface="Cambria Math" panose="02040503050406030204" pitchFamily="18" charset="0"/>
                              </a:rPr>
                              <m:t>𝑐𝑙𝑟</m:t>
                            </m:r>
                            <m:r>
                              <a:rPr lang="en-US" sz="1050" i="1">
                                <a:solidFill>
                                  <a:schemeClr val="bg2"/>
                                </a:solidFill>
                                <a:latin typeface="Cambria Math" panose="02040503050406030204" pitchFamily="18" charset="0"/>
                              </a:rPr>
                              <m:t>, </m:t>
                            </m:r>
                            <m:r>
                              <a:rPr lang="en-US" sz="1050" i="1">
                                <a:solidFill>
                                  <a:schemeClr val="bg2"/>
                                </a:solidFill>
                                <a:latin typeface="Cambria Math" panose="02040503050406030204" pitchFamily="18" charset="0"/>
                              </a:rPr>
                              <m:t>𝑡</m:t>
                            </m:r>
                            <m:r>
                              <a:rPr lang="en-US" sz="1050" i="1">
                                <a:solidFill>
                                  <a:schemeClr val="bg2"/>
                                </a:solidFill>
                                <a:latin typeface="Cambria Math" panose="02040503050406030204" pitchFamily="18" charset="0"/>
                              </a:rPr>
                              <m:t>=2</m:t>
                            </m:r>
                          </m:sub>
                          <m:sup>
                            <m:r>
                              <a:rPr lang="en-US" sz="1050" b="0" i="1" smtClean="0">
                                <a:solidFill>
                                  <a:schemeClr val="bg2"/>
                                </a:solidFill>
                                <a:latin typeface="Cambria Math" panose="02040503050406030204" pitchFamily="18" charset="0"/>
                              </a:rPr>
                              <m:t>[</m:t>
                            </m:r>
                            <m:r>
                              <a:rPr lang="en-US" sz="1050" i="1">
                                <a:solidFill>
                                  <a:schemeClr val="bg2"/>
                                </a:solidFill>
                                <a:latin typeface="Cambria Math" panose="02040503050406030204" pitchFamily="18" charset="0"/>
                              </a:rPr>
                              <m:t>𝑐</m:t>
                            </m:r>
                            <m:r>
                              <a:rPr lang="en-US" sz="1050" b="0" i="1" smtClean="0">
                                <a:solidFill>
                                  <a:schemeClr val="bg2"/>
                                </a:solidFill>
                                <a:latin typeface="Cambria Math" panose="02040503050406030204" pitchFamily="18" charset="0"/>
                              </a:rPr>
                              <m:t>]</m:t>
                            </m:r>
                          </m:sup>
                        </m:sSubSup>
                        <m:r>
                          <a:rPr lang="en-US" sz="1050" b="0" i="1" smtClean="0">
                            <a:solidFill>
                              <a:srgbClr val="632C0E"/>
                            </a:solidFill>
                            <a:latin typeface="Cambria Math" panose="02040503050406030204" pitchFamily="18" charset="0"/>
                          </a:rPr>
                          <m:t>∪</m:t>
                        </m:r>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=2 </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oMath>
                    </m:oMathPara>
                  </a14:m>
                  <a:endParaRPr lang="en-US" sz="1050">
                    <a:solidFill>
                      <a:srgbClr val="632C0E"/>
                    </a:solidFill>
                  </a:endParaRPr>
                </a:p>
              </p:txBody>
            </p:sp>
          </mc:Choice>
          <mc:Fallback xmlns="">
            <p:sp>
              <p:nvSpPr>
                <p:cNvPr id="449" name="TextBox 448">
                  <a:extLst>
                    <a:ext uri="{FF2B5EF4-FFF2-40B4-BE49-F238E27FC236}">
                      <a16:creationId xmlns:a16="http://schemas.microsoft.com/office/drawing/2014/main" id="{B11F595C-4B04-02D3-7ECB-C2997D04DC61}"/>
                    </a:ext>
                  </a:extLst>
                </p:cNvPr>
                <p:cNvSpPr txBox="1">
                  <a:spLocks noRot="1" noChangeAspect="1" noMove="1" noResize="1" noEditPoints="1" noAdjustHandles="1" noChangeArrowheads="1" noChangeShapeType="1" noTextEdit="1"/>
                </p:cNvSpPr>
                <p:nvPr/>
              </p:nvSpPr>
              <p:spPr>
                <a:xfrm>
                  <a:off x="7747580" y="4273168"/>
                  <a:ext cx="1076352" cy="217432"/>
                </a:xfrm>
                <a:prstGeom prst="rect">
                  <a:avLst/>
                </a:prstGeom>
                <a:blipFill>
                  <a:blip r:embed="rId37"/>
                  <a:stretch>
                    <a:fillRect t="-2778" b="-8333"/>
                  </a:stretch>
                </a:blipFill>
              </p:spPr>
              <p:txBody>
                <a:bodyPr/>
                <a:lstStyle/>
                <a:p>
                  <a:r>
                    <a:rPr lang="en-US">
                      <a:noFill/>
                    </a:rPr>
                    <a:t> </a:t>
                  </a:r>
                </a:p>
              </p:txBody>
            </p:sp>
          </mc:Fallback>
        </mc:AlternateContent>
      </p:grpSp>
      <p:grpSp>
        <p:nvGrpSpPr>
          <p:cNvPr id="923" name="Group 922">
            <a:extLst>
              <a:ext uri="{FF2B5EF4-FFF2-40B4-BE49-F238E27FC236}">
                <a16:creationId xmlns:a16="http://schemas.microsoft.com/office/drawing/2014/main" id="{7664CC78-ABE4-292F-5825-6FAB801D0805}"/>
              </a:ext>
            </a:extLst>
          </p:cNvPr>
          <p:cNvGrpSpPr/>
          <p:nvPr/>
        </p:nvGrpSpPr>
        <p:grpSpPr>
          <a:xfrm>
            <a:off x="3111404" y="3746427"/>
            <a:ext cx="882012" cy="1563621"/>
            <a:chOff x="3111404" y="3594028"/>
            <a:chExt cx="882012" cy="1563621"/>
          </a:xfrm>
        </p:grpSpPr>
        <p:cxnSp>
          <p:nvCxnSpPr>
            <p:cNvPr id="725" name="Straight Arrow Connector 724">
              <a:extLst>
                <a:ext uri="{FF2B5EF4-FFF2-40B4-BE49-F238E27FC236}">
                  <a16:creationId xmlns:a16="http://schemas.microsoft.com/office/drawing/2014/main" id="{C9C303DD-91EB-746B-5CE3-2416AEDFB301}"/>
                </a:ext>
              </a:extLst>
            </p:cNvPr>
            <p:cNvCxnSpPr>
              <a:cxnSpLocks/>
            </p:cNvCxnSpPr>
            <p:nvPr/>
          </p:nvCxnSpPr>
          <p:spPr>
            <a:xfrm>
              <a:off x="3829639" y="3594028"/>
              <a:ext cx="0" cy="1563621"/>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collage of images of airplanes&#10;&#10;Description automatically generated">
              <a:extLst>
                <a:ext uri="{FF2B5EF4-FFF2-40B4-BE49-F238E27FC236}">
                  <a16:creationId xmlns:a16="http://schemas.microsoft.com/office/drawing/2014/main" id="{5C84FB57-399D-0450-1177-DFECB27C0D1A}"/>
                </a:ext>
              </a:extLst>
            </p:cNvPr>
            <p:cNvPicPr>
              <a:picLocks noChangeAspect="1"/>
            </p:cNvPicPr>
            <p:nvPr/>
          </p:nvPicPr>
          <p:blipFill rotWithShape="1">
            <a:blip r:embed="rId21"/>
            <a:srcRect l="51269" t="65954" r="40935" b="23699"/>
            <a:stretch/>
          </p:blipFill>
          <p:spPr>
            <a:xfrm>
              <a:off x="3408347" y="3654143"/>
              <a:ext cx="263026" cy="261869"/>
            </a:xfrm>
            <a:prstGeom prst="rect">
              <a:avLst/>
            </a:prstGeom>
          </p:spPr>
        </p:pic>
        <p:pic>
          <p:nvPicPr>
            <p:cNvPr id="36" name="Picture 35" descr="A collage of cars&#10;&#10;Description automatically generated">
              <a:extLst>
                <a:ext uri="{FF2B5EF4-FFF2-40B4-BE49-F238E27FC236}">
                  <a16:creationId xmlns:a16="http://schemas.microsoft.com/office/drawing/2014/main" id="{D7445F77-C182-F1CA-04BD-851529A9A653}"/>
                </a:ext>
              </a:extLst>
            </p:cNvPr>
            <p:cNvPicPr>
              <a:picLocks noChangeAspect="1"/>
            </p:cNvPicPr>
            <p:nvPr/>
          </p:nvPicPr>
          <p:blipFill rotWithShape="1">
            <a:blip r:embed="rId22"/>
            <a:srcRect l="20356" t="55594" r="71823" b="33951"/>
            <a:stretch/>
          </p:blipFill>
          <p:spPr>
            <a:xfrm>
              <a:off x="3671173" y="3654143"/>
              <a:ext cx="261201" cy="261869"/>
            </a:xfrm>
            <a:prstGeom prst="rect">
              <a:avLst/>
            </a:prstGeom>
          </p:spPr>
        </p:pic>
        <p:sp>
          <p:nvSpPr>
            <p:cNvPr id="38" name="Rectangle 37">
              <a:extLst>
                <a:ext uri="{FF2B5EF4-FFF2-40B4-BE49-F238E27FC236}">
                  <a16:creationId xmlns:a16="http://schemas.microsoft.com/office/drawing/2014/main" id="{5EA21F2F-C566-0816-0508-9567DE78DFDD}"/>
                </a:ext>
              </a:extLst>
            </p:cNvPr>
            <p:cNvSpPr/>
            <p:nvPr/>
          </p:nvSpPr>
          <p:spPr>
            <a:xfrm>
              <a:off x="3408346" y="3655782"/>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0" name="TextBox 919">
                  <a:extLst>
                    <a:ext uri="{FF2B5EF4-FFF2-40B4-BE49-F238E27FC236}">
                      <a16:creationId xmlns:a16="http://schemas.microsoft.com/office/drawing/2014/main" id="{B1ABF14E-026F-629A-C266-1191E15E46B3}"/>
                    </a:ext>
                  </a:extLst>
                </p:cNvPr>
                <p:cNvSpPr txBox="1"/>
                <p:nvPr/>
              </p:nvSpPr>
              <p:spPr>
                <a:xfrm>
                  <a:off x="3111404" y="4034410"/>
                  <a:ext cx="882012" cy="297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𝑐𝑙𝑟</m:t>
                            </m:r>
                            <m:r>
                              <a:rPr lang="en-US" sz="1000" b="0" i="1" smtClean="0">
                                <a:solidFill>
                                  <a:schemeClr val="bg2"/>
                                </a:solidFill>
                                <a:latin typeface="Cambria Math" panose="02040503050406030204" pitchFamily="18" charset="0"/>
                              </a:rPr>
                              <m:t>, </m:t>
                            </m:r>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920" name="TextBox 919">
                  <a:extLst>
                    <a:ext uri="{FF2B5EF4-FFF2-40B4-BE49-F238E27FC236}">
                      <a16:creationId xmlns:a16="http://schemas.microsoft.com/office/drawing/2014/main" id="{B1ABF14E-026F-629A-C266-1191E15E46B3}"/>
                    </a:ext>
                  </a:extLst>
                </p:cNvPr>
                <p:cNvSpPr txBox="1">
                  <a:spLocks noRot="1" noChangeAspect="1" noMove="1" noResize="1" noEditPoints="1" noAdjustHandles="1" noChangeArrowheads="1" noChangeShapeType="1" noTextEdit="1"/>
                </p:cNvSpPr>
                <p:nvPr/>
              </p:nvSpPr>
              <p:spPr>
                <a:xfrm>
                  <a:off x="3111404" y="4034410"/>
                  <a:ext cx="882012" cy="297454"/>
                </a:xfrm>
                <a:prstGeom prst="rect">
                  <a:avLst/>
                </a:prstGeom>
                <a:blipFill>
                  <a:blip r:embed="rId38"/>
                  <a:stretch>
                    <a:fillRect/>
                  </a:stretch>
                </a:blipFill>
              </p:spPr>
              <p:txBody>
                <a:bodyPr/>
                <a:lstStyle/>
                <a:p>
                  <a:r>
                    <a:rPr lang="en-US">
                      <a:noFill/>
                    </a:rPr>
                    <a:t> </a:t>
                  </a:r>
                </a:p>
              </p:txBody>
            </p:sp>
          </mc:Fallback>
        </mc:AlternateContent>
      </p:grpSp>
      <p:grpSp>
        <p:nvGrpSpPr>
          <p:cNvPr id="950" name="Group 949">
            <a:extLst>
              <a:ext uri="{FF2B5EF4-FFF2-40B4-BE49-F238E27FC236}">
                <a16:creationId xmlns:a16="http://schemas.microsoft.com/office/drawing/2014/main" id="{3A843082-99ED-E9EF-B90E-AC77E923C04A}"/>
              </a:ext>
            </a:extLst>
          </p:cNvPr>
          <p:cNvGrpSpPr/>
          <p:nvPr/>
        </p:nvGrpSpPr>
        <p:grpSpPr>
          <a:xfrm>
            <a:off x="3083930" y="2040393"/>
            <a:ext cx="1834053" cy="1041065"/>
            <a:chOff x="3083930" y="1887994"/>
            <a:chExt cx="1834053" cy="1041065"/>
          </a:xfrm>
        </p:grpSpPr>
        <mc:AlternateContent xmlns:mc="http://schemas.openxmlformats.org/markup-compatibility/2006" xmlns:a14="http://schemas.microsoft.com/office/drawing/2010/main">
          <mc:Choice Requires="a14">
            <p:sp>
              <p:nvSpPr>
                <p:cNvPr id="896" name="TextBox 895">
                  <a:extLst>
                    <a:ext uri="{FF2B5EF4-FFF2-40B4-BE49-F238E27FC236}">
                      <a16:creationId xmlns:a16="http://schemas.microsoft.com/office/drawing/2014/main" id="{867F6366-DEEB-96A9-731B-FA7565C9A53F}"/>
                    </a:ext>
                  </a:extLst>
                </p:cNvPr>
                <p:cNvSpPr txBox="1"/>
                <p:nvPr/>
              </p:nvSpPr>
              <p:spPr>
                <a:xfrm>
                  <a:off x="3281162" y="1887994"/>
                  <a:ext cx="1576009" cy="246221"/>
                </a:xfrm>
                <a:prstGeom prst="rect">
                  <a:avLst/>
                </a:prstGeom>
                <a:noFill/>
              </p:spPr>
              <p:txBody>
                <a:bodyPr wrap="none" rtlCol="0">
                  <a:spAutoFit/>
                </a:bodyPr>
                <a:lstStyle/>
                <a:p>
                  <a:r>
                    <a:rPr lang="en-US" sz="1000">
                      <a:solidFill>
                        <a:srgbClr val="632C0E"/>
                      </a:solidFill>
                    </a:rPr>
                    <a:t>For each class </a:t>
                  </a:r>
                  <a14:m>
                    <m:oMath xmlns:m="http://schemas.openxmlformats.org/officeDocument/2006/math">
                      <m:r>
                        <a:rPr lang="en-US" sz="1000" b="0" i="1" smtClean="0">
                          <a:solidFill>
                            <a:srgbClr val="632C0E"/>
                          </a:solidFill>
                          <a:latin typeface="Cambria Math" panose="02040503050406030204" pitchFamily="18" charset="0"/>
                        </a:rPr>
                        <m:t>𝑐</m:t>
                      </m:r>
                    </m:oMath>
                  </a14:m>
                  <a:r>
                    <a:rPr lang="en-US" sz="1000">
                      <a:solidFill>
                        <a:srgbClr val="632C0E"/>
                      </a:solidFill>
                    </a:rPr>
                    <a:t> in </a:t>
                  </a:r>
                  <a14:m>
                    <m:oMath xmlns:m="http://schemas.openxmlformats.org/officeDocument/2006/math">
                      <m:r>
                        <a:rPr lang="en-US" sz="1000" b="0" i="1" smtClean="0">
                          <a:solidFill>
                            <a:srgbClr val="632C0E"/>
                          </a:solidFill>
                          <a:latin typeface="Cambria Math" panose="02040503050406030204" pitchFamily="18" charset="0"/>
                        </a:rPr>
                        <m:t>𝑡</m:t>
                      </m:r>
                      <m:r>
                        <a:rPr lang="en-US" sz="1000" b="0" i="1" smtClean="0">
                          <a:solidFill>
                            <a:srgbClr val="632C0E"/>
                          </a:solidFill>
                          <a:latin typeface="Cambria Math" panose="02040503050406030204" pitchFamily="18" charset="0"/>
                        </a:rPr>
                        <m:t>=1</m:t>
                      </m:r>
                    </m:oMath>
                  </a14:m>
                  <a:endParaRPr lang="en-US" sz="1000">
                    <a:solidFill>
                      <a:srgbClr val="632C0E"/>
                    </a:solidFill>
                  </a:endParaRPr>
                </a:p>
              </p:txBody>
            </p:sp>
          </mc:Choice>
          <mc:Fallback xmlns="">
            <p:sp>
              <p:nvSpPr>
                <p:cNvPr id="896" name="TextBox 895">
                  <a:extLst>
                    <a:ext uri="{FF2B5EF4-FFF2-40B4-BE49-F238E27FC236}">
                      <a16:creationId xmlns:a16="http://schemas.microsoft.com/office/drawing/2014/main" id="{867F6366-DEEB-96A9-731B-FA7565C9A53F}"/>
                    </a:ext>
                  </a:extLst>
                </p:cNvPr>
                <p:cNvSpPr txBox="1">
                  <a:spLocks noRot="1" noChangeAspect="1" noMove="1" noResize="1" noEditPoints="1" noAdjustHandles="1" noChangeArrowheads="1" noChangeShapeType="1" noTextEdit="1"/>
                </p:cNvSpPr>
                <p:nvPr/>
              </p:nvSpPr>
              <p:spPr>
                <a:xfrm>
                  <a:off x="3281162" y="1887994"/>
                  <a:ext cx="1576009" cy="246221"/>
                </a:xfrm>
                <a:prstGeom prst="rect">
                  <a:avLst/>
                </a:prstGeom>
                <a:blipFill>
                  <a:blip r:embed="rId39"/>
                  <a:stretch>
                    <a:fillRect t="-2500" b="-10000"/>
                  </a:stretch>
                </a:blipFill>
              </p:spPr>
              <p:txBody>
                <a:bodyPr/>
                <a:lstStyle/>
                <a:p>
                  <a:r>
                    <a:rPr lang="en-US">
                      <a:noFill/>
                    </a:rPr>
                    <a:t> </a:t>
                  </a:r>
                </a:p>
              </p:txBody>
            </p:sp>
          </mc:Fallback>
        </mc:AlternateContent>
        <p:sp>
          <p:nvSpPr>
            <p:cNvPr id="712" name="Rounded Rectangle 711">
              <a:extLst>
                <a:ext uri="{FF2B5EF4-FFF2-40B4-BE49-F238E27FC236}">
                  <a16:creationId xmlns:a16="http://schemas.microsoft.com/office/drawing/2014/main" id="{1E85974C-5B6C-D975-5590-2499791EA792}"/>
                </a:ext>
              </a:extLst>
            </p:cNvPr>
            <p:cNvSpPr/>
            <p:nvPr/>
          </p:nvSpPr>
          <p:spPr>
            <a:xfrm>
              <a:off x="3083930" y="1924101"/>
              <a:ext cx="1834053" cy="1004958"/>
            </a:xfrm>
            <a:prstGeom prst="roundRect">
              <a:avLst/>
            </a:prstGeom>
            <a:noFill/>
            <a:ln w="127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1" name="Group 950">
            <a:extLst>
              <a:ext uri="{FF2B5EF4-FFF2-40B4-BE49-F238E27FC236}">
                <a16:creationId xmlns:a16="http://schemas.microsoft.com/office/drawing/2014/main" id="{3DA7E827-A092-F0E0-1726-1D6ACDD97C77}"/>
              </a:ext>
            </a:extLst>
          </p:cNvPr>
          <p:cNvGrpSpPr/>
          <p:nvPr/>
        </p:nvGrpSpPr>
        <p:grpSpPr>
          <a:xfrm>
            <a:off x="3148706" y="2652452"/>
            <a:ext cx="1725173" cy="655252"/>
            <a:chOff x="3148706" y="2500053"/>
            <a:chExt cx="1725173" cy="655252"/>
          </a:xfrm>
        </p:grpSpPr>
        <mc:AlternateContent xmlns:mc="http://schemas.openxmlformats.org/markup-compatibility/2006" xmlns:a14="http://schemas.microsoft.com/office/drawing/2010/main">
          <mc:Choice Requires="a14">
            <p:sp>
              <p:nvSpPr>
                <p:cNvPr id="714" name="Rectangle 713">
                  <a:extLst>
                    <a:ext uri="{FF2B5EF4-FFF2-40B4-BE49-F238E27FC236}">
                      <a16:creationId xmlns:a16="http://schemas.microsoft.com/office/drawing/2014/main" id="{EBAB32FC-2CC9-F99C-22CA-D1DD174CF672}"/>
                    </a:ext>
                  </a:extLst>
                </p:cNvPr>
                <p:cNvSpPr/>
                <p:nvPr/>
              </p:nvSpPr>
              <p:spPr>
                <a:xfrm>
                  <a:off x="3148706" y="2500053"/>
                  <a:ext cx="172517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a:solidFill>
                        <a:schemeClr val="bg2"/>
                      </a:solidFill>
                    </a:rPr>
                    <a:t>Choose </a:t>
                  </a:r>
                  <a14:m>
                    <m:oMath xmlns:m="http://schemas.openxmlformats.org/officeDocument/2006/math">
                      <m:r>
                        <a:rPr lang="en-US" sz="1000" b="0" i="1" smtClean="0">
                          <a:solidFill>
                            <a:schemeClr val="bg2"/>
                          </a:solidFill>
                          <a:latin typeface="Cambria Math" panose="02040503050406030204" pitchFamily="18" charset="0"/>
                        </a:rPr>
                        <m:t>𝑥</m:t>
                      </m:r>
                    </m:oMath>
                  </a14:m>
                  <a:endParaRPr lang="en-US" sz="1000">
                    <a:solidFill>
                      <a:schemeClr val="bg2"/>
                    </a:solidFill>
                  </a:endParaRPr>
                </a:p>
              </p:txBody>
            </p:sp>
          </mc:Choice>
          <mc:Fallback xmlns="">
            <p:sp>
              <p:nvSpPr>
                <p:cNvPr id="714" name="Rectangle 713">
                  <a:extLst>
                    <a:ext uri="{FF2B5EF4-FFF2-40B4-BE49-F238E27FC236}">
                      <a16:creationId xmlns:a16="http://schemas.microsoft.com/office/drawing/2014/main" id="{EBAB32FC-2CC9-F99C-22CA-D1DD174CF672}"/>
                    </a:ext>
                  </a:extLst>
                </p:cNvPr>
                <p:cNvSpPr>
                  <a:spLocks noRot="1" noChangeAspect="1" noMove="1" noResize="1" noEditPoints="1" noAdjustHandles="1" noChangeArrowheads="1" noChangeShapeType="1" noTextEdit="1"/>
                </p:cNvSpPr>
                <p:nvPr/>
              </p:nvSpPr>
              <p:spPr>
                <a:xfrm>
                  <a:off x="3148706" y="2500053"/>
                  <a:ext cx="1725173" cy="344678"/>
                </a:xfrm>
                <a:prstGeom prst="rect">
                  <a:avLst/>
                </a:prstGeom>
                <a:blipFill>
                  <a:blip r:embed="rId40"/>
                  <a:stretch>
                    <a:fillRect/>
                  </a:stretch>
                </a:blipFill>
                <a:ln w="12700">
                  <a:solidFill>
                    <a:schemeClr val="bg2"/>
                  </a:solidFill>
                </a:ln>
              </p:spPr>
              <p:txBody>
                <a:bodyPr/>
                <a:lstStyle/>
                <a:p>
                  <a:r>
                    <a:rPr lang="en-US">
                      <a:noFill/>
                    </a:rPr>
                    <a:t> </a:t>
                  </a:r>
                </a:p>
              </p:txBody>
            </p:sp>
          </mc:Fallback>
        </mc:AlternateContent>
        <p:cxnSp>
          <p:nvCxnSpPr>
            <p:cNvPr id="719" name="Straight Arrow Connector 718">
              <a:extLst>
                <a:ext uri="{FF2B5EF4-FFF2-40B4-BE49-F238E27FC236}">
                  <a16:creationId xmlns:a16="http://schemas.microsoft.com/office/drawing/2014/main" id="{ADCECABF-AB5D-54F7-07F0-EA40C002526C}"/>
                </a:ext>
              </a:extLst>
            </p:cNvPr>
            <p:cNvCxnSpPr>
              <a:cxnSpLocks/>
            </p:cNvCxnSpPr>
            <p:nvPr/>
          </p:nvCxnSpPr>
          <p:spPr>
            <a:xfrm>
              <a:off x="4033661" y="2926213"/>
              <a:ext cx="0" cy="229092"/>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5" name="Group 954">
            <a:extLst>
              <a:ext uri="{FF2B5EF4-FFF2-40B4-BE49-F238E27FC236}">
                <a16:creationId xmlns:a16="http://schemas.microsoft.com/office/drawing/2014/main" id="{C11FEA25-BE37-B873-2C24-8FBED04C8FC7}"/>
              </a:ext>
            </a:extLst>
          </p:cNvPr>
          <p:cNvGrpSpPr/>
          <p:nvPr/>
        </p:nvGrpSpPr>
        <p:grpSpPr>
          <a:xfrm>
            <a:off x="2732739" y="3338479"/>
            <a:ext cx="2202628" cy="402271"/>
            <a:chOff x="2732739" y="3186080"/>
            <a:chExt cx="2202628" cy="402271"/>
          </a:xfrm>
        </p:grpSpPr>
        <p:cxnSp>
          <p:nvCxnSpPr>
            <p:cNvPr id="717" name="Straight Arrow Connector 716">
              <a:extLst>
                <a:ext uri="{FF2B5EF4-FFF2-40B4-BE49-F238E27FC236}">
                  <a16:creationId xmlns:a16="http://schemas.microsoft.com/office/drawing/2014/main" id="{044A3686-809D-40B9-F9A9-2BAA306CDBA4}"/>
                </a:ext>
              </a:extLst>
            </p:cNvPr>
            <p:cNvCxnSpPr>
              <a:cxnSpLocks/>
            </p:cNvCxnSpPr>
            <p:nvPr/>
          </p:nvCxnSpPr>
          <p:spPr>
            <a:xfrm>
              <a:off x="2732739" y="3392515"/>
              <a:ext cx="322019" cy="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5" name="Rectangle 714">
              <a:extLst>
                <a:ext uri="{FF2B5EF4-FFF2-40B4-BE49-F238E27FC236}">
                  <a16:creationId xmlns:a16="http://schemas.microsoft.com/office/drawing/2014/main" id="{E81D6577-94D2-8CC3-E4EE-A16CFB26A4E9}"/>
                </a:ext>
              </a:extLst>
            </p:cNvPr>
            <p:cNvSpPr/>
            <p:nvPr/>
          </p:nvSpPr>
          <p:spPr>
            <a:xfrm>
              <a:off x="3054759" y="3186080"/>
              <a:ext cx="1880608" cy="402271"/>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pic>
          <p:nvPicPr>
            <p:cNvPr id="915" name="Picture 914">
              <a:extLst>
                <a:ext uri="{FF2B5EF4-FFF2-40B4-BE49-F238E27FC236}">
                  <a16:creationId xmlns:a16="http://schemas.microsoft.com/office/drawing/2014/main" id="{8620224A-8E47-5A8B-CF30-D832C4F195C6}"/>
                </a:ext>
              </a:extLst>
            </p:cNvPr>
            <p:cNvPicPr>
              <a:picLocks noChangeAspect="1"/>
            </p:cNvPicPr>
            <p:nvPr/>
          </p:nvPicPr>
          <p:blipFill rotWithShape="1">
            <a:blip r:embed="rId41"/>
            <a:srcRect l="547" t="7870" r="760" b="1763"/>
            <a:stretch/>
          </p:blipFill>
          <p:spPr>
            <a:xfrm>
              <a:off x="3078707" y="3250374"/>
              <a:ext cx="1845446" cy="244013"/>
            </a:xfrm>
            <a:prstGeom prst="rect">
              <a:avLst/>
            </a:prstGeom>
          </p:spPr>
        </p:pic>
      </p:grpSp>
      <p:grpSp>
        <p:nvGrpSpPr>
          <p:cNvPr id="473" name="Group 472">
            <a:extLst>
              <a:ext uri="{FF2B5EF4-FFF2-40B4-BE49-F238E27FC236}">
                <a16:creationId xmlns:a16="http://schemas.microsoft.com/office/drawing/2014/main" id="{2D75F7D5-1774-9F47-3E85-9C2F1120FFF3}"/>
              </a:ext>
            </a:extLst>
          </p:cNvPr>
          <p:cNvGrpSpPr/>
          <p:nvPr/>
        </p:nvGrpSpPr>
        <p:grpSpPr>
          <a:xfrm>
            <a:off x="7204129" y="3180607"/>
            <a:ext cx="2010457" cy="701103"/>
            <a:chOff x="7204129" y="3028208"/>
            <a:chExt cx="2010457" cy="701103"/>
          </a:xfrm>
        </p:grpSpPr>
        <p:cxnSp>
          <p:nvCxnSpPr>
            <p:cNvPr id="756" name="Straight Arrow Connector 755">
              <a:extLst>
                <a:ext uri="{FF2B5EF4-FFF2-40B4-BE49-F238E27FC236}">
                  <a16:creationId xmlns:a16="http://schemas.microsoft.com/office/drawing/2014/main" id="{1E042AC3-A556-07EF-3D99-9A57D67DF735}"/>
                </a:ext>
              </a:extLst>
            </p:cNvPr>
            <p:cNvCxnSpPr>
              <a:cxnSpLocks/>
            </p:cNvCxnSpPr>
            <p:nvPr/>
          </p:nvCxnSpPr>
          <p:spPr>
            <a:xfrm flipV="1">
              <a:off x="7204129" y="3396106"/>
              <a:ext cx="201114" cy="3100"/>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4" name="Group 933">
              <a:extLst>
                <a:ext uri="{FF2B5EF4-FFF2-40B4-BE49-F238E27FC236}">
                  <a16:creationId xmlns:a16="http://schemas.microsoft.com/office/drawing/2014/main" id="{7221B806-26A7-7383-EA45-B03E821F275B}"/>
                </a:ext>
              </a:extLst>
            </p:cNvPr>
            <p:cNvGrpSpPr/>
            <p:nvPr/>
          </p:nvGrpSpPr>
          <p:grpSpPr>
            <a:xfrm>
              <a:off x="7410005" y="3028208"/>
              <a:ext cx="1804581" cy="701103"/>
              <a:chOff x="7410005" y="3028208"/>
              <a:chExt cx="1804581" cy="701103"/>
            </a:xfrm>
          </p:grpSpPr>
          <p:sp>
            <p:nvSpPr>
              <p:cNvPr id="58" name="Rectangle 57">
                <a:extLst>
                  <a:ext uri="{FF2B5EF4-FFF2-40B4-BE49-F238E27FC236}">
                    <a16:creationId xmlns:a16="http://schemas.microsoft.com/office/drawing/2014/main" id="{BF66FA60-9B2A-3B0A-797D-03CFED82DAE1}"/>
                  </a:ext>
                </a:extLst>
              </p:cNvPr>
              <p:cNvSpPr/>
              <p:nvPr/>
            </p:nvSpPr>
            <p:spPr>
              <a:xfrm>
                <a:off x="7410005" y="3062901"/>
                <a:ext cx="1804581" cy="666410"/>
              </a:xfrm>
              <a:prstGeom prst="rect">
                <a:avLst/>
              </a:prstGeom>
              <a:solidFill>
                <a:schemeClr val="bg1"/>
              </a:solidFill>
              <a:ln w="19050">
                <a:solidFill>
                  <a:schemeClr val="accent4">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F7C0B44-882C-F08F-19BB-F5EBA918A6E9}"/>
                  </a:ext>
                </a:extLst>
              </p:cNvPr>
              <p:cNvSpPr/>
              <p:nvPr/>
            </p:nvSpPr>
            <p:spPr>
              <a:xfrm>
                <a:off x="7440277" y="3263459"/>
                <a:ext cx="1750921" cy="441404"/>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sp>
            <p:nvSpPr>
              <p:cNvPr id="456" name="TextBox 455">
                <a:extLst>
                  <a:ext uri="{FF2B5EF4-FFF2-40B4-BE49-F238E27FC236}">
                    <a16:creationId xmlns:a16="http://schemas.microsoft.com/office/drawing/2014/main" id="{76DA771F-848B-E127-6986-B144A1D80828}"/>
                  </a:ext>
                </a:extLst>
              </p:cNvPr>
              <p:cNvSpPr txBox="1"/>
              <p:nvPr/>
            </p:nvSpPr>
            <p:spPr>
              <a:xfrm>
                <a:off x="7556576" y="3028208"/>
                <a:ext cx="1616538" cy="253916"/>
              </a:xfrm>
              <a:prstGeom prst="rect">
                <a:avLst/>
              </a:prstGeom>
              <a:noFill/>
            </p:spPr>
            <p:txBody>
              <a:bodyPr wrap="square" rtlCol="0">
                <a:spAutoFit/>
              </a:bodyPr>
              <a:lstStyle/>
              <a:p>
                <a:pPr algn="ctr"/>
                <a:r>
                  <a:rPr lang="en-US" sz="1050">
                    <a:solidFill>
                      <a:srgbClr val="637F26"/>
                    </a:solidFill>
                  </a:rPr>
                  <a:t>Feature Distillation</a:t>
                </a:r>
              </a:p>
            </p:txBody>
          </p:sp>
          <p:pic>
            <p:nvPicPr>
              <p:cNvPr id="917" name="Picture 916">
                <a:extLst>
                  <a:ext uri="{FF2B5EF4-FFF2-40B4-BE49-F238E27FC236}">
                    <a16:creationId xmlns:a16="http://schemas.microsoft.com/office/drawing/2014/main" id="{FBA4BE29-964E-489E-1CE9-D202E81F0F87}"/>
                  </a:ext>
                </a:extLst>
              </p:cNvPr>
              <p:cNvPicPr>
                <a:picLocks noChangeAspect="1"/>
              </p:cNvPicPr>
              <p:nvPr/>
            </p:nvPicPr>
            <p:blipFill rotWithShape="1">
              <a:blip r:embed="rId42"/>
              <a:srcRect l="1128" t="5488" r="421" b="891"/>
              <a:stretch/>
            </p:blipFill>
            <p:spPr>
              <a:xfrm>
                <a:off x="7445969" y="3355353"/>
                <a:ext cx="1740710" cy="235340"/>
              </a:xfrm>
              <a:prstGeom prst="rect">
                <a:avLst/>
              </a:prstGeom>
            </p:spPr>
          </p:pic>
        </p:grpSp>
      </p:grpSp>
      <p:grpSp>
        <p:nvGrpSpPr>
          <p:cNvPr id="502" name="Group 501">
            <a:extLst>
              <a:ext uri="{FF2B5EF4-FFF2-40B4-BE49-F238E27FC236}">
                <a16:creationId xmlns:a16="http://schemas.microsoft.com/office/drawing/2014/main" id="{EAE01263-E801-E4E3-3F1A-AFA21BEDD0AB}"/>
              </a:ext>
            </a:extLst>
          </p:cNvPr>
          <p:cNvGrpSpPr/>
          <p:nvPr/>
        </p:nvGrpSpPr>
        <p:grpSpPr>
          <a:xfrm>
            <a:off x="6290775" y="4895322"/>
            <a:ext cx="1540804" cy="426630"/>
            <a:chOff x="6290775" y="4742923"/>
            <a:chExt cx="1540804" cy="426630"/>
          </a:xfrm>
        </p:grpSpPr>
        <p:sp>
          <p:nvSpPr>
            <p:cNvPr id="769" name="Rectangle 768">
              <a:extLst>
                <a:ext uri="{FF2B5EF4-FFF2-40B4-BE49-F238E27FC236}">
                  <a16:creationId xmlns:a16="http://schemas.microsoft.com/office/drawing/2014/main" id="{6C11C83A-7821-DC7C-5BF9-5F7DA2F4AD71}"/>
                </a:ext>
              </a:extLst>
            </p:cNvPr>
            <p:cNvSpPr/>
            <p:nvPr/>
          </p:nvSpPr>
          <p:spPr>
            <a:xfrm>
              <a:off x="6290775" y="4742923"/>
              <a:ext cx="1540804" cy="426630"/>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p:pic>
          <p:nvPicPr>
            <p:cNvPr id="926" name="Picture 925">
              <a:extLst>
                <a:ext uri="{FF2B5EF4-FFF2-40B4-BE49-F238E27FC236}">
                  <a16:creationId xmlns:a16="http://schemas.microsoft.com/office/drawing/2014/main" id="{99CE7E11-E6F9-117E-87BF-DAC6BF25DABB}"/>
                </a:ext>
              </a:extLst>
            </p:cNvPr>
            <p:cNvPicPr>
              <a:picLocks noChangeAspect="1"/>
            </p:cNvPicPr>
            <p:nvPr/>
          </p:nvPicPr>
          <p:blipFill rotWithShape="1">
            <a:blip r:embed="rId43"/>
            <a:srcRect l="673" t="10382" r="600" b="144"/>
            <a:stretch/>
          </p:blipFill>
          <p:spPr>
            <a:xfrm>
              <a:off x="6310808" y="4764310"/>
              <a:ext cx="1495071" cy="220701"/>
            </a:xfrm>
            <a:prstGeom prst="rect">
              <a:avLst/>
            </a:prstGeom>
          </p:spPr>
        </p:pic>
        <p:pic>
          <p:nvPicPr>
            <p:cNvPr id="927" name="Picture 926">
              <a:extLst>
                <a:ext uri="{FF2B5EF4-FFF2-40B4-BE49-F238E27FC236}">
                  <a16:creationId xmlns:a16="http://schemas.microsoft.com/office/drawing/2014/main" id="{40DA0F75-E9A7-EF58-0EF3-82540F6B34B8}"/>
                </a:ext>
              </a:extLst>
            </p:cNvPr>
            <p:cNvPicPr>
              <a:picLocks noChangeAspect="1"/>
            </p:cNvPicPr>
            <p:nvPr/>
          </p:nvPicPr>
          <p:blipFill rotWithShape="1">
            <a:blip r:embed="rId44"/>
            <a:srcRect l="760" t="9137" r="420" b="13636"/>
            <a:stretch/>
          </p:blipFill>
          <p:spPr>
            <a:xfrm>
              <a:off x="6393841" y="5014760"/>
              <a:ext cx="1326874" cy="105380"/>
            </a:xfrm>
            <a:prstGeom prst="rect">
              <a:avLst/>
            </a:prstGeom>
          </p:spPr>
        </p:pic>
      </p:grpSp>
      <p:grpSp>
        <p:nvGrpSpPr>
          <p:cNvPr id="919" name="Group 918">
            <a:extLst>
              <a:ext uri="{FF2B5EF4-FFF2-40B4-BE49-F238E27FC236}">
                <a16:creationId xmlns:a16="http://schemas.microsoft.com/office/drawing/2014/main" id="{4A04DFA6-5E4A-2D4D-A501-238C4C052C9E}"/>
              </a:ext>
            </a:extLst>
          </p:cNvPr>
          <p:cNvGrpSpPr/>
          <p:nvPr/>
        </p:nvGrpSpPr>
        <p:grpSpPr>
          <a:xfrm>
            <a:off x="3144258" y="2255633"/>
            <a:ext cx="1832817" cy="3760806"/>
            <a:chOff x="3144258" y="2103234"/>
            <a:chExt cx="1832817" cy="3760806"/>
          </a:xfrm>
        </p:grpSpPr>
        <mc:AlternateContent xmlns:mc="http://schemas.openxmlformats.org/markup-compatibility/2006" xmlns:a14="http://schemas.microsoft.com/office/drawing/2010/main">
          <mc:Choice Requires="a14">
            <p:sp>
              <p:nvSpPr>
                <p:cNvPr id="722" name="Can 721">
                  <a:extLst>
                    <a:ext uri="{FF2B5EF4-FFF2-40B4-BE49-F238E27FC236}">
                      <a16:creationId xmlns:a16="http://schemas.microsoft.com/office/drawing/2014/main" id="{52F77833-F7A6-4D88-CA9D-3D16402EB43A}"/>
                    </a:ext>
                  </a:extLst>
                </p:cNvPr>
                <p:cNvSpPr/>
                <p:nvPr/>
              </p:nvSpPr>
              <p:spPr>
                <a:xfrm>
                  <a:off x="3628069" y="5181172"/>
                  <a:ext cx="733451" cy="682868"/>
                </a:xfrm>
                <a:prstGeom prst="can">
                  <a:avLst/>
                </a:prstGeom>
                <a:solidFill>
                  <a:schemeClr val="bg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ℳ</m:t>
                            </m:r>
                          </m:e>
                          <m:sub>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722" name="Can 721">
                  <a:extLst>
                    <a:ext uri="{FF2B5EF4-FFF2-40B4-BE49-F238E27FC236}">
                      <a16:creationId xmlns:a16="http://schemas.microsoft.com/office/drawing/2014/main" id="{52F77833-F7A6-4D88-CA9D-3D16402EB43A}"/>
                    </a:ext>
                  </a:extLst>
                </p:cNvPr>
                <p:cNvSpPr>
                  <a:spLocks noRot="1" noChangeAspect="1" noMove="1" noResize="1" noEditPoints="1" noAdjustHandles="1" noChangeArrowheads="1" noChangeShapeType="1" noTextEdit="1"/>
                </p:cNvSpPr>
                <p:nvPr/>
              </p:nvSpPr>
              <p:spPr>
                <a:xfrm>
                  <a:off x="3628069" y="5181172"/>
                  <a:ext cx="733451" cy="682868"/>
                </a:xfrm>
                <a:prstGeom prst="can">
                  <a:avLst/>
                </a:prstGeom>
                <a:blipFill>
                  <a:blip r:embed="rId20"/>
                  <a:stretch>
                    <a:fillRect/>
                  </a:stretch>
                </a:blipFill>
                <a:ln>
                  <a:solidFill>
                    <a:schemeClr val="bg2"/>
                  </a:solidFill>
                </a:ln>
              </p:spPr>
              <p:txBody>
                <a:bodyPr/>
                <a:lstStyle/>
                <a:p>
                  <a:r>
                    <a:rPr lang="en-US">
                      <a:noFill/>
                    </a:rPr>
                    <a:t> </a:t>
                  </a:r>
                </a:p>
              </p:txBody>
            </p:sp>
          </mc:Fallback>
        </mc:AlternateContent>
        <p:cxnSp>
          <p:nvCxnSpPr>
            <p:cNvPr id="727" name="Elbow Connector 726">
              <a:extLst>
                <a:ext uri="{FF2B5EF4-FFF2-40B4-BE49-F238E27FC236}">
                  <a16:creationId xmlns:a16="http://schemas.microsoft.com/office/drawing/2014/main" id="{653FB2A9-AF6C-489A-B35F-07812D0E4F20}"/>
                </a:ext>
              </a:extLst>
            </p:cNvPr>
            <p:cNvCxnSpPr>
              <a:cxnSpLocks/>
            </p:cNvCxnSpPr>
            <p:nvPr/>
          </p:nvCxnSpPr>
          <p:spPr>
            <a:xfrm flipH="1">
              <a:off x="3995450" y="2180165"/>
              <a:ext cx="755464" cy="2986285"/>
            </a:xfrm>
            <a:prstGeom prst="bentConnector4">
              <a:avLst>
                <a:gd name="adj1" fmla="val -30260"/>
                <a:gd name="adj2" fmla="val 52886"/>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A collage of different airplanes&#10;&#10;Description automatically generated">
              <a:extLst>
                <a:ext uri="{FF2B5EF4-FFF2-40B4-BE49-F238E27FC236}">
                  <a16:creationId xmlns:a16="http://schemas.microsoft.com/office/drawing/2014/main" id="{151EFD6C-F55A-5338-0A3D-0FDEF75555BF}"/>
                </a:ext>
              </a:extLst>
            </p:cNvPr>
            <p:cNvPicPr>
              <a:picLocks noChangeAspect="1"/>
            </p:cNvPicPr>
            <p:nvPr/>
          </p:nvPicPr>
          <p:blipFill rotWithShape="1">
            <a:blip r:embed="rId23"/>
            <a:srcRect l="51150" t="65841" r="40915" b="23553"/>
            <a:stretch/>
          </p:blipFill>
          <p:spPr>
            <a:xfrm>
              <a:off x="4081874" y="3654143"/>
              <a:ext cx="264471" cy="265148"/>
            </a:xfrm>
            <a:prstGeom prst="rect">
              <a:avLst/>
            </a:prstGeom>
          </p:spPr>
        </p:pic>
        <p:pic>
          <p:nvPicPr>
            <p:cNvPr id="33" name="Picture 32" descr="A collage of cars&#10;&#10;Description automatically generated">
              <a:extLst>
                <a:ext uri="{FF2B5EF4-FFF2-40B4-BE49-F238E27FC236}">
                  <a16:creationId xmlns:a16="http://schemas.microsoft.com/office/drawing/2014/main" id="{C619C2EB-C408-1D80-D910-BBEB052AFBDE}"/>
                </a:ext>
              </a:extLst>
            </p:cNvPr>
            <p:cNvPicPr>
              <a:picLocks noChangeAspect="1"/>
            </p:cNvPicPr>
            <p:nvPr/>
          </p:nvPicPr>
          <p:blipFill rotWithShape="1">
            <a:blip r:embed="rId24"/>
            <a:srcRect l="20430" t="55594" r="71954" b="33922"/>
            <a:stretch/>
          </p:blipFill>
          <p:spPr>
            <a:xfrm>
              <a:off x="4348181" y="3654143"/>
              <a:ext cx="257051" cy="265390"/>
            </a:xfrm>
            <a:prstGeom prst="rect">
              <a:avLst/>
            </a:prstGeom>
          </p:spPr>
        </p:pic>
        <p:sp>
          <p:nvSpPr>
            <p:cNvPr id="39" name="Rectangle 38">
              <a:extLst>
                <a:ext uri="{FF2B5EF4-FFF2-40B4-BE49-F238E27FC236}">
                  <a16:creationId xmlns:a16="http://schemas.microsoft.com/office/drawing/2014/main" id="{4F8BB6F5-59CB-66B3-E6C8-552AE92BEDA1}"/>
                </a:ext>
              </a:extLst>
            </p:cNvPr>
            <p:cNvSpPr/>
            <p:nvPr/>
          </p:nvSpPr>
          <p:spPr>
            <a:xfrm>
              <a:off x="4086167" y="3652628"/>
              <a:ext cx="518515" cy="26186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3" name="Rectangle 712">
                  <a:extLst>
                    <a:ext uri="{FF2B5EF4-FFF2-40B4-BE49-F238E27FC236}">
                      <a16:creationId xmlns:a16="http://schemas.microsoft.com/office/drawing/2014/main" id="{FBCF772D-A761-DF05-BDE8-21E48E0E0967}"/>
                    </a:ext>
                  </a:extLst>
                </p:cNvPr>
                <p:cNvSpPr/>
                <p:nvPr/>
              </p:nvSpPr>
              <p:spPr>
                <a:xfrm>
                  <a:off x="3144258" y="2103234"/>
                  <a:ext cx="1725173" cy="344678"/>
                </a:xfrm>
                <a:prstGeom prst="rect">
                  <a:avLst/>
                </a:prstGeom>
                <a:solidFill>
                  <a:schemeClr val="bg2">
                    <a:lumMod val="40000"/>
                    <a:lumOff val="60000"/>
                  </a:schemeClr>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a:solidFill>
                        <a:schemeClr val="bg2"/>
                      </a:solidFill>
                    </a:rPr>
                    <a:t>Choose </a:t>
                  </a:r>
                  <a14:m>
                    <m:oMath xmlns:m="http://schemas.openxmlformats.org/officeDocument/2006/math">
                      <m:sSubSup>
                        <m:sSubSupPr>
                          <m:ctrlPr>
                            <a:rPr lang="en-US" sz="1000" b="0" i="1" smtClean="0">
                              <a:solidFill>
                                <a:schemeClr val="bg2"/>
                              </a:solidFill>
                              <a:latin typeface="Cambria Math" panose="02040503050406030204" pitchFamily="18" charset="0"/>
                            </a:rPr>
                          </m:ctrlPr>
                        </m:sSubSupPr>
                        <m:e>
                          <m:r>
                            <a:rPr lang="en-US" sz="1000" b="0" i="1" smtClean="0">
                              <a:solidFill>
                                <a:schemeClr val="bg2"/>
                              </a:solidFill>
                              <a:latin typeface="Cambria Math" panose="02040503050406030204" pitchFamily="18" charset="0"/>
                            </a:rPr>
                            <m:t>𝑥</m:t>
                          </m:r>
                        </m:e>
                        <m:sub>
                          <m:r>
                            <a:rPr lang="en-US" sz="1000" b="0" i="1" smtClean="0">
                              <a:solidFill>
                                <a:schemeClr val="bg2"/>
                              </a:solidFill>
                              <a:latin typeface="Cambria Math" panose="02040503050406030204" pitchFamily="18" charset="0"/>
                            </a:rPr>
                            <m:t>𝑡</m:t>
                          </m:r>
                          <m:r>
                            <a:rPr lang="en-US" sz="1000" b="0" i="1" smtClean="0">
                              <a:solidFill>
                                <a:schemeClr val="bg2"/>
                              </a:solidFill>
                              <a:latin typeface="Cambria Math" panose="02040503050406030204" pitchFamily="18" charset="0"/>
                            </a:rPr>
                            <m:t>=1</m:t>
                          </m:r>
                        </m:sub>
                        <m:sup>
                          <m:d>
                            <m:dPr>
                              <m:begChr m:val="["/>
                              <m:endChr m:val="]"/>
                              <m:ctrlPr>
                                <a:rPr lang="en-US" sz="1000" b="0" i="1" smtClean="0">
                                  <a:solidFill>
                                    <a:schemeClr val="bg2"/>
                                  </a:solidFill>
                                  <a:latin typeface="Cambria Math" panose="02040503050406030204" pitchFamily="18" charset="0"/>
                                </a:rPr>
                              </m:ctrlPr>
                            </m:dPr>
                            <m:e>
                              <m:r>
                                <a:rPr lang="en-US" sz="1000" b="0" i="1" smtClean="0">
                                  <a:solidFill>
                                    <a:schemeClr val="bg2"/>
                                  </a:solidFill>
                                  <a:latin typeface="Cambria Math" panose="02040503050406030204" pitchFamily="18" charset="0"/>
                                </a:rPr>
                                <m:t>𝑐</m:t>
                              </m:r>
                            </m:e>
                          </m:d>
                        </m:sup>
                      </m:sSubSup>
                    </m:oMath>
                  </a14:m>
                  <a:endParaRPr lang="en-US" sz="1000">
                    <a:solidFill>
                      <a:schemeClr val="bg2"/>
                    </a:solidFill>
                  </a:endParaRPr>
                </a:p>
              </p:txBody>
            </p:sp>
          </mc:Choice>
          <mc:Fallback xmlns="">
            <p:sp>
              <p:nvSpPr>
                <p:cNvPr id="713" name="Rectangle 712">
                  <a:extLst>
                    <a:ext uri="{FF2B5EF4-FFF2-40B4-BE49-F238E27FC236}">
                      <a16:creationId xmlns:a16="http://schemas.microsoft.com/office/drawing/2014/main" id="{FBCF772D-A761-DF05-BDE8-21E48E0E0967}"/>
                    </a:ext>
                  </a:extLst>
                </p:cNvPr>
                <p:cNvSpPr>
                  <a:spLocks noRot="1" noChangeAspect="1" noMove="1" noResize="1" noEditPoints="1" noAdjustHandles="1" noChangeArrowheads="1" noChangeShapeType="1" noTextEdit="1"/>
                </p:cNvSpPr>
                <p:nvPr/>
              </p:nvSpPr>
              <p:spPr>
                <a:xfrm>
                  <a:off x="3144258" y="2103234"/>
                  <a:ext cx="1725173" cy="344678"/>
                </a:xfrm>
                <a:prstGeom prst="rect">
                  <a:avLst/>
                </a:prstGeom>
                <a:blipFill>
                  <a:blip r:embed="rId45"/>
                  <a:stretch>
                    <a:fillRect/>
                  </a:stretch>
                </a:blipFill>
                <a:ln w="12700">
                  <a:solidFill>
                    <a:schemeClr val="bg2"/>
                  </a:solidFill>
                </a:ln>
              </p:spPr>
              <p:txBody>
                <a:bodyPr/>
                <a:lstStyle/>
                <a:p>
                  <a:r>
                    <a:rPr lang="en-US">
                      <a:noFill/>
                    </a:rPr>
                    <a:t> </a:t>
                  </a:r>
                </a:p>
              </p:txBody>
            </p:sp>
          </mc:Fallback>
        </mc:AlternateContent>
        <p:cxnSp>
          <p:nvCxnSpPr>
            <p:cNvPr id="903" name="Straight Arrow Connector 902">
              <a:extLst>
                <a:ext uri="{FF2B5EF4-FFF2-40B4-BE49-F238E27FC236}">
                  <a16:creationId xmlns:a16="http://schemas.microsoft.com/office/drawing/2014/main" id="{65089239-603F-1C6E-966B-3C39FA4EED55}"/>
                </a:ext>
              </a:extLst>
            </p:cNvPr>
            <p:cNvCxnSpPr>
              <a:cxnSpLocks/>
            </p:cNvCxnSpPr>
            <p:nvPr/>
          </p:nvCxnSpPr>
          <p:spPr>
            <a:xfrm>
              <a:off x="4977075" y="2929059"/>
              <a:ext cx="0" cy="229092"/>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8" name="TextBox 947">
                  <a:extLst>
                    <a:ext uri="{FF2B5EF4-FFF2-40B4-BE49-F238E27FC236}">
                      <a16:creationId xmlns:a16="http://schemas.microsoft.com/office/drawing/2014/main" id="{FB9529CF-8294-AAD0-3D28-2BB1277CBDB5}"/>
                    </a:ext>
                  </a:extLst>
                </p:cNvPr>
                <p:cNvSpPr txBox="1"/>
                <p:nvPr/>
              </p:nvSpPr>
              <p:spPr>
                <a:xfrm>
                  <a:off x="3791598" y="4034410"/>
                  <a:ext cx="882012" cy="285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a:solidFill>
                                  <a:schemeClr val="bg2"/>
                                </a:solidFill>
                                <a:latin typeface="Cambria Math" panose="02040503050406030204" pitchFamily="18" charset="0"/>
                              </a:rPr>
                            </m:ctrlPr>
                          </m:sSubSupPr>
                          <m:e>
                            <m:r>
                              <a:rPr lang="en-US" sz="1000" i="1">
                                <a:solidFill>
                                  <a:schemeClr val="bg2"/>
                                </a:solidFill>
                                <a:latin typeface="Cambria Math" panose="02040503050406030204" pitchFamily="18" charset="0"/>
                              </a:rPr>
                              <m:t>𝑥</m:t>
                            </m:r>
                          </m:e>
                          <m:sub>
                            <m:r>
                              <a:rPr lang="en-US" sz="1000" i="1">
                                <a:solidFill>
                                  <a:schemeClr val="bg2"/>
                                </a:solidFill>
                                <a:latin typeface="Cambria Math" panose="02040503050406030204" pitchFamily="18" charset="0"/>
                              </a:rPr>
                              <m:t>𝑡</m:t>
                            </m:r>
                            <m:r>
                              <a:rPr lang="en-US" sz="1000" i="1">
                                <a:solidFill>
                                  <a:schemeClr val="bg2"/>
                                </a:solidFill>
                                <a:latin typeface="Cambria Math" panose="02040503050406030204" pitchFamily="18" charset="0"/>
                              </a:rPr>
                              <m:t>=1</m:t>
                            </m:r>
                          </m:sub>
                          <m:sup>
                            <m:d>
                              <m:dPr>
                                <m:begChr m:val="["/>
                                <m:endChr m:val="]"/>
                                <m:ctrlPr>
                                  <a:rPr lang="en-US" sz="1000" i="1">
                                    <a:solidFill>
                                      <a:schemeClr val="bg2"/>
                                    </a:solidFill>
                                    <a:latin typeface="Cambria Math" panose="02040503050406030204" pitchFamily="18" charset="0"/>
                                  </a:rPr>
                                </m:ctrlPr>
                              </m:dPr>
                              <m:e>
                                <m:r>
                                  <a:rPr lang="en-US" sz="1000" i="1">
                                    <a:solidFill>
                                      <a:schemeClr val="bg2"/>
                                    </a:solidFill>
                                    <a:latin typeface="Cambria Math" panose="02040503050406030204" pitchFamily="18" charset="0"/>
                                  </a:rPr>
                                  <m:t>𝑐</m:t>
                                </m:r>
                              </m:e>
                            </m:d>
                          </m:sup>
                        </m:sSubSup>
                      </m:oMath>
                    </m:oMathPara>
                  </a14:m>
                  <a:endParaRPr lang="en-US" sz="1000">
                    <a:solidFill>
                      <a:srgbClr val="632C0E"/>
                    </a:solidFill>
                  </a:endParaRPr>
                </a:p>
              </p:txBody>
            </p:sp>
          </mc:Choice>
          <mc:Fallback xmlns="">
            <p:sp>
              <p:nvSpPr>
                <p:cNvPr id="948" name="TextBox 947">
                  <a:extLst>
                    <a:ext uri="{FF2B5EF4-FFF2-40B4-BE49-F238E27FC236}">
                      <a16:creationId xmlns:a16="http://schemas.microsoft.com/office/drawing/2014/main" id="{FB9529CF-8294-AAD0-3D28-2BB1277CBDB5}"/>
                    </a:ext>
                  </a:extLst>
                </p:cNvPr>
                <p:cNvSpPr txBox="1">
                  <a:spLocks noRot="1" noChangeAspect="1" noMove="1" noResize="1" noEditPoints="1" noAdjustHandles="1" noChangeArrowheads="1" noChangeShapeType="1" noTextEdit="1"/>
                </p:cNvSpPr>
                <p:nvPr/>
              </p:nvSpPr>
              <p:spPr>
                <a:xfrm>
                  <a:off x="3791598" y="4034410"/>
                  <a:ext cx="882012" cy="285656"/>
                </a:xfrm>
                <a:prstGeom prst="rect">
                  <a:avLst/>
                </a:prstGeom>
                <a:blipFill>
                  <a:blip r:embed="rId46"/>
                  <a:stretch>
                    <a:fillRect/>
                  </a:stretch>
                </a:blipFill>
              </p:spPr>
              <p:txBody>
                <a:bodyPr/>
                <a:lstStyle/>
                <a:p>
                  <a:r>
                    <a:rPr lang="en-US">
                      <a:noFill/>
                    </a:rPr>
                    <a:t> </a:t>
                  </a:r>
                </a:p>
              </p:txBody>
            </p:sp>
          </mc:Fallback>
        </mc:AlternateContent>
      </p:grpSp>
      <p:grpSp>
        <p:nvGrpSpPr>
          <p:cNvPr id="949" name="Group 948">
            <a:extLst>
              <a:ext uri="{FF2B5EF4-FFF2-40B4-BE49-F238E27FC236}">
                <a16:creationId xmlns:a16="http://schemas.microsoft.com/office/drawing/2014/main" id="{286AB651-1153-D0CB-B0BD-5BCF50DEE201}"/>
              </a:ext>
            </a:extLst>
          </p:cNvPr>
          <p:cNvGrpSpPr/>
          <p:nvPr/>
        </p:nvGrpSpPr>
        <p:grpSpPr>
          <a:xfrm>
            <a:off x="2901678" y="1996162"/>
            <a:ext cx="2178714" cy="4415128"/>
            <a:chOff x="2901678" y="1843763"/>
            <a:chExt cx="2178714" cy="4415128"/>
          </a:xfrm>
        </p:grpSpPr>
        <p:sp>
          <p:nvSpPr>
            <p:cNvPr id="737" name="TextBox 736">
              <a:extLst>
                <a:ext uri="{FF2B5EF4-FFF2-40B4-BE49-F238E27FC236}">
                  <a16:creationId xmlns:a16="http://schemas.microsoft.com/office/drawing/2014/main" id="{667987CF-38B9-E9B2-3CEE-7065FEC4AA02}"/>
                </a:ext>
              </a:extLst>
            </p:cNvPr>
            <p:cNvSpPr txBox="1"/>
            <p:nvPr/>
          </p:nvSpPr>
          <p:spPr>
            <a:xfrm>
              <a:off x="3059231" y="5981892"/>
              <a:ext cx="2021161" cy="276999"/>
            </a:xfrm>
            <a:prstGeom prst="rect">
              <a:avLst/>
            </a:prstGeom>
            <a:noFill/>
          </p:spPr>
          <p:txBody>
            <a:bodyPr wrap="square" rtlCol="0">
              <a:spAutoFit/>
            </a:bodyPr>
            <a:lstStyle/>
            <a:p>
              <a:r>
                <a:rPr lang="en-US" sz="1200">
                  <a:solidFill>
                    <a:schemeClr val="bg2"/>
                  </a:solidFill>
                </a:rPr>
                <a:t>b). Feature Distillation</a:t>
              </a:r>
            </a:p>
          </p:txBody>
        </p:sp>
        <p:sp>
          <p:nvSpPr>
            <p:cNvPr id="736" name="Rectangle 735">
              <a:extLst>
                <a:ext uri="{FF2B5EF4-FFF2-40B4-BE49-F238E27FC236}">
                  <a16:creationId xmlns:a16="http://schemas.microsoft.com/office/drawing/2014/main" id="{366AD18A-3F98-5BC1-4CFA-BE819564B5D7}"/>
                </a:ext>
              </a:extLst>
            </p:cNvPr>
            <p:cNvSpPr/>
            <p:nvPr/>
          </p:nvSpPr>
          <p:spPr>
            <a:xfrm>
              <a:off x="2901678" y="1843763"/>
              <a:ext cx="2147414" cy="4125809"/>
            </a:xfrm>
            <a:prstGeom prst="rect">
              <a:avLst/>
            </a:prstGeom>
            <a:noFill/>
            <a:ln>
              <a:solidFill>
                <a:schemeClr val="bg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DAC5A3D9-7579-D9CF-E20A-6008E5E22647}"/>
              </a:ext>
            </a:extLst>
          </p:cNvPr>
          <p:cNvSpPr/>
          <p:nvPr/>
        </p:nvSpPr>
        <p:spPr>
          <a:xfrm>
            <a:off x="3475587" y="4787226"/>
            <a:ext cx="1076351" cy="303841"/>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2"/>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89D911-255E-54EF-2127-2835AB145F86}"/>
                  </a:ext>
                </a:extLst>
              </p:cNvPr>
              <p:cNvSpPr txBox="1"/>
              <p:nvPr/>
            </p:nvSpPr>
            <p:spPr>
              <a:xfrm>
                <a:off x="3470299" y="4834939"/>
                <a:ext cx="1063272" cy="217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𝑐𝑙𝑟</m:t>
                          </m:r>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=1</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r>
                        <a:rPr lang="en-US" sz="1050" b="0" i="1" smtClean="0">
                          <a:solidFill>
                            <a:srgbClr val="632C0E"/>
                          </a:solidFill>
                          <a:latin typeface="Cambria Math" panose="02040503050406030204" pitchFamily="18" charset="0"/>
                        </a:rPr>
                        <m:t>∪</m:t>
                      </m:r>
                      <m:sSubSup>
                        <m:sSubSupPr>
                          <m:ctrlPr>
                            <a:rPr lang="en-US" sz="1050" b="0" i="1" smtClean="0">
                              <a:solidFill>
                                <a:srgbClr val="632C0E"/>
                              </a:solidFill>
                              <a:latin typeface="Cambria Math" panose="02040503050406030204" pitchFamily="18" charset="0"/>
                            </a:rPr>
                          </m:ctrlPr>
                        </m:sSubSupPr>
                        <m:e>
                          <m:r>
                            <a:rPr lang="en-US" sz="1050" b="0" i="1" smtClean="0">
                              <a:solidFill>
                                <a:srgbClr val="632C0E"/>
                              </a:solidFill>
                              <a:latin typeface="Cambria Math" panose="02040503050406030204" pitchFamily="18" charset="0"/>
                            </a:rPr>
                            <m:t>ℳ</m:t>
                          </m:r>
                        </m:e>
                        <m:sub>
                          <m:r>
                            <a:rPr lang="en-US" sz="1050" b="0" i="1" smtClean="0">
                              <a:solidFill>
                                <a:srgbClr val="632C0E"/>
                              </a:solidFill>
                              <a:latin typeface="Cambria Math" panose="02040503050406030204" pitchFamily="18" charset="0"/>
                            </a:rPr>
                            <m:t>𝑡</m:t>
                          </m:r>
                          <m:r>
                            <a:rPr lang="en-US" sz="1050" b="0" i="1" smtClean="0">
                              <a:solidFill>
                                <a:srgbClr val="632C0E"/>
                              </a:solidFill>
                              <a:latin typeface="Cambria Math" panose="02040503050406030204" pitchFamily="18" charset="0"/>
                            </a:rPr>
                            <m:t>=1</m:t>
                          </m:r>
                        </m:sub>
                        <m:sup>
                          <m:r>
                            <a:rPr lang="en-US" sz="1050" b="0" i="1" smtClean="0">
                              <a:solidFill>
                                <a:srgbClr val="632C0E"/>
                              </a:solidFill>
                              <a:latin typeface="Cambria Math" panose="02040503050406030204" pitchFamily="18" charset="0"/>
                            </a:rPr>
                            <m:t>[</m:t>
                          </m:r>
                          <m:r>
                            <a:rPr lang="en-US" sz="1050" b="0" i="1" smtClean="0">
                              <a:solidFill>
                                <a:srgbClr val="632C0E"/>
                              </a:solidFill>
                              <a:latin typeface="Cambria Math" panose="02040503050406030204" pitchFamily="18" charset="0"/>
                            </a:rPr>
                            <m:t>𝑐</m:t>
                          </m:r>
                          <m:r>
                            <a:rPr lang="en-US" sz="1050" b="0" i="1" smtClean="0">
                              <a:solidFill>
                                <a:srgbClr val="632C0E"/>
                              </a:solidFill>
                              <a:latin typeface="Cambria Math" panose="02040503050406030204" pitchFamily="18" charset="0"/>
                            </a:rPr>
                            <m:t>]</m:t>
                          </m:r>
                        </m:sup>
                      </m:sSubSup>
                    </m:oMath>
                  </m:oMathPara>
                </a14:m>
                <a:endParaRPr lang="en-US" sz="1050">
                  <a:solidFill>
                    <a:srgbClr val="632C0E"/>
                  </a:solidFill>
                </a:endParaRPr>
              </a:p>
            </p:txBody>
          </p:sp>
        </mc:Choice>
        <mc:Fallback xmlns="">
          <p:sp>
            <p:nvSpPr>
              <p:cNvPr id="11" name="TextBox 10">
                <a:extLst>
                  <a:ext uri="{FF2B5EF4-FFF2-40B4-BE49-F238E27FC236}">
                    <a16:creationId xmlns:a16="http://schemas.microsoft.com/office/drawing/2014/main" id="{D389D911-255E-54EF-2127-2835AB145F86}"/>
                  </a:ext>
                </a:extLst>
              </p:cNvPr>
              <p:cNvSpPr txBox="1">
                <a:spLocks noRot="1" noChangeAspect="1" noMove="1" noResize="1" noEditPoints="1" noAdjustHandles="1" noChangeArrowheads="1" noChangeShapeType="1" noTextEdit="1"/>
              </p:cNvSpPr>
              <p:nvPr/>
            </p:nvSpPr>
            <p:spPr>
              <a:xfrm>
                <a:off x="3470299" y="4834939"/>
                <a:ext cx="1063272" cy="217432"/>
              </a:xfrm>
              <a:prstGeom prst="rect">
                <a:avLst/>
              </a:prstGeom>
              <a:blipFill>
                <a:blip r:embed="rId47"/>
                <a:stretch>
                  <a:fillRect t="-2778" b="-8333"/>
                </a:stretch>
              </a:blipFill>
            </p:spPr>
            <p:txBody>
              <a:bodyPr/>
              <a:lstStyle/>
              <a:p>
                <a:r>
                  <a:rPr lang="en-US">
                    <a:noFill/>
                  </a:rPr>
                  <a:t> </a:t>
                </a:r>
              </a:p>
            </p:txBody>
          </p:sp>
        </mc:Fallback>
      </mc:AlternateContent>
      <p:grpSp>
        <p:nvGrpSpPr>
          <p:cNvPr id="487" name="Group 486">
            <a:extLst>
              <a:ext uri="{FF2B5EF4-FFF2-40B4-BE49-F238E27FC236}">
                <a16:creationId xmlns:a16="http://schemas.microsoft.com/office/drawing/2014/main" id="{B32D3460-A748-9219-1DD6-AC502C49FF25}"/>
              </a:ext>
            </a:extLst>
          </p:cNvPr>
          <p:cNvGrpSpPr/>
          <p:nvPr/>
        </p:nvGrpSpPr>
        <p:grpSpPr>
          <a:xfrm>
            <a:off x="7947478" y="4923762"/>
            <a:ext cx="1531070" cy="386286"/>
            <a:chOff x="7947478" y="4771363"/>
            <a:chExt cx="1531070" cy="386286"/>
          </a:xfrm>
        </p:grpSpPr>
        <p:sp>
          <p:nvSpPr>
            <p:cNvPr id="901" name="Rectangle 900">
              <a:extLst>
                <a:ext uri="{FF2B5EF4-FFF2-40B4-BE49-F238E27FC236}">
                  <a16:creationId xmlns:a16="http://schemas.microsoft.com/office/drawing/2014/main" id="{4D9A680E-CC4D-AE58-3F98-91D866DAB3E0}"/>
                </a:ext>
              </a:extLst>
            </p:cNvPr>
            <p:cNvSpPr/>
            <p:nvPr/>
          </p:nvSpPr>
          <p:spPr>
            <a:xfrm>
              <a:off x="7947478" y="4795818"/>
              <a:ext cx="1435352" cy="361831"/>
            </a:xfrm>
            <a:prstGeom prst="rect">
              <a:avLst/>
            </a:prstGeom>
            <a:solidFill>
              <a:schemeClr val="bg1"/>
            </a:solidFill>
            <a:ln w="19050">
              <a:solidFill>
                <a:srgbClr val="637F2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9" name="Picture 458" descr="A collage of images of airplanes&#10;&#10;Description automatically generated">
              <a:extLst>
                <a:ext uri="{FF2B5EF4-FFF2-40B4-BE49-F238E27FC236}">
                  <a16:creationId xmlns:a16="http://schemas.microsoft.com/office/drawing/2014/main" id="{DE53FE4D-2803-B8D4-3387-9D386FF75D30}"/>
                </a:ext>
              </a:extLst>
            </p:cNvPr>
            <p:cNvPicPr>
              <a:picLocks noChangeAspect="1"/>
            </p:cNvPicPr>
            <p:nvPr/>
          </p:nvPicPr>
          <p:blipFill rotWithShape="1">
            <a:blip r:embed="rId21"/>
            <a:srcRect l="51268" t="65954" r="41049" b="23699"/>
            <a:stretch/>
          </p:blipFill>
          <p:spPr>
            <a:xfrm>
              <a:off x="7965683" y="4818758"/>
              <a:ext cx="255847" cy="258464"/>
            </a:xfrm>
            <a:prstGeom prst="rect">
              <a:avLst/>
            </a:prstGeom>
          </p:spPr>
        </p:pic>
        <p:sp>
          <p:nvSpPr>
            <p:cNvPr id="471" name="Rectangle 470">
              <a:extLst>
                <a:ext uri="{FF2B5EF4-FFF2-40B4-BE49-F238E27FC236}">
                  <a16:creationId xmlns:a16="http://schemas.microsoft.com/office/drawing/2014/main" id="{13C4A513-A1DC-55AC-5BB7-A0E8BFFB292B}"/>
                </a:ext>
              </a:extLst>
            </p:cNvPr>
            <p:cNvSpPr/>
            <p:nvPr/>
          </p:nvSpPr>
          <p:spPr>
            <a:xfrm>
              <a:off x="7971089" y="4816079"/>
              <a:ext cx="504066" cy="258124"/>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3" name="TextBox 482">
                  <a:extLst>
                    <a:ext uri="{FF2B5EF4-FFF2-40B4-BE49-F238E27FC236}">
                      <a16:creationId xmlns:a16="http://schemas.microsoft.com/office/drawing/2014/main" id="{A103DAED-3BCF-E0C5-2FC2-6C456CD4D0BF}"/>
                    </a:ext>
                  </a:extLst>
                </p:cNvPr>
                <p:cNvSpPr txBox="1"/>
                <p:nvPr/>
              </p:nvSpPr>
              <p:spPr>
                <a:xfrm>
                  <a:off x="8386420" y="4771363"/>
                  <a:ext cx="1092128" cy="375359"/>
                </a:xfrm>
                <a:prstGeom prst="rect">
                  <a:avLst/>
                </a:prstGeom>
                <a:noFill/>
              </p:spPr>
              <p:txBody>
                <a:bodyPr wrap="square" rtlCol="0">
                  <a:spAutoFit/>
                </a:bodyPr>
                <a:lstStyle/>
                <a:p>
                  <a:r>
                    <a:rPr lang="en-US" sz="900">
                      <a:solidFill>
                        <a:srgbClr val="637F26"/>
                      </a:solidFill>
                    </a:rPr>
                    <a:t>Re-consolidated</a:t>
                  </a:r>
                </a:p>
                <a:p>
                  <a:r>
                    <a:rPr lang="en-US" sz="900">
                      <a:solidFill>
                        <a:srgbClr val="637F26"/>
                      </a:solidFill>
                    </a:rPr>
                    <a:t>Memory </a:t>
                  </a:r>
                  <a14:m>
                    <m:oMath xmlns:m="http://schemas.openxmlformats.org/officeDocument/2006/math">
                      <m:r>
                        <a:rPr lang="en-US" sz="900" b="0" i="1" smtClean="0">
                          <a:solidFill>
                            <a:srgbClr val="637F26"/>
                          </a:solidFill>
                          <a:latin typeface="Cambria Math" panose="02040503050406030204" pitchFamily="18" charset="0"/>
                        </a:rPr>
                        <m:t>(</m:t>
                      </m:r>
                      <m:sSub>
                        <m:sSubPr>
                          <m:ctrlPr>
                            <a:rPr lang="en-US" sz="900" i="1">
                              <a:solidFill>
                                <a:srgbClr val="637F26"/>
                              </a:solidFill>
                              <a:latin typeface="Cambria Math" panose="02040503050406030204" pitchFamily="18" charset="0"/>
                            </a:rPr>
                          </m:ctrlPr>
                        </m:sSubPr>
                        <m:e>
                          <m:r>
                            <a:rPr lang="en-US" sz="900" i="1">
                              <a:solidFill>
                                <a:srgbClr val="637F26"/>
                              </a:solidFill>
                              <a:latin typeface="Cambria Math" panose="02040503050406030204" pitchFamily="18" charset="0"/>
                            </a:rPr>
                            <m:t>ℳ</m:t>
                          </m:r>
                        </m:e>
                        <m:sub>
                          <m:r>
                            <a:rPr lang="en-US" sz="900" i="1">
                              <a:solidFill>
                                <a:srgbClr val="637F26"/>
                              </a:solidFill>
                              <a:latin typeface="Cambria Math" panose="02040503050406030204" pitchFamily="18" charset="0"/>
                            </a:rPr>
                            <m:t>𝑅</m:t>
                          </m:r>
                          <m:r>
                            <a:rPr lang="en-US" sz="900" i="1">
                              <a:solidFill>
                                <a:srgbClr val="637F26"/>
                              </a:solidFill>
                              <a:latin typeface="Cambria Math" panose="02040503050406030204" pitchFamily="18" charset="0"/>
                            </a:rPr>
                            <m:t>,</m:t>
                          </m:r>
                          <m:r>
                            <a:rPr lang="en-US" sz="900" i="1">
                              <a:solidFill>
                                <a:srgbClr val="637F26"/>
                              </a:solidFill>
                              <a:latin typeface="Cambria Math" panose="02040503050406030204" pitchFamily="18" charset="0"/>
                            </a:rPr>
                            <m:t>𝑡</m:t>
                          </m:r>
                          <m:r>
                            <a:rPr lang="en-US" sz="900" i="1">
                              <a:solidFill>
                                <a:srgbClr val="637F26"/>
                              </a:solidFill>
                              <a:latin typeface="Cambria Math" panose="02040503050406030204" pitchFamily="18" charset="0"/>
                            </a:rPr>
                            <m:t>=2</m:t>
                          </m:r>
                        </m:sub>
                      </m:sSub>
                    </m:oMath>
                  </a14:m>
                  <a:r>
                    <a:rPr lang="en-US" sz="900">
                      <a:solidFill>
                        <a:srgbClr val="637F26"/>
                      </a:solidFill>
                    </a:rPr>
                    <a:t>)</a:t>
                  </a:r>
                </a:p>
              </p:txBody>
            </p:sp>
          </mc:Choice>
          <mc:Fallback xmlns="">
            <p:sp>
              <p:nvSpPr>
                <p:cNvPr id="483" name="TextBox 482">
                  <a:extLst>
                    <a:ext uri="{FF2B5EF4-FFF2-40B4-BE49-F238E27FC236}">
                      <a16:creationId xmlns:a16="http://schemas.microsoft.com/office/drawing/2014/main" id="{A103DAED-3BCF-E0C5-2FC2-6C456CD4D0BF}"/>
                    </a:ext>
                  </a:extLst>
                </p:cNvPr>
                <p:cNvSpPr txBox="1">
                  <a:spLocks noRot="1" noChangeAspect="1" noMove="1" noResize="1" noEditPoints="1" noAdjustHandles="1" noChangeArrowheads="1" noChangeShapeType="1" noTextEdit="1"/>
                </p:cNvSpPr>
                <p:nvPr/>
              </p:nvSpPr>
              <p:spPr>
                <a:xfrm>
                  <a:off x="8386420" y="4771363"/>
                  <a:ext cx="1092128" cy="375359"/>
                </a:xfrm>
                <a:prstGeom prst="rect">
                  <a:avLst/>
                </a:prstGeom>
                <a:blipFill>
                  <a:blip r:embed="rId48"/>
                  <a:stretch>
                    <a:fillRect b="-3279"/>
                  </a:stretch>
                </a:blipFill>
              </p:spPr>
              <p:txBody>
                <a:bodyPr/>
                <a:lstStyle/>
                <a:p>
                  <a:r>
                    <a:rPr lang="en-US">
                      <a:noFill/>
                    </a:rPr>
                    <a:t> </a:t>
                  </a:r>
                </a:p>
              </p:txBody>
            </p:sp>
          </mc:Fallback>
        </mc:AlternateContent>
        <p:pic>
          <p:nvPicPr>
            <p:cNvPr id="460" name="Picture 459">
              <a:extLst>
                <a:ext uri="{FF2B5EF4-FFF2-40B4-BE49-F238E27FC236}">
                  <a16:creationId xmlns:a16="http://schemas.microsoft.com/office/drawing/2014/main" id="{F35CA5CA-4177-792D-EC74-BA6348803FD9}"/>
                </a:ext>
              </a:extLst>
            </p:cNvPr>
            <p:cNvPicPr>
              <a:picLocks noChangeAspect="1"/>
            </p:cNvPicPr>
            <p:nvPr/>
          </p:nvPicPr>
          <p:blipFill>
            <a:blip r:embed="rId49"/>
            <a:srcRect l="2882" r="2882"/>
            <a:stretch/>
          </p:blipFill>
          <p:spPr>
            <a:xfrm>
              <a:off x="8219409" y="4818758"/>
              <a:ext cx="255745" cy="258464"/>
            </a:xfrm>
            <a:prstGeom prst="rect">
              <a:avLst/>
            </a:prstGeom>
          </p:spPr>
        </p:pic>
      </p:grpSp>
      <p:sp>
        <p:nvSpPr>
          <p:cNvPr id="4" name="Google Shape;367;g22b542f3695_0_197">
            <a:extLst>
              <a:ext uri="{FF2B5EF4-FFF2-40B4-BE49-F238E27FC236}">
                <a16:creationId xmlns:a16="http://schemas.microsoft.com/office/drawing/2014/main" id="{88224505-0AED-588A-33EF-CB1B255654B9}"/>
              </a:ext>
            </a:extLst>
          </p:cNvPr>
          <p:cNvSpPr txBox="1">
            <a:spLocks noGrp="1"/>
          </p:cNvSpPr>
          <p:nvPr>
            <p:ph type="title"/>
          </p:nvPr>
        </p:nvSpPr>
        <p:spPr>
          <a:xfrm>
            <a:off x="666563" y="237712"/>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Robust Rehearsal: A Proposed Framework</a:t>
            </a:r>
            <a:endParaRPr>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456337C8-19E7-E851-3C57-F07F3D10FECF}"/>
              </a:ext>
            </a:extLst>
          </p:cNvPr>
          <p:cNvSpPr>
            <a:spLocks noGrp="1"/>
          </p:cNvSpPr>
          <p:nvPr>
            <p:ph type="body" idx="1"/>
          </p:nvPr>
        </p:nvSpPr>
        <p:spPr/>
        <p:txBody>
          <a:bodyPr/>
          <a:lstStyle/>
          <a:p>
            <a:endParaRPr lang="en-US"/>
          </a:p>
        </p:txBody>
      </p:sp>
      <p:sp>
        <p:nvSpPr>
          <p:cNvPr id="12" name="Text Placeholder 2">
            <a:extLst>
              <a:ext uri="{FF2B5EF4-FFF2-40B4-BE49-F238E27FC236}">
                <a16:creationId xmlns:a16="http://schemas.microsoft.com/office/drawing/2014/main" id="{E3888877-602A-F4AB-7E89-A8572194B064}"/>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12799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9"/>
                                        </p:tgtEl>
                                        <p:attrNameLst>
                                          <p:attrName>style.visibility</p:attrName>
                                        </p:attrNameLst>
                                      </p:cBhvr>
                                      <p:to>
                                        <p:strVal val="visible"/>
                                      </p:to>
                                    </p:set>
                                    <p:animEffect transition="in" filter="blinds(horizontal)">
                                      <p:cBhvr>
                                        <p:cTn id="12" dur="500"/>
                                        <p:tgtEl>
                                          <p:spTgt spid="90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04"/>
                                        </p:tgtEl>
                                        <p:attrNameLst>
                                          <p:attrName>style.visibility</p:attrName>
                                        </p:attrNameLst>
                                      </p:cBhvr>
                                      <p:to>
                                        <p:strVal val="visible"/>
                                      </p:to>
                                    </p:set>
                                    <p:animEffect transition="in" filter="blinds(horizontal)">
                                      <p:cBhvr>
                                        <p:cTn id="15" dur="500"/>
                                        <p:tgtEl>
                                          <p:spTgt spid="90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96"/>
                                        </p:tgtEl>
                                        <p:attrNameLst>
                                          <p:attrName>style.visibility</p:attrName>
                                        </p:attrNameLst>
                                      </p:cBhvr>
                                      <p:to>
                                        <p:strVal val="visible"/>
                                      </p:to>
                                    </p:set>
                                    <p:animEffect transition="in" filter="blinds(horizontal)">
                                      <p:cBhvr>
                                        <p:cTn id="18" dur="500"/>
                                        <p:tgtEl>
                                          <p:spTgt spid="79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97"/>
                                        </p:tgtEl>
                                        <p:attrNameLst>
                                          <p:attrName>style.visibility</p:attrName>
                                        </p:attrNameLst>
                                      </p:cBhvr>
                                      <p:to>
                                        <p:strVal val="visible"/>
                                      </p:to>
                                    </p:set>
                                    <p:animEffect transition="in" filter="blinds(horizontal)">
                                      <p:cBhvr>
                                        <p:cTn id="21" dur="500"/>
                                        <p:tgtEl>
                                          <p:spTgt spid="797"/>
                                        </p:tgtEl>
                                      </p:cBhvr>
                                    </p:animEffect>
                                  </p:childTnLst>
                                </p:cTn>
                              </p:par>
                              <p:par>
                                <p:cTn id="22" presetID="3" presetClass="entr" presetSubtype="10" fill="hold" nodeType="withEffect">
                                  <p:stCondLst>
                                    <p:cond delay="0"/>
                                  </p:stCondLst>
                                  <p:childTnLst>
                                    <p:set>
                                      <p:cBhvr>
                                        <p:cTn id="23" dur="1" fill="hold">
                                          <p:stCondLst>
                                            <p:cond delay="0"/>
                                          </p:stCondLst>
                                        </p:cTn>
                                        <p:tgtEl>
                                          <p:spTgt spid="949"/>
                                        </p:tgtEl>
                                        <p:attrNameLst>
                                          <p:attrName>style.visibility</p:attrName>
                                        </p:attrNameLst>
                                      </p:cBhvr>
                                      <p:to>
                                        <p:strVal val="visible"/>
                                      </p:to>
                                    </p:set>
                                    <p:animEffect transition="in" filter="blinds(horizontal)">
                                      <p:cBhvr>
                                        <p:cTn id="24" dur="500"/>
                                        <p:tgtEl>
                                          <p:spTgt spid="94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linds(horizontal)">
                                      <p:cBhvr>
                                        <p:cTn id="29" dur="500"/>
                                        <p:tgtEl>
                                          <p:spTgt spid="59"/>
                                        </p:tgtEl>
                                      </p:cBhvr>
                                    </p:animEffect>
                                  </p:childTnLst>
                                </p:cTn>
                              </p:par>
                              <p:par>
                                <p:cTn id="30" presetID="3" presetClass="entr" presetSubtype="10" fill="hold" nodeType="withEffect">
                                  <p:stCondLst>
                                    <p:cond delay="0"/>
                                  </p:stCondLst>
                                  <p:childTnLst>
                                    <p:set>
                                      <p:cBhvr>
                                        <p:cTn id="31" dur="1" fill="hold">
                                          <p:stCondLst>
                                            <p:cond delay="0"/>
                                          </p:stCondLst>
                                        </p:cTn>
                                        <p:tgtEl>
                                          <p:spTgt spid="897"/>
                                        </p:tgtEl>
                                        <p:attrNameLst>
                                          <p:attrName>style.visibility</p:attrName>
                                        </p:attrNameLst>
                                      </p:cBhvr>
                                      <p:to>
                                        <p:strVal val="visible"/>
                                      </p:to>
                                    </p:set>
                                    <p:animEffect transition="in" filter="blinds(horizontal)">
                                      <p:cBhvr>
                                        <p:cTn id="32" dur="500"/>
                                        <p:tgtEl>
                                          <p:spTgt spid="8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blinds(horizontal)">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54"/>
                                        </p:tgtEl>
                                        <p:attrNameLst>
                                          <p:attrName>style.visibility</p:attrName>
                                        </p:attrNameLst>
                                      </p:cBhvr>
                                      <p:to>
                                        <p:strVal val="visible"/>
                                      </p:to>
                                    </p:set>
                                    <p:animEffect transition="in" filter="blinds(horizontal)">
                                      <p:cBhvr>
                                        <p:cTn id="42" dur="500"/>
                                        <p:tgtEl>
                                          <p:spTgt spid="95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50"/>
                                        </p:tgtEl>
                                        <p:attrNameLst>
                                          <p:attrName>style.visibility</p:attrName>
                                        </p:attrNameLst>
                                      </p:cBhvr>
                                      <p:to>
                                        <p:strVal val="visible"/>
                                      </p:to>
                                    </p:set>
                                    <p:animEffect transition="in" filter="blinds(horizontal)">
                                      <p:cBhvr>
                                        <p:cTn id="47" dur="500"/>
                                        <p:tgtEl>
                                          <p:spTgt spid="95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19"/>
                                        </p:tgtEl>
                                        <p:attrNameLst>
                                          <p:attrName>style.visibility</p:attrName>
                                        </p:attrNameLst>
                                      </p:cBhvr>
                                      <p:to>
                                        <p:strVal val="visible"/>
                                      </p:to>
                                    </p:set>
                                    <p:animEffect transition="in" filter="blinds(horizontal)">
                                      <p:cBhvr>
                                        <p:cTn id="52" dur="500"/>
                                        <p:tgtEl>
                                          <p:spTgt spid="91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51"/>
                                        </p:tgtEl>
                                        <p:attrNameLst>
                                          <p:attrName>style.visibility</p:attrName>
                                        </p:attrNameLst>
                                      </p:cBhvr>
                                      <p:to>
                                        <p:strVal val="visible"/>
                                      </p:to>
                                    </p:set>
                                    <p:animEffect transition="in" filter="blinds(horizontal)">
                                      <p:cBhvr>
                                        <p:cTn id="57" dur="500"/>
                                        <p:tgtEl>
                                          <p:spTgt spid="95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955"/>
                                        </p:tgtEl>
                                        <p:attrNameLst>
                                          <p:attrName>style.visibility</p:attrName>
                                        </p:attrNameLst>
                                      </p:cBhvr>
                                      <p:to>
                                        <p:strVal val="visible"/>
                                      </p:to>
                                    </p:set>
                                    <p:animEffect transition="in" filter="blinds(horizontal)">
                                      <p:cBhvr>
                                        <p:cTn id="62" dur="500"/>
                                        <p:tgtEl>
                                          <p:spTgt spid="95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923"/>
                                        </p:tgtEl>
                                        <p:attrNameLst>
                                          <p:attrName>style.visibility</p:attrName>
                                        </p:attrNameLst>
                                      </p:cBhvr>
                                      <p:to>
                                        <p:strVal val="visible"/>
                                      </p:to>
                                    </p:set>
                                    <p:animEffect transition="in" filter="blinds(horizontal)">
                                      <p:cBhvr>
                                        <p:cTn id="67" dur="500"/>
                                        <p:tgtEl>
                                          <p:spTgt spid="92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blinds(horizontal)">
                                      <p:cBhvr>
                                        <p:cTn id="72" dur="500"/>
                                        <p:tgtEl>
                                          <p:spTgt spid="1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blinds(horizontal)">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906"/>
                                        </p:tgtEl>
                                        <p:attrNameLst>
                                          <p:attrName>style.visibility</p:attrName>
                                        </p:attrNameLst>
                                      </p:cBhvr>
                                      <p:to>
                                        <p:strVal val="visible"/>
                                      </p:to>
                                    </p:set>
                                    <p:animEffect transition="in" filter="blinds(horizontal)">
                                      <p:cBhvr>
                                        <p:cTn id="80" dur="500"/>
                                        <p:tgtEl>
                                          <p:spTgt spid="906"/>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911"/>
                                        </p:tgtEl>
                                        <p:attrNameLst>
                                          <p:attrName>style.visibility</p:attrName>
                                        </p:attrNameLst>
                                      </p:cBhvr>
                                      <p:to>
                                        <p:strVal val="visible"/>
                                      </p:to>
                                    </p:set>
                                    <p:animEffect transition="in" filter="blinds(horizontal)">
                                      <p:cBhvr>
                                        <p:cTn id="83" dur="500"/>
                                        <p:tgtEl>
                                          <p:spTgt spid="91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799"/>
                                        </p:tgtEl>
                                        <p:attrNameLst>
                                          <p:attrName>style.visibility</p:attrName>
                                        </p:attrNameLst>
                                      </p:cBhvr>
                                      <p:to>
                                        <p:strVal val="visible"/>
                                      </p:to>
                                    </p:set>
                                    <p:animEffect transition="in" filter="blinds(horizontal)">
                                      <p:cBhvr>
                                        <p:cTn id="86" dur="500"/>
                                        <p:tgtEl>
                                          <p:spTgt spid="799"/>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763"/>
                                        </p:tgtEl>
                                        <p:attrNameLst>
                                          <p:attrName>style.visibility</p:attrName>
                                        </p:attrNameLst>
                                      </p:cBhvr>
                                      <p:to>
                                        <p:strVal val="visible"/>
                                      </p:to>
                                    </p:set>
                                    <p:animEffect transition="in" filter="blinds(horizontal)">
                                      <p:cBhvr>
                                        <p:cTn id="89" dur="500"/>
                                        <p:tgtEl>
                                          <p:spTgt spid="763"/>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798"/>
                                        </p:tgtEl>
                                        <p:attrNameLst>
                                          <p:attrName>style.visibility</p:attrName>
                                        </p:attrNameLst>
                                      </p:cBhvr>
                                      <p:to>
                                        <p:strVal val="visible"/>
                                      </p:to>
                                    </p:set>
                                    <p:animEffect transition="in" filter="blinds(horizontal)">
                                      <p:cBhvr>
                                        <p:cTn id="92" dur="500"/>
                                        <p:tgtEl>
                                          <p:spTgt spid="798"/>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750"/>
                                        </p:tgtEl>
                                        <p:attrNameLst>
                                          <p:attrName>style.visibility</p:attrName>
                                        </p:attrNameLst>
                                      </p:cBhvr>
                                      <p:to>
                                        <p:strVal val="visible"/>
                                      </p:to>
                                    </p:set>
                                    <p:animEffect transition="in" filter="blinds(horizontal)">
                                      <p:cBhvr>
                                        <p:cTn id="95" dur="500"/>
                                        <p:tgtEl>
                                          <p:spTgt spid="750"/>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928"/>
                                        </p:tgtEl>
                                        <p:attrNameLst>
                                          <p:attrName>style.visibility</p:attrName>
                                        </p:attrNameLst>
                                      </p:cBhvr>
                                      <p:to>
                                        <p:strVal val="visible"/>
                                      </p:to>
                                    </p:set>
                                    <p:animEffect transition="in" filter="blinds(horizontal)">
                                      <p:cBhvr>
                                        <p:cTn id="100" dur="500"/>
                                        <p:tgtEl>
                                          <p:spTgt spid="928"/>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929"/>
                                        </p:tgtEl>
                                        <p:attrNameLst>
                                          <p:attrName>style.visibility</p:attrName>
                                        </p:attrNameLst>
                                      </p:cBhvr>
                                      <p:to>
                                        <p:strVal val="visible"/>
                                      </p:to>
                                    </p:set>
                                    <p:animEffect transition="in" filter="blinds(horizontal)">
                                      <p:cBhvr>
                                        <p:cTn id="105" dur="500"/>
                                        <p:tgtEl>
                                          <p:spTgt spid="929"/>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930"/>
                                        </p:tgtEl>
                                        <p:attrNameLst>
                                          <p:attrName>style.visibility</p:attrName>
                                        </p:attrNameLst>
                                      </p:cBhvr>
                                      <p:to>
                                        <p:strVal val="visible"/>
                                      </p:to>
                                    </p:set>
                                    <p:animEffect transition="in" filter="blinds(horizontal)">
                                      <p:cBhvr>
                                        <p:cTn id="110" dur="500"/>
                                        <p:tgtEl>
                                          <p:spTgt spid="930"/>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nodeType="clickEffect">
                                  <p:stCondLst>
                                    <p:cond delay="0"/>
                                  </p:stCondLst>
                                  <p:childTnLst>
                                    <p:set>
                                      <p:cBhvr>
                                        <p:cTn id="114" dur="1" fill="hold">
                                          <p:stCondLst>
                                            <p:cond delay="0"/>
                                          </p:stCondLst>
                                        </p:cTn>
                                        <p:tgtEl>
                                          <p:spTgt spid="931"/>
                                        </p:tgtEl>
                                        <p:attrNameLst>
                                          <p:attrName>style.visibility</p:attrName>
                                        </p:attrNameLst>
                                      </p:cBhvr>
                                      <p:to>
                                        <p:strVal val="visible"/>
                                      </p:to>
                                    </p:set>
                                    <p:animEffect transition="in" filter="blinds(horizontal)">
                                      <p:cBhvr>
                                        <p:cTn id="115" dur="500"/>
                                        <p:tgtEl>
                                          <p:spTgt spid="931"/>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461"/>
                                        </p:tgtEl>
                                        <p:attrNameLst>
                                          <p:attrName>style.visibility</p:attrName>
                                        </p:attrNameLst>
                                      </p:cBhvr>
                                      <p:to>
                                        <p:strVal val="visible"/>
                                      </p:to>
                                    </p:set>
                                    <p:animEffect transition="in" filter="blinds(horizontal)">
                                      <p:cBhvr>
                                        <p:cTn id="120" dur="500"/>
                                        <p:tgtEl>
                                          <p:spTgt spid="461"/>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758"/>
                                        </p:tgtEl>
                                        <p:attrNameLst>
                                          <p:attrName>style.visibility</p:attrName>
                                        </p:attrNameLst>
                                      </p:cBhvr>
                                      <p:to>
                                        <p:strVal val="visible"/>
                                      </p:to>
                                    </p:set>
                                    <p:animEffect transition="in" filter="blinds(horizontal)">
                                      <p:cBhvr>
                                        <p:cTn id="125" dur="500"/>
                                        <p:tgtEl>
                                          <p:spTgt spid="758"/>
                                        </p:tgtEl>
                                      </p:cBhvr>
                                    </p:animEffect>
                                  </p:childTnLst>
                                </p:cTn>
                              </p:par>
                              <p:par>
                                <p:cTn id="126" presetID="3" presetClass="entr" presetSubtype="10" fill="hold" nodeType="withEffect">
                                  <p:stCondLst>
                                    <p:cond delay="0"/>
                                  </p:stCondLst>
                                  <p:childTnLst>
                                    <p:set>
                                      <p:cBhvr>
                                        <p:cTn id="127" dur="1" fill="hold">
                                          <p:stCondLst>
                                            <p:cond delay="0"/>
                                          </p:stCondLst>
                                        </p:cTn>
                                        <p:tgtEl>
                                          <p:spTgt spid="959"/>
                                        </p:tgtEl>
                                        <p:attrNameLst>
                                          <p:attrName>style.visibility</p:attrName>
                                        </p:attrNameLst>
                                      </p:cBhvr>
                                      <p:to>
                                        <p:strVal val="visible"/>
                                      </p:to>
                                    </p:set>
                                    <p:animEffect transition="in" filter="blinds(horizontal)">
                                      <p:cBhvr>
                                        <p:cTn id="128" dur="500"/>
                                        <p:tgtEl>
                                          <p:spTgt spid="959"/>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933"/>
                                        </p:tgtEl>
                                        <p:attrNameLst>
                                          <p:attrName>style.visibility</p:attrName>
                                        </p:attrNameLst>
                                      </p:cBhvr>
                                      <p:to>
                                        <p:strVal val="visible"/>
                                      </p:to>
                                    </p:set>
                                    <p:animEffect transition="in" filter="blinds(horizontal)">
                                      <p:cBhvr>
                                        <p:cTn id="133" dur="500"/>
                                        <p:tgtEl>
                                          <p:spTgt spid="933"/>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nodeType="clickEffect">
                                  <p:stCondLst>
                                    <p:cond delay="0"/>
                                  </p:stCondLst>
                                  <p:childTnLst>
                                    <p:set>
                                      <p:cBhvr>
                                        <p:cTn id="137" dur="1" fill="hold">
                                          <p:stCondLst>
                                            <p:cond delay="0"/>
                                          </p:stCondLst>
                                        </p:cTn>
                                        <p:tgtEl>
                                          <p:spTgt spid="473"/>
                                        </p:tgtEl>
                                        <p:attrNameLst>
                                          <p:attrName>style.visibility</p:attrName>
                                        </p:attrNameLst>
                                      </p:cBhvr>
                                      <p:to>
                                        <p:strVal val="visible"/>
                                      </p:to>
                                    </p:set>
                                    <p:animEffect transition="in" filter="blinds(horizontal)">
                                      <p:cBhvr>
                                        <p:cTn id="138" dur="500"/>
                                        <p:tgtEl>
                                          <p:spTgt spid="473"/>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937"/>
                                        </p:tgtEl>
                                        <p:attrNameLst>
                                          <p:attrName>style.visibility</p:attrName>
                                        </p:attrNameLst>
                                      </p:cBhvr>
                                      <p:to>
                                        <p:strVal val="visible"/>
                                      </p:to>
                                    </p:set>
                                    <p:animEffect transition="in" filter="blinds(horizontal)">
                                      <p:cBhvr>
                                        <p:cTn id="143" dur="500"/>
                                        <p:tgtEl>
                                          <p:spTgt spid="937"/>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nodeType="clickEffect">
                                  <p:stCondLst>
                                    <p:cond delay="0"/>
                                  </p:stCondLst>
                                  <p:childTnLst>
                                    <p:set>
                                      <p:cBhvr>
                                        <p:cTn id="147" dur="1" fill="hold">
                                          <p:stCondLst>
                                            <p:cond delay="0"/>
                                          </p:stCondLst>
                                        </p:cTn>
                                        <p:tgtEl>
                                          <p:spTgt spid="513"/>
                                        </p:tgtEl>
                                        <p:attrNameLst>
                                          <p:attrName>style.visibility</p:attrName>
                                        </p:attrNameLst>
                                      </p:cBhvr>
                                      <p:to>
                                        <p:strVal val="visible"/>
                                      </p:to>
                                    </p:set>
                                    <p:animEffect transition="in" filter="blinds(horizontal)">
                                      <p:cBhvr>
                                        <p:cTn id="148" dur="500"/>
                                        <p:tgtEl>
                                          <p:spTgt spid="513"/>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nodeType="clickEffect">
                                  <p:stCondLst>
                                    <p:cond delay="0"/>
                                  </p:stCondLst>
                                  <p:childTnLst>
                                    <p:set>
                                      <p:cBhvr>
                                        <p:cTn id="152" dur="1" fill="hold">
                                          <p:stCondLst>
                                            <p:cond delay="0"/>
                                          </p:stCondLst>
                                        </p:cTn>
                                        <p:tgtEl>
                                          <p:spTgt spid="509"/>
                                        </p:tgtEl>
                                        <p:attrNameLst>
                                          <p:attrName>style.visibility</p:attrName>
                                        </p:attrNameLst>
                                      </p:cBhvr>
                                      <p:to>
                                        <p:strVal val="visible"/>
                                      </p:to>
                                    </p:set>
                                    <p:animEffect transition="in" filter="blinds(horizontal)">
                                      <p:cBhvr>
                                        <p:cTn id="153" dur="500"/>
                                        <p:tgtEl>
                                          <p:spTgt spid="509"/>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nodeType="clickEffect">
                                  <p:stCondLst>
                                    <p:cond delay="0"/>
                                  </p:stCondLst>
                                  <p:childTnLst>
                                    <p:set>
                                      <p:cBhvr>
                                        <p:cTn id="157" dur="1" fill="hold">
                                          <p:stCondLst>
                                            <p:cond delay="0"/>
                                          </p:stCondLst>
                                        </p:cTn>
                                        <p:tgtEl>
                                          <p:spTgt spid="475"/>
                                        </p:tgtEl>
                                        <p:attrNameLst>
                                          <p:attrName>style.visibility</p:attrName>
                                        </p:attrNameLst>
                                      </p:cBhvr>
                                      <p:to>
                                        <p:strVal val="visible"/>
                                      </p:to>
                                    </p:set>
                                    <p:animEffect transition="in" filter="blinds(horizontal)">
                                      <p:cBhvr>
                                        <p:cTn id="158" dur="500"/>
                                        <p:tgtEl>
                                          <p:spTgt spid="475"/>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nodeType="clickEffect">
                                  <p:stCondLst>
                                    <p:cond delay="0"/>
                                  </p:stCondLst>
                                  <p:childTnLst>
                                    <p:set>
                                      <p:cBhvr>
                                        <p:cTn id="162" dur="1" fill="hold">
                                          <p:stCondLst>
                                            <p:cond delay="0"/>
                                          </p:stCondLst>
                                        </p:cTn>
                                        <p:tgtEl>
                                          <p:spTgt spid="502"/>
                                        </p:tgtEl>
                                        <p:attrNameLst>
                                          <p:attrName>style.visibility</p:attrName>
                                        </p:attrNameLst>
                                      </p:cBhvr>
                                      <p:to>
                                        <p:strVal val="visible"/>
                                      </p:to>
                                    </p:set>
                                    <p:animEffect transition="in" filter="blinds(horizontal)">
                                      <p:cBhvr>
                                        <p:cTn id="163" dur="500"/>
                                        <p:tgtEl>
                                          <p:spTgt spid="502"/>
                                        </p:tgtEl>
                                      </p:cBhvr>
                                    </p:animEffect>
                                  </p:childTnLst>
                                </p:cTn>
                              </p:par>
                            </p:childTnLst>
                          </p:cTn>
                        </p:par>
                      </p:childTnLst>
                    </p:cTn>
                  </p:par>
                  <p:par>
                    <p:cTn id="164" fill="hold">
                      <p:stCondLst>
                        <p:cond delay="indefinite"/>
                      </p:stCondLst>
                      <p:childTnLst>
                        <p:par>
                          <p:cTn id="165" fill="hold">
                            <p:stCondLst>
                              <p:cond delay="0"/>
                            </p:stCondLst>
                            <p:childTnLst>
                              <p:par>
                                <p:cTn id="166" presetID="3" presetClass="entr" presetSubtype="10" fill="hold" nodeType="clickEffect">
                                  <p:stCondLst>
                                    <p:cond delay="0"/>
                                  </p:stCondLst>
                                  <p:childTnLst>
                                    <p:set>
                                      <p:cBhvr>
                                        <p:cTn id="167" dur="1" fill="hold">
                                          <p:stCondLst>
                                            <p:cond delay="0"/>
                                          </p:stCondLst>
                                        </p:cTn>
                                        <p:tgtEl>
                                          <p:spTgt spid="512"/>
                                        </p:tgtEl>
                                        <p:attrNameLst>
                                          <p:attrName>style.visibility</p:attrName>
                                        </p:attrNameLst>
                                      </p:cBhvr>
                                      <p:to>
                                        <p:strVal val="visible"/>
                                      </p:to>
                                    </p:set>
                                    <p:animEffect transition="in" filter="blinds(horizontal)">
                                      <p:cBhvr>
                                        <p:cTn id="168" dur="500"/>
                                        <p:tgtEl>
                                          <p:spTgt spid="512"/>
                                        </p:tgtEl>
                                      </p:cBhvr>
                                    </p:animEffec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nodeType="clickEffect">
                                  <p:stCondLst>
                                    <p:cond delay="0"/>
                                  </p:stCondLst>
                                  <p:childTnLst>
                                    <p:set>
                                      <p:cBhvr>
                                        <p:cTn id="172" dur="1" fill="hold">
                                          <p:stCondLst>
                                            <p:cond delay="0"/>
                                          </p:stCondLst>
                                        </p:cTn>
                                        <p:tgtEl>
                                          <p:spTgt spid="487"/>
                                        </p:tgtEl>
                                        <p:attrNameLst>
                                          <p:attrName>style.visibility</p:attrName>
                                        </p:attrNameLst>
                                      </p:cBhvr>
                                      <p:to>
                                        <p:strVal val="visible"/>
                                      </p:to>
                                    </p:set>
                                    <p:animEffect transition="in" filter="blinds(horizontal)">
                                      <p:cBhvr>
                                        <p:cTn id="173" dur="500"/>
                                        <p:tgtEl>
                                          <p:spTgt spid="487"/>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nodeType="clickEffect">
                                  <p:stCondLst>
                                    <p:cond delay="0"/>
                                  </p:stCondLst>
                                  <p:childTnLst>
                                    <p:set>
                                      <p:cBhvr>
                                        <p:cTn id="177" dur="1" fill="hold">
                                          <p:stCondLst>
                                            <p:cond delay="0"/>
                                          </p:stCondLst>
                                        </p:cTn>
                                        <p:tgtEl>
                                          <p:spTgt spid="517"/>
                                        </p:tgtEl>
                                        <p:attrNameLst>
                                          <p:attrName>style.visibility</p:attrName>
                                        </p:attrNameLst>
                                      </p:cBhvr>
                                      <p:to>
                                        <p:strVal val="visible"/>
                                      </p:to>
                                    </p:set>
                                    <p:animEffect transition="in" filter="blinds(horizontal)">
                                      <p:cBhvr>
                                        <p:cTn id="178" dur="500"/>
                                        <p:tgtEl>
                                          <p:spTgt spid="517"/>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ntr" presetSubtype="10" fill="hold" nodeType="clickEffect">
                                  <p:stCondLst>
                                    <p:cond delay="0"/>
                                  </p:stCondLst>
                                  <p:childTnLst>
                                    <p:set>
                                      <p:cBhvr>
                                        <p:cTn id="182" dur="1" fill="hold">
                                          <p:stCondLst>
                                            <p:cond delay="0"/>
                                          </p:stCondLst>
                                        </p:cTn>
                                        <p:tgtEl>
                                          <p:spTgt spid="941"/>
                                        </p:tgtEl>
                                        <p:attrNameLst>
                                          <p:attrName>style.visibility</p:attrName>
                                        </p:attrNameLst>
                                      </p:cBhvr>
                                      <p:to>
                                        <p:strVal val="visible"/>
                                      </p:to>
                                    </p:set>
                                    <p:animEffect transition="in" filter="blinds(horizontal)">
                                      <p:cBhvr>
                                        <p:cTn id="183" dur="500"/>
                                        <p:tgtEl>
                                          <p:spTgt spid="941"/>
                                        </p:tgtEl>
                                      </p:cBhvr>
                                    </p:animEffect>
                                  </p:childTnLst>
                                </p:cTn>
                              </p:par>
                            </p:childTnLst>
                          </p:cTn>
                        </p:par>
                      </p:childTnLst>
                    </p:cTn>
                  </p:par>
                  <p:par>
                    <p:cTn id="184" fill="hold">
                      <p:stCondLst>
                        <p:cond delay="indefinite"/>
                      </p:stCondLst>
                      <p:childTnLst>
                        <p:par>
                          <p:cTn id="185" fill="hold">
                            <p:stCondLst>
                              <p:cond delay="0"/>
                            </p:stCondLst>
                            <p:childTnLst>
                              <p:par>
                                <p:cTn id="186" presetID="3" presetClass="entr" presetSubtype="10" fill="hold" nodeType="clickEffect">
                                  <p:stCondLst>
                                    <p:cond delay="0"/>
                                  </p:stCondLst>
                                  <p:childTnLst>
                                    <p:set>
                                      <p:cBhvr>
                                        <p:cTn id="187" dur="1" fill="hold">
                                          <p:stCondLst>
                                            <p:cond delay="0"/>
                                          </p:stCondLst>
                                        </p:cTn>
                                        <p:tgtEl>
                                          <p:spTgt spid="944"/>
                                        </p:tgtEl>
                                        <p:attrNameLst>
                                          <p:attrName>style.visibility</p:attrName>
                                        </p:attrNameLst>
                                      </p:cBhvr>
                                      <p:to>
                                        <p:strVal val="visible"/>
                                      </p:to>
                                    </p:set>
                                    <p:animEffect transition="in" filter="blinds(horizontal)">
                                      <p:cBhvr>
                                        <p:cTn id="188" dur="500"/>
                                        <p:tgtEl>
                                          <p:spTgt spid="944"/>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nodeType="clickEffect">
                                  <p:stCondLst>
                                    <p:cond delay="0"/>
                                  </p:stCondLst>
                                  <p:childTnLst>
                                    <p:set>
                                      <p:cBhvr>
                                        <p:cTn id="192" dur="1" fill="hold">
                                          <p:stCondLst>
                                            <p:cond delay="0"/>
                                          </p:stCondLst>
                                        </p:cTn>
                                        <p:tgtEl>
                                          <p:spTgt spid="514"/>
                                        </p:tgtEl>
                                        <p:attrNameLst>
                                          <p:attrName>style.visibility</p:attrName>
                                        </p:attrNameLst>
                                      </p:cBhvr>
                                      <p:to>
                                        <p:strVal val="visible"/>
                                      </p:to>
                                    </p:set>
                                    <p:animEffect transition="in" filter="blinds(horizontal)">
                                      <p:cBhvr>
                                        <p:cTn id="193" dur="500"/>
                                        <p:tgtEl>
                                          <p:spTgt spid="514"/>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nodeType="clickEffect">
                                  <p:stCondLst>
                                    <p:cond delay="0"/>
                                  </p:stCondLst>
                                  <p:childTnLst>
                                    <p:set>
                                      <p:cBhvr>
                                        <p:cTn id="197" dur="1" fill="hold">
                                          <p:stCondLst>
                                            <p:cond delay="0"/>
                                          </p:stCondLst>
                                        </p:cTn>
                                        <p:tgtEl>
                                          <p:spTgt spid="515"/>
                                        </p:tgtEl>
                                        <p:attrNameLst>
                                          <p:attrName>style.visibility</p:attrName>
                                        </p:attrNameLst>
                                      </p:cBhvr>
                                      <p:to>
                                        <p:strVal val="visible"/>
                                      </p:to>
                                    </p:set>
                                    <p:animEffect transition="in" filter="blinds(horizontal)">
                                      <p:cBhvr>
                                        <p:cTn id="198" dur="5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 grpId="0" animBg="1"/>
      <p:bldP spid="904" grpId="0" animBg="1"/>
      <p:bldP spid="750" grpId="0" animBg="1"/>
      <p:bldP spid="763" grpId="0"/>
      <p:bldP spid="796" grpId="0" animBg="1"/>
      <p:bldP spid="797" grpId="0"/>
      <p:bldP spid="798" grpId="0" animBg="1"/>
      <p:bldP spid="799" grpId="0"/>
      <p:bldP spid="906" grpId="0" animBg="1"/>
      <p:bldP spid="909" grpId="0"/>
      <p:bldP spid="911" grpId="0"/>
      <p:bldP spid="10"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12" name="Google Shape;580;g22b5a1f32dd_1_1287">
            <a:extLst>
              <a:ext uri="{FF2B5EF4-FFF2-40B4-BE49-F238E27FC236}">
                <a16:creationId xmlns:a16="http://schemas.microsoft.com/office/drawing/2014/main" id="{5BC3C12F-26F8-6E38-7771-135472B53D2E}"/>
              </a:ext>
            </a:extLst>
          </p:cNvPr>
          <p:cNvSpPr txBox="1">
            <a:spLocks noGrp="1"/>
          </p:cNvSpPr>
          <p:nvPr>
            <p:ph type="body" idx="1"/>
          </p:nvPr>
        </p:nvSpPr>
        <p:spPr>
          <a:xfrm>
            <a:off x="609600" y="1434165"/>
            <a:ext cx="11150700" cy="2238426"/>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Feature Distillation</a:t>
            </a:r>
          </a:p>
        </p:txBody>
      </p:sp>
      <p:sp>
        <p:nvSpPr>
          <p:cNvPr id="4" name="Google Shape;367;g22b542f3695_0_197">
            <a:extLst>
              <a:ext uri="{FF2B5EF4-FFF2-40B4-BE49-F238E27FC236}">
                <a16:creationId xmlns:a16="http://schemas.microsoft.com/office/drawing/2014/main" id="{88224505-0AED-588A-33EF-CB1B255654B9}"/>
              </a:ext>
            </a:extLst>
          </p:cNvPr>
          <p:cNvSpPr txBox="1">
            <a:spLocks noGrp="1"/>
          </p:cNvSpPr>
          <p:nvPr>
            <p:ph type="title"/>
          </p:nvPr>
        </p:nvSpPr>
        <p:spPr>
          <a:xfrm>
            <a:off x="666562" y="298672"/>
            <a:ext cx="10783758"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panose="020F0502020204030204" pitchFamily="34" charset="0"/>
                <a:cs typeface="Calibri" panose="020F0502020204030204" pitchFamily="34" charset="0"/>
              </a:rPr>
              <a:t>CL-Robust Samples: A Dream-like Features</a:t>
            </a:r>
            <a:endParaRPr>
              <a:latin typeface="Calibri" panose="020F0502020204030204" pitchFamily="34" charset="0"/>
              <a:cs typeface="Calibri" panose="020F0502020204030204" pitchFamily="34" charset="0"/>
            </a:endParaRPr>
          </a:p>
        </p:txBody>
      </p:sp>
      <p:pic>
        <p:nvPicPr>
          <p:cNvPr id="5" name="Picture 4" descr="A collage of images of airplanes&#10;&#10;Description automatically generated">
            <a:extLst>
              <a:ext uri="{FF2B5EF4-FFF2-40B4-BE49-F238E27FC236}">
                <a16:creationId xmlns:a16="http://schemas.microsoft.com/office/drawing/2014/main" id="{89EB307A-B949-C477-F2D4-5EE9037B47F8}"/>
              </a:ext>
            </a:extLst>
          </p:cNvPr>
          <p:cNvPicPr>
            <a:picLocks noChangeAspect="1"/>
          </p:cNvPicPr>
          <p:nvPr/>
        </p:nvPicPr>
        <p:blipFill>
          <a:blip r:embed="rId3"/>
          <a:stretch>
            <a:fillRect/>
          </a:stretch>
        </p:blipFill>
        <p:spPr>
          <a:xfrm>
            <a:off x="4343992" y="4355034"/>
            <a:ext cx="5676921" cy="2450123"/>
          </a:xfrm>
          <a:prstGeom prst="rect">
            <a:avLst/>
          </a:prstGeom>
        </p:spPr>
      </p:pic>
      <p:pic>
        <p:nvPicPr>
          <p:cNvPr id="8" name="Picture 7" descr="A collage of images of birds&#10;&#10;Description automatically generated">
            <a:extLst>
              <a:ext uri="{FF2B5EF4-FFF2-40B4-BE49-F238E27FC236}">
                <a16:creationId xmlns:a16="http://schemas.microsoft.com/office/drawing/2014/main" id="{97A76256-0DA0-CA18-F006-56C78DB17C02}"/>
              </a:ext>
            </a:extLst>
          </p:cNvPr>
          <p:cNvPicPr>
            <a:picLocks noChangeAspect="1"/>
          </p:cNvPicPr>
          <p:nvPr/>
        </p:nvPicPr>
        <p:blipFill>
          <a:blip r:embed="rId4"/>
          <a:stretch>
            <a:fillRect/>
          </a:stretch>
        </p:blipFill>
        <p:spPr>
          <a:xfrm>
            <a:off x="4343993" y="1653548"/>
            <a:ext cx="5676920" cy="243947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A2ECC4-96F5-E2D3-0D50-9F513C9A6283}"/>
                  </a:ext>
                </a:extLst>
              </p:cNvPr>
              <p:cNvSpPr txBox="1"/>
              <p:nvPr/>
            </p:nvSpPr>
            <p:spPr>
              <a:xfrm>
                <a:off x="1310054" y="2379116"/>
                <a:ext cx="3033938" cy="42171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b="0" i="1" smtClean="0">
                              <a:solidFill>
                                <a:srgbClr val="C58D01"/>
                              </a:solidFill>
                              <a:latin typeface="Cambria Math" panose="02040503050406030204" pitchFamily="18" charset="0"/>
                              <a:cs typeface="Calibri" panose="020F0502020204030204" pitchFamily="34" charset="0"/>
                            </a:rPr>
                          </m:ctrlPr>
                        </m:sSubSupPr>
                        <m:e>
                          <m:r>
                            <a:rPr lang="en-US" b="0" i="1" smtClean="0">
                              <a:solidFill>
                                <a:srgbClr val="C58D01"/>
                              </a:solidFill>
                              <a:latin typeface="Cambria Math" panose="02040503050406030204" pitchFamily="18" charset="0"/>
                              <a:cs typeface="Calibri" panose="020F0502020204030204" pitchFamily="34" charset="0"/>
                            </a:rPr>
                            <m:t>𝑥</m:t>
                          </m:r>
                          <m:groupChr>
                            <m:groupChrPr>
                              <m:chr m:val="→"/>
                              <m:vertJc m:val="bot"/>
                              <m:ctrlPr>
                                <a:rPr lang="en-US" i="1">
                                  <a:solidFill>
                                    <a:srgbClr val="C58D01"/>
                                  </a:solidFill>
                                  <a:latin typeface="Cambria Math" panose="02040503050406030204" pitchFamily="18" charset="0"/>
                                  <a:cs typeface="Calibri" panose="020F0502020204030204" pitchFamily="34" charset="0"/>
                                </a:rPr>
                              </m:ctrlPr>
                            </m:groupChrPr>
                            <m:e>
                              <m:r>
                                <m:rPr>
                                  <m:brk m:alnAt="2"/>
                                </m:rPr>
                                <a:rPr lang="en-US" b="0" i="1" smtClean="0">
                                  <a:solidFill>
                                    <a:srgbClr val="C58D01"/>
                                  </a:solidFill>
                                  <a:latin typeface="Cambria Math" panose="02040503050406030204" pitchFamily="18" charset="0"/>
                                  <a:cs typeface="Calibri" panose="020F0502020204030204" pitchFamily="34" charset="0"/>
                                </a:rPr>
                                <m:t>𝐶</m:t>
                              </m:r>
                              <m:r>
                                <a:rPr lang="en-US" b="0" i="1" smtClean="0">
                                  <a:solidFill>
                                    <a:srgbClr val="C58D01"/>
                                  </a:solidFill>
                                  <a:latin typeface="Cambria Math" panose="02040503050406030204" pitchFamily="18" charset="0"/>
                                  <a:cs typeface="Calibri" panose="020F0502020204030204" pitchFamily="34" charset="0"/>
                                </a:rPr>
                                <m:t>𝐿</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𝑅𝑜𝑏𝑢𝑠𝑡𝑖𝑓𝑖𝑒𝑑</m:t>
                              </m:r>
                            </m:e>
                          </m:groupChr>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oMath>
                  </m:oMathPara>
                </a14:m>
                <a:endParaRPr lang="en-US"/>
              </a:p>
            </p:txBody>
          </p:sp>
        </mc:Choice>
        <mc:Fallback xmlns="">
          <p:sp>
            <p:nvSpPr>
              <p:cNvPr id="40" name="TextBox 39">
                <a:extLst>
                  <a:ext uri="{FF2B5EF4-FFF2-40B4-BE49-F238E27FC236}">
                    <a16:creationId xmlns:a16="http://schemas.microsoft.com/office/drawing/2014/main" id="{9EA2ECC4-96F5-E2D3-0D50-9F513C9A6283}"/>
                  </a:ext>
                </a:extLst>
              </p:cNvPr>
              <p:cNvSpPr txBox="1">
                <a:spLocks noRot="1" noChangeAspect="1" noMove="1" noResize="1" noEditPoints="1" noAdjustHandles="1" noChangeArrowheads="1" noChangeShapeType="1" noTextEdit="1"/>
              </p:cNvSpPr>
              <p:nvPr/>
            </p:nvSpPr>
            <p:spPr>
              <a:xfrm>
                <a:off x="1310054" y="2379116"/>
                <a:ext cx="3033938" cy="421719"/>
              </a:xfrm>
              <a:prstGeom prst="rect">
                <a:avLst/>
              </a:prstGeom>
              <a:blipFill>
                <a:blip r:embed="rId5"/>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A5DD581-4699-B128-C56E-7FADBF106D16}"/>
              </a:ext>
            </a:extLst>
          </p:cNvPr>
          <p:cNvSpPr txBox="1"/>
          <p:nvPr/>
        </p:nvSpPr>
        <p:spPr>
          <a:xfrm>
            <a:off x="666563" y="3838343"/>
            <a:ext cx="9354350" cy="523220"/>
          </a:xfrm>
          <a:prstGeom prst="rect">
            <a:avLst/>
          </a:prstGeom>
          <a:noFill/>
        </p:spPr>
        <p:txBody>
          <a:bodyPr wrap="square">
            <a:sp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Feature Re-consolidation (or Re-distillation)</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AA6289-8328-8E37-6024-E05C6FF79FBD}"/>
                  </a:ext>
                </a:extLst>
              </p:cNvPr>
              <p:cNvSpPr txBox="1"/>
              <p:nvPr/>
            </p:nvSpPr>
            <p:spPr>
              <a:xfrm>
                <a:off x="1310054" y="5134936"/>
                <a:ext cx="3033938" cy="42171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b="0" i="1" smtClean="0">
                              <a:solidFill>
                                <a:srgbClr val="C58D01"/>
                              </a:solidFill>
                              <a:latin typeface="Cambria Math" panose="02040503050406030204" pitchFamily="18" charset="0"/>
                              <a:cs typeface="Calibri" panose="020F0502020204030204" pitchFamily="34" charset="0"/>
                            </a:rPr>
                          </m:ctrlPr>
                        </m:sSubSupPr>
                        <m:e>
                          <m:sSubSup>
                            <m:sSubSupPr>
                              <m:ctrlPr>
                                <a:rPr lang="en-US" b="0" i="1" smtClean="0">
                                  <a:solidFill>
                                    <a:srgbClr val="C58D01"/>
                                  </a:solidFill>
                                  <a:latin typeface="Cambria Math" panose="02040503050406030204" pitchFamily="18" charset="0"/>
                                  <a:cs typeface="Calibri" panose="020F0502020204030204" pitchFamily="34" charset="0"/>
                                </a:rPr>
                              </m:ctrlPr>
                            </m:sSubSupPr>
                            <m:e>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r>
                                <a:rPr lang="en-US" b="0" i="1" smtClean="0">
                                  <a:solidFill>
                                    <a:srgbClr val="C58D01"/>
                                  </a:solidFill>
                                  <a:latin typeface="Cambria Math" panose="02040503050406030204" pitchFamily="18" charset="0"/>
                                  <a:cs typeface="Calibri" panose="020F0502020204030204" pitchFamily="34" charset="0"/>
                                </a:rPr>
                                <m:t>−1</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groupChr>
                            <m:groupChrPr>
                              <m:chr m:val="→"/>
                              <m:vertJc m:val="bot"/>
                              <m:ctrlPr>
                                <a:rPr lang="en-US" i="1">
                                  <a:solidFill>
                                    <a:srgbClr val="C58D01"/>
                                  </a:solidFill>
                                  <a:latin typeface="Cambria Math" panose="02040503050406030204" pitchFamily="18" charset="0"/>
                                  <a:cs typeface="Calibri" panose="020F0502020204030204" pitchFamily="34" charset="0"/>
                                </a:rPr>
                              </m:ctrlPr>
                            </m:groupChrPr>
                            <m:e>
                              <m:r>
                                <a:rPr lang="en-US" b="0" i="1" smtClean="0">
                                  <a:solidFill>
                                    <a:srgbClr val="C58D01"/>
                                  </a:solidFill>
                                  <a:latin typeface="Cambria Math" panose="02040503050406030204" pitchFamily="18" charset="0"/>
                                  <a:cs typeface="Calibri" panose="020F0502020204030204" pitchFamily="34" charset="0"/>
                                </a:rPr>
                                <m:t>𝑅𝑒</m:t>
                              </m:r>
                              <m:r>
                                <a:rPr lang="en-US" b="0" i="1" smtClean="0">
                                  <a:solidFill>
                                    <a:srgbClr val="C58D01"/>
                                  </a:solidFill>
                                  <a:latin typeface="Cambria Math" panose="02040503050406030204" pitchFamily="18" charset="0"/>
                                  <a:cs typeface="Calibri" panose="020F0502020204030204" pitchFamily="34" charset="0"/>
                                </a:rPr>
                                <m:t>−</m:t>
                              </m:r>
                              <m:r>
                                <a:rPr lang="en-US" b="0" i="1" smtClean="0">
                                  <a:solidFill>
                                    <a:srgbClr val="C58D01"/>
                                  </a:solidFill>
                                  <a:latin typeface="Cambria Math" panose="02040503050406030204" pitchFamily="18" charset="0"/>
                                  <a:cs typeface="Calibri" panose="020F0502020204030204" pitchFamily="34" charset="0"/>
                                </a:rPr>
                                <m:t>𝐶𝑜𝑛𝑠𝑜𝑙𝑖𝑑𝑎𝑡𝑒𝑑</m:t>
                              </m:r>
                            </m:e>
                          </m:groupChr>
                          <m:r>
                            <a:rPr lang="en-US" b="0" i="1" smtClean="0">
                              <a:solidFill>
                                <a:srgbClr val="C58D01"/>
                              </a:solidFill>
                              <a:latin typeface="Cambria Math" panose="02040503050406030204" pitchFamily="18" charset="0"/>
                              <a:cs typeface="Calibri" panose="020F0502020204030204" pitchFamily="34" charset="0"/>
                            </a:rPr>
                            <m:t>𝑥</m:t>
                          </m:r>
                        </m:e>
                        <m:sub>
                          <m:r>
                            <a:rPr lang="en-US" b="0" i="1" smtClean="0">
                              <a:solidFill>
                                <a:srgbClr val="C58D01"/>
                              </a:solidFill>
                              <a:latin typeface="Cambria Math" panose="02040503050406030204" pitchFamily="18" charset="0"/>
                              <a:cs typeface="Calibri" panose="020F0502020204030204" pitchFamily="34" charset="0"/>
                            </a:rPr>
                            <m:t>𝑐𝑙𝑟</m:t>
                          </m:r>
                          <m:r>
                            <a:rPr lang="en-US" b="0" i="1" smtClean="0">
                              <a:solidFill>
                                <a:srgbClr val="C58D01"/>
                              </a:solidFill>
                              <a:latin typeface="Cambria Math" panose="02040503050406030204" pitchFamily="18" charset="0"/>
                              <a:cs typeface="Calibri" panose="020F0502020204030204" pitchFamily="34" charset="0"/>
                            </a:rPr>
                            <m:t>, </m:t>
                          </m:r>
                          <m:r>
                            <a:rPr lang="en-US" b="0" i="1" smtClean="0">
                              <a:solidFill>
                                <a:srgbClr val="C58D01"/>
                              </a:solidFill>
                              <a:latin typeface="Cambria Math" panose="02040503050406030204" pitchFamily="18" charset="0"/>
                              <a:cs typeface="Calibri" panose="020F0502020204030204" pitchFamily="34" charset="0"/>
                            </a:rPr>
                            <m:t>𝑡</m:t>
                          </m:r>
                        </m:sub>
                        <m:sup>
                          <m:d>
                            <m:dPr>
                              <m:begChr m:val="["/>
                              <m:endChr m:val="]"/>
                              <m:ctrlPr>
                                <a:rPr lang="en-US" b="0" i="1" smtClean="0">
                                  <a:solidFill>
                                    <a:srgbClr val="C58D01"/>
                                  </a:solidFill>
                                  <a:latin typeface="Cambria Math" panose="02040503050406030204" pitchFamily="18" charset="0"/>
                                  <a:cs typeface="Calibri" panose="020F0502020204030204" pitchFamily="34" charset="0"/>
                                </a:rPr>
                              </m:ctrlPr>
                            </m:dPr>
                            <m:e>
                              <m:r>
                                <a:rPr lang="en-US" b="0" i="1" smtClean="0">
                                  <a:solidFill>
                                    <a:srgbClr val="C58D01"/>
                                  </a:solidFill>
                                  <a:latin typeface="Cambria Math" panose="02040503050406030204" pitchFamily="18" charset="0"/>
                                  <a:cs typeface="Calibri" panose="020F0502020204030204" pitchFamily="34" charset="0"/>
                                </a:rPr>
                                <m:t>𝑎𝑖𝑟𝑝𝑙𝑎𝑛𝑒</m:t>
                              </m:r>
                            </m:e>
                          </m:d>
                        </m:sup>
                      </m:sSubSup>
                    </m:oMath>
                  </m:oMathPara>
                </a14:m>
                <a:endParaRPr lang="en-US"/>
              </a:p>
            </p:txBody>
          </p:sp>
        </mc:Choice>
        <mc:Fallback xmlns="">
          <p:sp>
            <p:nvSpPr>
              <p:cNvPr id="43" name="TextBox 42">
                <a:extLst>
                  <a:ext uri="{FF2B5EF4-FFF2-40B4-BE49-F238E27FC236}">
                    <a16:creationId xmlns:a16="http://schemas.microsoft.com/office/drawing/2014/main" id="{4AAA6289-8328-8E37-6024-E05C6FF79FBD}"/>
                  </a:ext>
                </a:extLst>
              </p:cNvPr>
              <p:cNvSpPr txBox="1">
                <a:spLocks noRot="1" noChangeAspect="1" noMove="1" noResize="1" noEditPoints="1" noAdjustHandles="1" noChangeArrowheads="1" noChangeShapeType="1" noTextEdit="1"/>
              </p:cNvSpPr>
              <p:nvPr/>
            </p:nvSpPr>
            <p:spPr>
              <a:xfrm>
                <a:off x="1310054" y="5134936"/>
                <a:ext cx="3033938" cy="42171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4FEA38-93F9-B8A6-CAF8-0609FD1D6EEE}"/>
                  </a:ext>
                </a:extLst>
              </p:cNvPr>
              <p:cNvSpPr txBox="1"/>
              <p:nvPr/>
            </p:nvSpPr>
            <p:spPr>
              <a:xfrm>
                <a:off x="1310054" y="1918128"/>
                <a:ext cx="3033938" cy="4555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r>
                                <m:rPr>
                                  <m:sty m:val="p"/>
                                </m:rPr>
                                <a:rPr lang="en-US" b="0" i="0" smtClean="0">
                                  <a:solidFill>
                                    <a:schemeClr val="accent2">
                                      <a:lumMod val="75000"/>
                                    </a:schemeClr>
                                  </a:solidFill>
                                  <a:latin typeface="Cambria Math" panose="02040503050406030204" pitchFamily="18" charset="0"/>
                                </a:rPr>
                                <m:t>x</m:t>
                              </m:r>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r>
                            <m:rPr>
                              <m:sty m:val="p"/>
                            </m:rPr>
                            <a:rPr lang="en-US" b="0" i="0" smtClean="0">
                              <a:solidFill>
                                <a:schemeClr val="accent2">
                                  <a:lumMod val="75000"/>
                                </a:schemeClr>
                              </a:solidFill>
                              <a:latin typeface="Cambria Math" panose="02040503050406030204" pitchFamily="18" charset="0"/>
                            </a:rPr>
                            <m:t>x</m:t>
                          </m:r>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en-US"/>
              </a:p>
            </p:txBody>
          </p:sp>
        </mc:Choice>
        <mc:Fallback xmlns="">
          <p:sp>
            <p:nvSpPr>
              <p:cNvPr id="6" name="TextBox 5">
                <a:extLst>
                  <a:ext uri="{FF2B5EF4-FFF2-40B4-BE49-F238E27FC236}">
                    <a16:creationId xmlns:a16="http://schemas.microsoft.com/office/drawing/2014/main" id="{9D4FEA38-93F9-B8A6-CAF8-0609FD1D6EEE}"/>
                  </a:ext>
                </a:extLst>
              </p:cNvPr>
              <p:cNvSpPr txBox="1">
                <a:spLocks noRot="1" noChangeAspect="1" noMove="1" noResize="1" noEditPoints="1" noAdjustHandles="1" noChangeArrowheads="1" noChangeShapeType="1" noTextEdit="1"/>
              </p:cNvSpPr>
              <p:nvPr/>
            </p:nvSpPr>
            <p:spPr>
              <a:xfrm>
                <a:off x="1310054" y="1918128"/>
                <a:ext cx="3033938" cy="4555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87329E-2ED4-0FB4-E157-C1F937486B71}"/>
                  </a:ext>
                </a:extLst>
              </p:cNvPr>
              <p:cNvSpPr txBox="1"/>
              <p:nvPr/>
            </p:nvSpPr>
            <p:spPr>
              <a:xfrm>
                <a:off x="1310054" y="4548488"/>
                <a:ext cx="3033938" cy="575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clr</m:t>
                          </m:r>
                          <m:r>
                            <a:rPr lang="en-US" b="0" i="0" smtClean="0">
                              <a:solidFill>
                                <a:schemeClr val="accent2">
                                  <a:lumMod val="75000"/>
                                </a:schemeClr>
                              </a:solidFill>
                              <a:latin typeface="Cambria Math" panose="02040503050406030204" pitchFamily="18" charset="0"/>
                            </a:rPr>
                            <m:t>,    </m:t>
                          </m:r>
                          <m:r>
                            <m:rPr>
                              <m:sty m:val="p"/>
                            </m:rPr>
                            <a:rPr lang="en-US" b="0" i="0" smtClean="0">
                              <a:solidFill>
                                <a:schemeClr val="accent2">
                                  <a:lumMod val="75000"/>
                                </a:schemeClr>
                              </a:solidFill>
                              <a:latin typeface="Cambria Math" panose="02040503050406030204" pitchFamily="18" charset="0"/>
                            </a:rPr>
                            <m:t>t</m:t>
                          </m:r>
                          <m:r>
                            <a:rPr lang="en-US" b="0" i="0" smtClean="0">
                              <a:solidFill>
                                <a:schemeClr val="accent2">
                                  <a:lumMod val="75000"/>
                                </a:schemeClr>
                              </a:solidFill>
                              <a:latin typeface="Cambria Math" panose="02040503050406030204" pitchFamily="18" charset="0"/>
                            </a:rPr>
                            <m:t> </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func>
                        <m:funcPr>
                          <m:ctrlPr>
                            <a:rPr lang="ar-AE" i="1">
                              <a:solidFill>
                                <a:schemeClr val="accent2">
                                  <a:lumMod val="75000"/>
                                </a:schemeClr>
                              </a:solidFill>
                              <a:latin typeface="Cambria Math" panose="02040503050406030204" pitchFamily="18" charset="0"/>
                            </a:rPr>
                          </m:ctrlPr>
                        </m:funcPr>
                        <m:fName>
                          <m:r>
                            <a:rPr lang="ar-AE" b="0" i="0" smtClean="0">
                              <a:solidFill>
                                <a:schemeClr val="accent2">
                                  <a:lumMod val="75000"/>
                                </a:schemeClr>
                              </a:solidFill>
                              <a:latin typeface="Cambria Math" panose="02040503050406030204" pitchFamily="18" charset="0"/>
                            </a:rPr>
                            <m:t>= </m:t>
                          </m:r>
                          <m:limLow>
                            <m:limLowPr>
                              <m:ctrlPr>
                                <a:rPr lang="ar-AE" i="1">
                                  <a:solidFill>
                                    <a:schemeClr val="accent2">
                                      <a:lumMod val="75000"/>
                                    </a:schemeClr>
                                  </a:solidFill>
                                  <a:latin typeface="Cambria Math" panose="02040503050406030204" pitchFamily="18" charset="0"/>
                                </a:rPr>
                              </m:ctrlPr>
                            </m:limLowPr>
                            <m:e>
                              <m:r>
                                <m:rPr>
                                  <m:sty m:val="p"/>
                                </m:rPr>
                                <a:rPr lang="en-US" b="0" i="0" smtClean="0">
                                  <a:solidFill>
                                    <a:schemeClr val="accent2">
                                      <a:lumMod val="75000"/>
                                    </a:schemeClr>
                                  </a:solidFill>
                                  <a:latin typeface="Cambria Math" panose="02040503050406030204" pitchFamily="18" charset="0"/>
                                </a:rPr>
                                <m:t>argmin</m:t>
                              </m:r>
                            </m:e>
                            <m:lim>
                              <m:sSubSup>
                                <m:sSubSupPr>
                                  <m:ctrlPr>
                                    <a:rPr lang="ar-AE" i="1">
                                      <a:solidFill>
                                        <a:schemeClr val="accent2">
                                          <a:lumMod val="75000"/>
                                        </a:schemeClr>
                                      </a:solidFill>
                                      <a:latin typeface="Cambria Math" panose="02040503050406030204" pitchFamily="18" charset="0"/>
                                    </a:rPr>
                                  </m:ctrlPr>
                                </m:sSubSupPr>
                                <m:e>
                                  <m:r>
                                    <m:rPr>
                                      <m:sty m:val="p"/>
                                    </m:rPr>
                                    <a:rPr lang="en-US">
                                      <a:solidFill>
                                        <a:schemeClr val="accent2">
                                          <a:lumMod val="75000"/>
                                        </a:schemeClr>
                                      </a:solidFill>
                                      <a:latin typeface="Cambria Math" panose="02040503050406030204" pitchFamily="18" charset="0"/>
                                    </a:rPr>
                                    <m:t>x</m:t>
                                  </m:r>
                                </m:e>
                                <m:sub>
                                  <m:r>
                                    <m:rPr>
                                      <m:sty m:val="p"/>
                                    </m:rPr>
                                    <a:rPr lang="en-US">
                                      <a:solidFill>
                                        <a:schemeClr val="accent2">
                                          <a:lumMod val="75000"/>
                                        </a:schemeClr>
                                      </a:solidFill>
                                      <a:latin typeface="Cambria Math" panose="02040503050406030204" pitchFamily="18" charset="0"/>
                                    </a:rPr>
                                    <m:t>clr</m:t>
                                  </m:r>
                                  <m:r>
                                    <a:rPr lang="en-US">
                                      <a:solidFill>
                                        <a:schemeClr val="accent2">
                                          <a:lumMod val="75000"/>
                                        </a:schemeClr>
                                      </a:solidFill>
                                      <a:latin typeface="Cambria Math" panose="02040503050406030204" pitchFamily="18" charset="0"/>
                                    </a:rPr>
                                    <m:t>, </m:t>
                                  </m:r>
                                  <m:r>
                                    <m:rPr>
                                      <m:sty m:val="p"/>
                                    </m:rPr>
                                    <a:rPr lang="en-US">
                                      <a:solidFill>
                                        <a:schemeClr val="accent2">
                                          <a:lumMod val="75000"/>
                                        </a:schemeClr>
                                      </a:solidFill>
                                      <a:latin typeface="Cambria Math" panose="02040503050406030204" pitchFamily="18" charset="0"/>
                                    </a:rPr>
                                    <m:t>t</m:t>
                                  </m:r>
                                  <m:r>
                                    <a:rPr lang="en-US">
                                      <a:solidFill>
                                        <a:schemeClr val="accent2">
                                          <a:lumMod val="75000"/>
                                        </a:schemeClr>
                                      </a:solidFill>
                                      <a:latin typeface="Cambria Math" panose="02040503050406030204" pitchFamily="18" charset="0"/>
                                    </a:rPr>
                                    <m:t>−1</m:t>
                                  </m:r>
                                </m:sub>
                                <m:sup>
                                  <m:d>
                                    <m:dPr>
                                      <m:begChr m:val="["/>
                                      <m:endChr m:val="]"/>
                                      <m:ctrlPr>
                                        <a:rPr lang="ar-AE" i="1">
                                          <a:solidFill>
                                            <a:schemeClr val="accent2">
                                              <a:lumMod val="75000"/>
                                            </a:schemeClr>
                                          </a:solidFill>
                                          <a:latin typeface="Cambria Math" panose="02040503050406030204" pitchFamily="18" charset="0"/>
                                        </a:rPr>
                                      </m:ctrlPr>
                                    </m:dPr>
                                    <m:e>
                                      <m:r>
                                        <m:rPr>
                                          <m:sty m:val="p"/>
                                        </m:rPr>
                                        <a:rPr lang="en-US">
                                          <a:solidFill>
                                            <a:schemeClr val="accent2">
                                              <a:lumMod val="75000"/>
                                            </a:schemeClr>
                                          </a:solidFill>
                                          <a:latin typeface="Cambria Math" panose="02040503050406030204" pitchFamily="18" charset="0"/>
                                        </a:rPr>
                                        <m:t>c</m:t>
                                      </m:r>
                                    </m:e>
                                  </m:d>
                                </m:sup>
                              </m:sSubSup>
                            </m:lim>
                          </m:limLow>
                        </m:fName>
                        <m:e>
                          <m:r>
                            <a:rPr lang="ar-AE" b="0" i="0" smtClean="0">
                              <a:solidFill>
                                <a:schemeClr val="accent2">
                                  <a:lumMod val="75000"/>
                                </a:schemeClr>
                              </a:solidFill>
                              <a:latin typeface="Cambria Math" panose="02040503050406030204" pitchFamily="18" charset="0"/>
                            </a:rPr>
                            <m:t>ℒ</m:t>
                          </m:r>
                          <m:r>
                            <a:rPr lang="ar-AE" b="0" i="0" smtClean="0">
                              <a:solidFill>
                                <a:schemeClr val="accent2">
                                  <a:lumMod val="75000"/>
                                </a:schemeClr>
                              </a:solidFill>
                              <a:latin typeface="Cambria Math" panose="02040503050406030204" pitchFamily="18" charset="0"/>
                            </a:rPr>
                            <m:t>(</m:t>
                          </m:r>
                          <m:sSubSup>
                            <m:sSubSupPr>
                              <m:ctrlPr>
                                <a:rPr lang="ar-AE" i="1">
                                  <a:solidFill>
                                    <a:schemeClr val="accent2">
                                      <a:lumMod val="75000"/>
                                    </a:schemeClr>
                                  </a:solidFill>
                                  <a:latin typeface="Cambria Math" panose="02040503050406030204" pitchFamily="18" charset="0"/>
                                </a:rPr>
                              </m:ctrlPr>
                            </m:sSubSupPr>
                            <m:e>
                              <m:r>
                                <m:rPr>
                                  <m:sty m:val="p"/>
                                </m:rPr>
                                <a:rPr lang="en-US">
                                  <a:solidFill>
                                    <a:schemeClr val="accent2">
                                      <a:lumMod val="75000"/>
                                    </a:schemeClr>
                                  </a:solidFill>
                                  <a:latin typeface="Cambria Math" panose="02040503050406030204" pitchFamily="18" charset="0"/>
                                </a:rPr>
                                <m:t>x</m:t>
                              </m:r>
                            </m:e>
                            <m:sub>
                              <m:r>
                                <m:rPr>
                                  <m:sty m:val="p"/>
                                </m:rPr>
                                <a:rPr lang="en-US">
                                  <a:solidFill>
                                    <a:schemeClr val="accent2">
                                      <a:lumMod val="75000"/>
                                    </a:schemeClr>
                                  </a:solidFill>
                                  <a:latin typeface="Cambria Math" panose="02040503050406030204" pitchFamily="18" charset="0"/>
                                </a:rPr>
                                <m:t>clr</m:t>
                              </m:r>
                              <m:r>
                                <a:rPr lang="en-US">
                                  <a:solidFill>
                                    <a:schemeClr val="accent2">
                                      <a:lumMod val="75000"/>
                                    </a:schemeClr>
                                  </a:solidFill>
                                  <a:latin typeface="Cambria Math" panose="02040503050406030204" pitchFamily="18" charset="0"/>
                                </a:rPr>
                                <m:t>, </m:t>
                              </m:r>
                              <m:r>
                                <m:rPr>
                                  <m:sty m:val="p"/>
                                </m:rPr>
                                <a:rPr lang="en-US">
                                  <a:solidFill>
                                    <a:schemeClr val="accent2">
                                      <a:lumMod val="75000"/>
                                    </a:schemeClr>
                                  </a:solidFill>
                                  <a:latin typeface="Cambria Math" panose="02040503050406030204" pitchFamily="18" charset="0"/>
                                </a:rPr>
                                <m:t>t</m:t>
                              </m:r>
                              <m:r>
                                <a:rPr lang="en-US">
                                  <a:solidFill>
                                    <a:schemeClr val="accent2">
                                      <a:lumMod val="75000"/>
                                    </a:schemeClr>
                                  </a:solidFill>
                                  <a:latin typeface="Cambria Math" panose="02040503050406030204" pitchFamily="18" charset="0"/>
                                </a:rPr>
                                <m:t>−1</m:t>
                              </m:r>
                            </m:sub>
                            <m:sup>
                              <m:d>
                                <m:dPr>
                                  <m:begChr m:val="["/>
                                  <m:endChr m:val="]"/>
                                  <m:ctrlPr>
                                    <a:rPr lang="ar-AE" i="1">
                                      <a:solidFill>
                                        <a:schemeClr val="accent2">
                                          <a:lumMod val="75000"/>
                                        </a:schemeClr>
                                      </a:solidFill>
                                      <a:latin typeface="Cambria Math" panose="02040503050406030204" pitchFamily="18" charset="0"/>
                                    </a:rPr>
                                  </m:ctrlPr>
                                </m:dPr>
                                <m:e>
                                  <m:r>
                                    <m:rPr>
                                      <m:sty m:val="p"/>
                                    </m:rPr>
                                    <a:rPr lang="en-US">
                                      <a:solidFill>
                                        <a:schemeClr val="accent2">
                                          <a:lumMod val="75000"/>
                                        </a:schemeClr>
                                      </a:solidFill>
                                      <a:latin typeface="Cambria Math" panose="02040503050406030204" pitchFamily="18" charset="0"/>
                                    </a:rPr>
                                    <m:t>c</m:t>
                                  </m:r>
                                </m:e>
                              </m:d>
                            </m:sup>
                          </m:sSubSup>
                          <m:r>
                            <a:rPr lang="en-US" b="0" i="0" smtClean="0">
                              <a:solidFill>
                                <a:schemeClr val="accent2">
                                  <a:lumMod val="75000"/>
                                </a:schemeClr>
                              </a:solidFill>
                              <a:latin typeface="Cambria Math" panose="02040503050406030204" pitchFamily="18" charset="0"/>
                            </a:rPr>
                            <m:t>:</m:t>
                          </m:r>
                          <m:sSubSup>
                            <m:sSubSupPr>
                              <m:ctrlPr>
                                <a:rPr lang="ar-AE" i="1" smtClean="0">
                                  <a:solidFill>
                                    <a:schemeClr val="accent2">
                                      <a:lumMod val="75000"/>
                                    </a:schemeClr>
                                  </a:solidFill>
                                  <a:latin typeface="Cambria Math" panose="02040503050406030204" pitchFamily="18" charset="0"/>
                                </a:rPr>
                              </m:ctrlPr>
                            </m:sSubSupPr>
                            <m:e>
                              <m:r>
                                <m:rPr>
                                  <m:sty m:val="p"/>
                                </m:rPr>
                                <a:rPr lang="en-US" b="0" i="0" smtClean="0">
                                  <a:solidFill>
                                    <a:schemeClr val="accent2">
                                      <a:lumMod val="75000"/>
                                    </a:schemeClr>
                                  </a:solidFill>
                                  <a:latin typeface="Cambria Math" panose="02040503050406030204" pitchFamily="18" charset="0"/>
                                </a:rPr>
                                <m:t>x</m:t>
                              </m:r>
                            </m:e>
                            <m:sub>
                              <m:r>
                                <m:rPr>
                                  <m:sty m:val="p"/>
                                </m:rPr>
                                <a:rPr lang="en-US" b="0" i="0" smtClean="0">
                                  <a:solidFill>
                                    <a:schemeClr val="accent2">
                                      <a:lumMod val="75000"/>
                                    </a:schemeClr>
                                  </a:solidFill>
                                  <a:latin typeface="Cambria Math" panose="02040503050406030204" pitchFamily="18" charset="0"/>
                                </a:rPr>
                                <m:t>t</m:t>
                              </m:r>
                            </m:sub>
                            <m:sup>
                              <m:d>
                                <m:dPr>
                                  <m:begChr m:val="["/>
                                  <m:endChr m:val="]"/>
                                  <m:ctrlPr>
                                    <a:rPr lang="ar-AE" i="1" smtClean="0">
                                      <a:solidFill>
                                        <a:schemeClr val="accent2">
                                          <a:lumMod val="75000"/>
                                        </a:schemeClr>
                                      </a:solidFill>
                                      <a:latin typeface="Cambria Math" panose="02040503050406030204" pitchFamily="18" charset="0"/>
                                    </a:rPr>
                                  </m:ctrlPr>
                                </m:dPr>
                                <m:e>
                                  <m:r>
                                    <m:rPr>
                                      <m:sty m:val="p"/>
                                    </m:rPr>
                                    <a:rPr lang="en-US" b="0" i="0" smtClean="0">
                                      <a:solidFill>
                                        <a:schemeClr val="accent2">
                                          <a:lumMod val="75000"/>
                                        </a:schemeClr>
                                      </a:solidFill>
                                      <a:latin typeface="Cambria Math" panose="02040503050406030204" pitchFamily="18" charset="0"/>
                                    </a:rPr>
                                    <m:t>c</m:t>
                                  </m:r>
                                </m:e>
                              </m:d>
                            </m:sup>
                          </m:sSubSup>
                          <m:r>
                            <a:rPr lang="ar-AE" b="0" i="0" smtClean="0">
                              <a:solidFill>
                                <a:schemeClr val="accent2">
                                  <a:lumMod val="75000"/>
                                </a:schemeClr>
                              </a:solidFill>
                              <a:latin typeface="Cambria Math" panose="02040503050406030204" pitchFamily="18" charset="0"/>
                            </a:rPr>
                            <m:t>, </m:t>
                          </m:r>
                          <m:sSub>
                            <m:sSubPr>
                              <m:ctrlPr>
                                <a:rPr lang="ar-AE" i="1" smtClean="0">
                                  <a:solidFill>
                                    <a:schemeClr val="accent2">
                                      <a:lumMod val="75000"/>
                                    </a:schemeClr>
                                  </a:solidFill>
                                  <a:latin typeface="Cambria Math" panose="02040503050406030204" pitchFamily="18" charset="0"/>
                                </a:rPr>
                              </m:ctrlPr>
                            </m:sSubPr>
                            <m:e>
                              <m:r>
                                <m:rPr>
                                  <m:sty m:val="p"/>
                                </m:rPr>
                                <a:rPr lang="en-US" b="0" i="0" smtClean="0">
                                  <a:solidFill>
                                    <a:schemeClr val="accent2">
                                      <a:lumMod val="75000"/>
                                    </a:schemeClr>
                                  </a:solidFill>
                                  <a:latin typeface="Cambria Math" panose="02040503050406030204" pitchFamily="18" charset="0"/>
                                </a:rPr>
                                <m:t>f</m:t>
                              </m:r>
                            </m:e>
                            <m:sub>
                              <m:sSub>
                                <m:sSubPr>
                                  <m:ctrlPr>
                                    <a:rPr lang="ar-AE" i="1" smtClean="0">
                                      <a:solidFill>
                                        <a:schemeClr val="accent2">
                                          <a:lumMod val="75000"/>
                                        </a:schemeClr>
                                      </a:solidFill>
                                      <a:latin typeface="Cambria Math" panose="02040503050406030204" pitchFamily="18" charset="0"/>
                                    </a:rPr>
                                  </m:ctrlPr>
                                </m:sSubPr>
                                <m:e>
                                  <m:r>
                                    <m:rPr>
                                      <m:sty m:val="p"/>
                                    </m:rPr>
                                    <a:rPr lang="el-GR" b="0" i="0" smtClean="0">
                                      <a:solidFill>
                                        <a:schemeClr val="accent2">
                                          <a:lumMod val="75000"/>
                                        </a:schemeClr>
                                      </a:solidFill>
                                      <a:latin typeface="Cambria Math" panose="02040503050406030204" pitchFamily="18" charset="0"/>
                                    </a:rPr>
                                    <m:t>θ</m:t>
                                  </m:r>
                                </m:e>
                                <m:sub>
                                  <m:r>
                                    <m:rPr>
                                      <m:sty m:val="p"/>
                                    </m:rPr>
                                    <a:rPr lang="en-US" b="0" i="0" smtClean="0">
                                      <a:solidFill>
                                        <a:schemeClr val="accent2">
                                          <a:lumMod val="75000"/>
                                        </a:schemeClr>
                                      </a:solidFill>
                                      <a:latin typeface="Cambria Math" panose="02040503050406030204" pitchFamily="18" charset="0"/>
                                    </a:rPr>
                                    <m:t>t</m:t>
                                  </m:r>
                                </m:sub>
                              </m:sSub>
                            </m:sub>
                          </m:sSub>
                          <m:r>
                            <a:rPr lang="ar-AE" b="0" i="0" smtClean="0">
                              <a:solidFill>
                                <a:schemeClr val="accent2">
                                  <a:lumMod val="75000"/>
                                </a:schemeClr>
                              </a:solidFill>
                              <a:latin typeface="Cambria Math" panose="02040503050406030204" pitchFamily="18" charset="0"/>
                            </a:rPr>
                            <m:t>)</m:t>
                          </m:r>
                          <m:r>
                            <a:rPr lang="ar-AE" b="0" i="0" smtClean="0">
                              <a:solidFill>
                                <a:schemeClr val="accent2">
                                  <a:lumMod val="75000"/>
                                </a:schemeClr>
                              </a:solidFill>
                              <a:latin typeface="Cambria Math" panose="02040503050406030204" pitchFamily="18" charset="0"/>
                              <a:ea typeface="Cambria Math" panose="02040503050406030204" pitchFamily="18" charset="0"/>
                            </a:rPr>
                            <m:t> </m:t>
                          </m:r>
                        </m:e>
                      </m:func>
                    </m:oMath>
                  </m:oMathPara>
                </a14:m>
                <a:endParaRPr lang="en-US"/>
              </a:p>
            </p:txBody>
          </p:sp>
        </mc:Choice>
        <mc:Fallback xmlns="">
          <p:sp>
            <p:nvSpPr>
              <p:cNvPr id="9" name="TextBox 8">
                <a:extLst>
                  <a:ext uri="{FF2B5EF4-FFF2-40B4-BE49-F238E27FC236}">
                    <a16:creationId xmlns:a16="http://schemas.microsoft.com/office/drawing/2014/main" id="{AC87329E-2ED4-0FB4-E157-C1F937486B71}"/>
                  </a:ext>
                </a:extLst>
              </p:cNvPr>
              <p:cNvSpPr txBox="1">
                <a:spLocks noRot="1" noChangeAspect="1" noMove="1" noResize="1" noEditPoints="1" noAdjustHandles="1" noChangeArrowheads="1" noChangeShapeType="1" noTextEdit="1"/>
              </p:cNvSpPr>
              <p:nvPr/>
            </p:nvSpPr>
            <p:spPr>
              <a:xfrm>
                <a:off x="1310054" y="4548488"/>
                <a:ext cx="3033938" cy="575094"/>
              </a:xfrm>
              <a:prstGeom prst="rect">
                <a:avLst/>
              </a:prstGeom>
              <a:blipFill>
                <a:blip r:embed="rId8"/>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0A6371-D818-AA6F-2C7F-126C6CE903B9}"/>
              </a:ext>
            </a:extLst>
          </p:cNvPr>
          <p:cNvGrpSpPr/>
          <p:nvPr/>
        </p:nvGrpSpPr>
        <p:grpSpPr>
          <a:xfrm>
            <a:off x="4221518" y="4352327"/>
            <a:ext cx="742555" cy="2413567"/>
            <a:chOff x="4221518" y="4358429"/>
            <a:chExt cx="742555" cy="2413567"/>
          </a:xfrm>
        </p:grpSpPr>
        <p:sp>
          <p:nvSpPr>
            <p:cNvPr id="13" name="Down Arrow 12">
              <a:extLst>
                <a:ext uri="{FF2B5EF4-FFF2-40B4-BE49-F238E27FC236}">
                  <a16:creationId xmlns:a16="http://schemas.microsoft.com/office/drawing/2014/main" id="{A516B9AB-944E-8DBE-106C-30E2D3166FDC}"/>
                </a:ext>
              </a:extLst>
            </p:cNvPr>
            <p:cNvSpPr/>
            <p:nvPr/>
          </p:nvSpPr>
          <p:spPr>
            <a:xfrm rot="14400000">
              <a:off x="4257103" y="6637650"/>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308D065D-8285-ED3F-F5CF-5C646219671D}"/>
                </a:ext>
              </a:extLst>
            </p:cNvPr>
            <p:cNvSpPr/>
            <p:nvPr/>
          </p:nvSpPr>
          <p:spPr>
            <a:xfrm>
              <a:off x="4395663" y="4358429"/>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3" name="Group 22">
            <a:extLst>
              <a:ext uri="{FF2B5EF4-FFF2-40B4-BE49-F238E27FC236}">
                <a16:creationId xmlns:a16="http://schemas.microsoft.com/office/drawing/2014/main" id="{E54C72F5-D70D-97DB-FB53-015B7996944B}"/>
              </a:ext>
            </a:extLst>
          </p:cNvPr>
          <p:cNvGrpSpPr/>
          <p:nvPr/>
        </p:nvGrpSpPr>
        <p:grpSpPr>
          <a:xfrm>
            <a:off x="5015744" y="4352327"/>
            <a:ext cx="568410" cy="2408722"/>
            <a:chOff x="5015744" y="4359996"/>
            <a:chExt cx="568410" cy="2408722"/>
          </a:xfrm>
        </p:grpSpPr>
        <p:sp>
          <p:nvSpPr>
            <p:cNvPr id="14" name="Down Arrow 13">
              <a:extLst>
                <a:ext uri="{FF2B5EF4-FFF2-40B4-BE49-F238E27FC236}">
                  <a16:creationId xmlns:a16="http://schemas.microsoft.com/office/drawing/2014/main" id="{2507D156-FFDD-6CEB-F1C9-F7EF46ABA717}"/>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Rectangle 19">
              <a:extLst>
                <a:ext uri="{FF2B5EF4-FFF2-40B4-BE49-F238E27FC236}">
                  <a16:creationId xmlns:a16="http://schemas.microsoft.com/office/drawing/2014/main" id="{6EAB6D59-AA34-E0CE-4941-6A8D015E08DA}"/>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4" name="Group 23">
            <a:extLst>
              <a:ext uri="{FF2B5EF4-FFF2-40B4-BE49-F238E27FC236}">
                <a16:creationId xmlns:a16="http://schemas.microsoft.com/office/drawing/2014/main" id="{A84D9461-B905-9FEA-4852-43E9DAA8C0DA}"/>
              </a:ext>
            </a:extLst>
          </p:cNvPr>
          <p:cNvGrpSpPr/>
          <p:nvPr/>
        </p:nvGrpSpPr>
        <p:grpSpPr>
          <a:xfrm>
            <a:off x="5635825" y="4352327"/>
            <a:ext cx="568410" cy="2408722"/>
            <a:chOff x="5015744" y="4359996"/>
            <a:chExt cx="568410" cy="2408722"/>
          </a:xfrm>
        </p:grpSpPr>
        <p:sp>
          <p:nvSpPr>
            <p:cNvPr id="25" name="Down Arrow 24">
              <a:extLst>
                <a:ext uri="{FF2B5EF4-FFF2-40B4-BE49-F238E27FC236}">
                  <a16:creationId xmlns:a16="http://schemas.microsoft.com/office/drawing/2014/main" id="{0C12F0BA-E96B-8798-482C-81CA5F99CCF6}"/>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Rectangle 25">
              <a:extLst>
                <a:ext uri="{FF2B5EF4-FFF2-40B4-BE49-F238E27FC236}">
                  <a16:creationId xmlns:a16="http://schemas.microsoft.com/office/drawing/2014/main" id="{F965775F-AB23-0C92-0518-B7C486C5803E}"/>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7" name="Group 26">
            <a:extLst>
              <a:ext uri="{FF2B5EF4-FFF2-40B4-BE49-F238E27FC236}">
                <a16:creationId xmlns:a16="http://schemas.microsoft.com/office/drawing/2014/main" id="{36D264F5-0A83-5733-8945-819AD8A0A0FF}"/>
              </a:ext>
            </a:extLst>
          </p:cNvPr>
          <p:cNvGrpSpPr/>
          <p:nvPr/>
        </p:nvGrpSpPr>
        <p:grpSpPr>
          <a:xfrm>
            <a:off x="9354230" y="4352327"/>
            <a:ext cx="568410" cy="2408722"/>
            <a:chOff x="5015744" y="4359996"/>
            <a:chExt cx="568410" cy="2408722"/>
          </a:xfrm>
        </p:grpSpPr>
        <p:sp>
          <p:nvSpPr>
            <p:cNvPr id="28" name="Down Arrow 27">
              <a:extLst>
                <a:ext uri="{FF2B5EF4-FFF2-40B4-BE49-F238E27FC236}">
                  <a16:creationId xmlns:a16="http://schemas.microsoft.com/office/drawing/2014/main" id="{CC58379C-CF37-BB90-15B5-CBA16B018D7A}"/>
                </a:ext>
              </a:extLst>
            </p:cNvPr>
            <p:cNvSpPr/>
            <p:nvPr/>
          </p:nvSpPr>
          <p:spPr>
            <a:xfrm rot="14400000">
              <a:off x="5064636" y="6611909"/>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9" name="Rectangle 28">
              <a:extLst>
                <a:ext uri="{FF2B5EF4-FFF2-40B4-BE49-F238E27FC236}">
                  <a16:creationId xmlns:a16="http://schemas.microsoft.com/office/drawing/2014/main" id="{C6BECECD-6592-891E-6543-16DDB0AFC03F}"/>
                </a:ext>
              </a:extLst>
            </p:cNvPr>
            <p:cNvSpPr/>
            <p:nvPr/>
          </p:nvSpPr>
          <p:spPr>
            <a:xfrm>
              <a:off x="5015744" y="4359996"/>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32" name="Group 31">
            <a:extLst>
              <a:ext uri="{FF2B5EF4-FFF2-40B4-BE49-F238E27FC236}">
                <a16:creationId xmlns:a16="http://schemas.microsoft.com/office/drawing/2014/main" id="{62ED63D6-8E7E-1A50-AA92-F52036988670}"/>
              </a:ext>
            </a:extLst>
          </p:cNvPr>
          <p:cNvGrpSpPr/>
          <p:nvPr/>
        </p:nvGrpSpPr>
        <p:grpSpPr>
          <a:xfrm>
            <a:off x="8886922" y="1653549"/>
            <a:ext cx="568410" cy="2408722"/>
            <a:chOff x="8886922" y="1653549"/>
            <a:chExt cx="568410" cy="2408722"/>
          </a:xfrm>
        </p:grpSpPr>
        <p:sp>
          <p:nvSpPr>
            <p:cNvPr id="18" name="Rectangle 17">
              <a:extLst>
                <a:ext uri="{FF2B5EF4-FFF2-40B4-BE49-F238E27FC236}">
                  <a16:creationId xmlns:a16="http://schemas.microsoft.com/office/drawing/2014/main" id="{DB076818-10CF-2541-3464-23B764756E2F}"/>
                </a:ext>
              </a:extLst>
            </p:cNvPr>
            <p:cNvSpPr/>
            <p:nvPr/>
          </p:nvSpPr>
          <p:spPr>
            <a:xfrm>
              <a:off x="8886922" y="1653549"/>
              <a:ext cx="568410" cy="2408722"/>
            </a:xfrm>
            <a:prstGeom prst="rect">
              <a:avLst/>
            </a:prstGeom>
            <a:noFill/>
            <a:ln w="12700">
              <a:solidFill>
                <a:srgbClr val="FEB8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30" name="Down Arrow 29">
              <a:extLst>
                <a:ext uri="{FF2B5EF4-FFF2-40B4-BE49-F238E27FC236}">
                  <a16:creationId xmlns:a16="http://schemas.microsoft.com/office/drawing/2014/main" id="{F77B1D5C-7B69-2CF4-30E1-D046FAD693EC}"/>
                </a:ext>
              </a:extLst>
            </p:cNvPr>
            <p:cNvSpPr/>
            <p:nvPr/>
          </p:nvSpPr>
          <p:spPr>
            <a:xfrm rot="14400000">
              <a:off x="8935814" y="3892058"/>
              <a:ext cx="98761" cy="169932"/>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E391473D-A932-4747-F657-C1F62D9A1624}"/>
              </a:ext>
            </a:extLst>
          </p:cNvPr>
          <p:cNvGrpSpPr/>
          <p:nvPr/>
        </p:nvGrpSpPr>
        <p:grpSpPr>
          <a:xfrm>
            <a:off x="9472337" y="1653549"/>
            <a:ext cx="568410" cy="2408722"/>
            <a:chOff x="9472337" y="1653549"/>
            <a:chExt cx="568410" cy="2408722"/>
          </a:xfrm>
        </p:grpSpPr>
        <p:sp>
          <p:nvSpPr>
            <p:cNvPr id="17" name="Rectangle 16">
              <a:extLst>
                <a:ext uri="{FF2B5EF4-FFF2-40B4-BE49-F238E27FC236}">
                  <a16:creationId xmlns:a16="http://schemas.microsoft.com/office/drawing/2014/main" id="{908CFEA1-7B72-06EA-F0D5-66FC9FF04E57}"/>
                </a:ext>
              </a:extLst>
            </p:cNvPr>
            <p:cNvSpPr/>
            <p:nvPr/>
          </p:nvSpPr>
          <p:spPr>
            <a:xfrm>
              <a:off x="9472337" y="1653549"/>
              <a:ext cx="568410" cy="2408722"/>
            </a:xfrm>
            <a:prstGeom prst="rect">
              <a:avLst/>
            </a:prstGeom>
            <a:noFill/>
            <a:ln w="1270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3187DE3E-7A58-250D-AECA-44D3B0803E1B}"/>
                </a:ext>
              </a:extLst>
            </p:cNvPr>
            <p:cNvSpPr/>
            <p:nvPr/>
          </p:nvSpPr>
          <p:spPr>
            <a:xfrm rot="14400000">
              <a:off x="9524307" y="3773736"/>
              <a:ext cx="98761" cy="169932"/>
            </a:xfrm>
            <a:prstGeom prst="downArrow">
              <a:avLst/>
            </a:prstGeom>
            <a:solidFill>
              <a:schemeClr val="tx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41" name="Group 40">
            <a:extLst>
              <a:ext uri="{FF2B5EF4-FFF2-40B4-BE49-F238E27FC236}">
                <a16:creationId xmlns:a16="http://schemas.microsoft.com/office/drawing/2014/main" id="{F37F9680-6310-1800-A8C1-AACF643D175F}"/>
              </a:ext>
            </a:extLst>
          </p:cNvPr>
          <p:cNvGrpSpPr/>
          <p:nvPr/>
        </p:nvGrpSpPr>
        <p:grpSpPr>
          <a:xfrm>
            <a:off x="4212424" y="5423835"/>
            <a:ext cx="5710216" cy="315020"/>
            <a:chOff x="4212424" y="5423835"/>
            <a:chExt cx="5710216" cy="315020"/>
          </a:xfrm>
        </p:grpSpPr>
        <p:sp>
          <p:nvSpPr>
            <p:cNvPr id="38" name="Rectangle 37">
              <a:extLst>
                <a:ext uri="{FF2B5EF4-FFF2-40B4-BE49-F238E27FC236}">
                  <a16:creationId xmlns:a16="http://schemas.microsoft.com/office/drawing/2014/main" id="{9EC50832-504B-FA2B-2BE7-99CEC62070D4}"/>
                </a:ext>
              </a:extLst>
            </p:cNvPr>
            <p:cNvSpPr/>
            <p:nvPr/>
          </p:nvSpPr>
          <p:spPr>
            <a:xfrm>
              <a:off x="4395663" y="5423835"/>
              <a:ext cx="5526977" cy="265640"/>
            </a:xfrm>
            <a:prstGeom prst="rect">
              <a:avLst/>
            </a:prstGeom>
            <a:noFill/>
            <a:ln w="25400">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39" name="Down Arrow 38">
              <a:extLst>
                <a:ext uri="{FF2B5EF4-FFF2-40B4-BE49-F238E27FC236}">
                  <a16:creationId xmlns:a16="http://schemas.microsoft.com/office/drawing/2014/main" id="{55CA448F-6B24-6C0E-3B68-EA0ED73AAAA3}"/>
                </a:ext>
              </a:extLst>
            </p:cNvPr>
            <p:cNvSpPr/>
            <p:nvPr/>
          </p:nvSpPr>
          <p:spPr>
            <a:xfrm rot="14400000">
              <a:off x="4248009" y="5604509"/>
              <a:ext cx="98761" cy="169932"/>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3" name="Text Placeholder 2">
            <a:extLst>
              <a:ext uri="{FF2B5EF4-FFF2-40B4-BE49-F238E27FC236}">
                <a16:creationId xmlns:a16="http://schemas.microsoft.com/office/drawing/2014/main" id="{913FFDEB-FE9B-5200-1501-0FF0C1E63DF7}"/>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7" name="Group 6">
            <a:extLst>
              <a:ext uri="{FF2B5EF4-FFF2-40B4-BE49-F238E27FC236}">
                <a16:creationId xmlns:a16="http://schemas.microsoft.com/office/drawing/2014/main" id="{2E83C0ED-C62B-CAC3-4D0A-282C7E7E8C4C}"/>
              </a:ext>
            </a:extLst>
          </p:cNvPr>
          <p:cNvGrpSpPr/>
          <p:nvPr/>
        </p:nvGrpSpPr>
        <p:grpSpPr>
          <a:xfrm>
            <a:off x="2397820" y="2054101"/>
            <a:ext cx="901764" cy="321260"/>
            <a:chOff x="2397820" y="2054101"/>
            <a:chExt cx="901764" cy="321260"/>
          </a:xfrm>
        </p:grpSpPr>
        <p:grpSp>
          <p:nvGrpSpPr>
            <p:cNvPr id="50" name="Group 49">
              <a:extLst>
                <a:ext uri="{FF2B5EF4-FFF2-40B4-BE49-F238E27FC236}">
                  <a16:creationId xmlns:a16="http://schemas.microsoft.com/office/drawing/2014/main" id="{81DC092C-0A77-106A-F02C-AEA1A4D7B285}"/>
                </a:ext>
              </a:extLst>
            </p:cNvPr>
            <p:cNvGrpSpPr/>
            <p:nvPr/>
          </p:nvGrpSpPr>
          <p:grpSpPr>
            <a:xfrm>
              <a:off x="2583442" y="2054101"/>
              <a:ext cx="716142" cy="313661"/>
              <a:chOff x="2583442" y="2054101"/>
              <a:chExt cx="716142" cy="313661"/>
            </a:xfrm>
          </p:grpSpPr>
          <p:sp>
            <p:nvSpPr>
              <p:cNvPr id="48" name="Rectangle 47">
                <a:extLst>
                  <a:ext uri="{FF2B5EF4-FFF2-40B4-BE49-F238E27FC236}">
                    <a16:creationId xmlns:a16="http://schemas.microsoft.com/office/drawing/2014/main" id="{93CBCECC-B1E2-558A-59C6-B918F0D1B7FA}"/>
                  </a:ext>
                </a:extLst>
              </p:cNvPr>
              <p:cNvSpPr/>
              <p:nvPr/>
            </p:nvSpPr>
            <p:spPr>
              <a:xfrm>
                <a:off x="2583442" y="2216919"/>
                <a:ext cx="163798" cy="150843"/>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AF8376-4034-3CA8-21F1-96BB981ACD25}"/>
                  </a:ext>
                </a:extLst>
              </p:cNvPr>
              <p:cNvSpPr/>
              <p:nvPr/>
            </p:nvSpPr>
            <p:spPr>
              <a:xfrm>
                <a:off x="3135786" y="2054101"/>
                <a:ext cx="163798" cy="150843"/>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own Arrow 1">
              <a:extLst>
                <a:ext uri="{FF2B5EF4-FFF2-40B4-BE49-F238E27FC236}">
                  <a16:creationId xmlns:a16="http://schemas.microsoft.com/office/drawing/2014/main" id="{82F57DB0-156C-65CF-C3BC-AC806975A7EB}"/>
                </a:ext>
              </a:extLst>
            </p:cNvPr>
            <p:cNvSpPr/>
            <p:nvPr/>
          </p:nvSpPr>
          <p:spPr>
            <a:xfrm rot="14400000">
              <a:off x="2445644" y="2253253"/>
              <a:ext cx="74284" cy="169932"/>
            </a:xfrm>
            <a:prstGeom prst="downArrow">
              <a:avLst/>
            </a:prstGeom>
            <a:solidFill>
              <a:schemeClr val="bg2"/>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5" name="Group 14">
            <a:extLst>
              <a:ext uri="{FF2B5EF4-FFF2-40B4-BE49-F238E27FC236}">
                <a16:creationId xmlns:a16="http://schemas.microsoft.com/office/drawing/2014/main" id="{8446FDF1-4CE3-A683-BC56-FFF6E8E65CA0}"/>
              </a:ext>
            </a:extLst>
          </p:cNvPr>
          <p:cNvGrpSpPr/>
          <p:nvPr/>
        </p:nvGrpSpPr>
        <p:grpSpPr>
          <a:xfrm>
            <a:off x="1993966" y="4625017"/>
            <a:ext cx="1510354" cy="499489"/>
            <a:chOff x="1993966" y="4625017"/>
            <a:chExt cx="1510354" cy="499489"/>
          </a:xfrm>
        </p:grpSpPr>
        <p:grpSp>
          <p:nvGrpSpPr>
            <p:cNvPr id="51" name="Group 50">
              <a:extLst>
                <a:ext uri="{FF2B5EF4-FFF2-40B4-BE49-F238E27FC236}">
                  <a16:creationId xmlns:a16="http://schemas.microsoft.com/office/drawing/2014/main" id="{2CA925AD-CD68-FF12-65DE-99D71251BEDA}"/>
                </a:ext>
              </a:extLst>
            </p:cNvPr>
            <p:cNvGrpSpPr/>
            <p:nvPr/>
          </p:nvGrpSpPr>
          <p:grpSpPr>
            <a:xfrm>
              <a:off x="2171087" y="4625017"/>
              <a:ext cx="1333233" cy="462347"/>
              <a:chOff x="2171087" y="4625017"/>
              <a:chExt cx="1333233" cy="462347"/>
            </a:xfrm>
          </p:grpSpPr>
          <p:sp>
            <p:nvSpPr>
              <p:cNvPr id="45" name="Rectangle 44">
                <a:extLst>
                  <a:ext uri="{FF2B5EF4-FFF2-40B4-BE49-F238E27FC236}">
                    <a16:creationId xmlns:a16="http://schemas.microsoft.com/office/drawing/2014/main" id="{117FAAA4-4D46-7092-DD48-FB52CC8D31BD}"/>
                  </a:ext>
                </a:extLst>
              </p:cNvPr>
              <p:cNvSpPr/>
              <p:nvPr/>
            </p:nvSpPr>
            <p:spPr>
              <a:xfrm>
                <a:off x="2171087" y="4835407"/>
                <a:ext cx="527037" cy="251957"/>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2838AD3-0DB4-12FD-3C5E-68E3780C460F}"/>
                  </a:ext>
                </a:extLst>
              </p:cNvPr>
              <p:cNvSpPr/>
              <p:nvPr/>
            </p:nvSpPr>
            <p:spPr>
              <a:xfrm>
                <a:off x="2934853" y="4625017"/>
                <a:ext cx="569467" cy="251957"/>
              </a:xfrm>
              <a:prstGeom prst="rect">
                <a:avLst/>
              </a:prstGeom>
              <a:noFill/>
              <a:ln w="1587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own Arrow 10">
              <a:extLst>
                <a:ext uri="{FF2B5EF4-FFF2-40B4-BE49-F238E27FC236}">
                  <a16:creationId xmlns:a16="http://schemas.microsoft.com/office/drawing/2014/main" id="{475EF6FF-EDF8-427E-5985-90A38AAFFB4B}"/>
                </a:ext>
              </a:extLst>
            </p:cNvPr>
            <p:cNvSpPr/>
            <p:nvPr/>
          </p:nvSpPr>
          <p:spPr>
            <a:xfrm rot="14400000">
              <a:off x="2041790" y="5002398"/>
              <a:ext cx="74284" cy="169932"/>
            </a:xfrm>
            <a:prstGeom prst="downArrow">
              <a:avLst/>
            </a:prstGeom>
            <a:solidFill>
              <a:schemeClr val="bg2"/>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17513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0" grpId="0"/>
      <p:bldP spid="42" grpId="0"/>
      <p:bldP spid="43" grpId="0"/>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Continual Learning (CL)</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a:p>
            <a:endParaRPr lang="en-US" dirty="0">
              <a:solidFill>
                <a:srgbClr val="5F2A0F"/>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3167"/>
            <a:ext cx="3331039" cy="966082"/>
            <a:chOff x="7280122" y="5893562"/>
            <a:chExt cx="3576832" cy="1037367"/>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46052" y="6227632"/>
              <a:ext cx="1016585"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38719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Task Incremental Learning [2]</a:t>
            </a:r>
          </a:p>
        </p:txBody>
      </p:sp>
      <p:grpSp>
        <p:nvGrpSpPr>
          <p:cNvPr id="51" name="Group 50">
            <a:extLst>
              <a:ext uri="{FF2B5EF4-FFF2-40B4-BE49-F238E27FC236}">
                <a16:creationId xmlns:a16="http://schemas.microsoft.com/office/drawing/2014/main" id="{0E04A315-F1CD-F440-3F4B-B24C74247464}"/>
              </a:ext>
            </a:extLst>
          </p:cNvPr>
          <p:cNvGrpSpPr/>
          <p:nvPr/>
        </p:nvGrpSpPr>
        <p:grpSpPr>
          <a:xfrm>
            <a:off x="7072384" y="3568413"/>
            <a:ext cx="4684841" cy="2420043"/>
            <a:chOff x="7072384" y="3472390"/>
            <a:chExt cx="4684841" cy="2420043"/>
          </a:xfrm>
        </p:grpSpPr>
        <p:grpSp>
          <p:nvGrpSpPr>
            <p:cNvPr id="157" name="Group 156">
              <a:extLst>
                <a:ext uri="{FF2B5EF4-FFF2-40B4-BE49-F238E27FC236}">
                  <a16:creationId xmlns:a16="http://schemas.microsoft.com/office/drawing/2014/main" id="{86711240-F9FC-91F7-DB46-A763F5061268}"/>
                </a:ext>
              </a:extLst>
            </p:cNvPr>
            <p:cNvGrpSpPr/>
            <p:nvPr/>
          </p:nvGrpSpPr>
          <p:grpSpPr>
            <a:xfrm>
              <a:off x="7072384" y="3472390"/>
              <a:ext cx="4684841" cy="2420043"/>
              <a:chOff x="2480000" y="1882690"/>
              <a:chExt cx="6654749" cy="3437638"/>
            </a:xfrm>
          </p:grpSpPr>
          <p:pic>
            <p:nvPicPr>
              <p:cNvPr id="141" name="Picture 140" descr="A screenshot of a computer&#10;&#10;Description automatically generated with medium confidence">
                <a:extLst>
                  <a:ext uri="{FF2B5EF4-FFF2-40B4-BE49-F238E27FC236}">
                    <a16:creationId xmlns:a16="http://schemas.microsoft.com/office/drawing/2014/main" id="{94F51CC6-6811-AD67-32C5-B5DF9707667B}"/>
                  </a:ext>
                </a:extLst>
              </p:cNvPr>
              <p:cNvPicPr>
                <a:picLocks noChangeAspect="1"/>
              </p:cNvPicPr>
              <p:nvPr/>
            </p:nvPicPr>
            <p:blipFill>
              <a:blip r:embed="rId20"/>
              <a:stretch>
                <a:fillRect/>
              </a:stretch>
            </p:blipFill>
            <p:spPr>
              <a:xfrm>
                <a:off x="2480000" y="1920372"/>
                <a:ext cx="6654749" cy="3270978"/>
              </a:xfrm>
              <a:prstGeom prst="rect">
                <a:avLst/>
              </a:prstGeom>
            </p:spPr>
          </p:pic>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3306541" y="4851270"/>
                <a:ext cx="1011244" cy="469058"/>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5140202" y="4851270"/>
                <a:ext cx="1011244" cy="469058"/>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6973862" y="4851270"/>
                <a:ext cx="1011244" cy="469058"/>
              </a:xfrm>
              <a:prstGeom prst="rect">
                <a:avLst/>
              </a:prstGeom>
              <a:blipFill rotWithShape="1">
                <a:blip r:embed="rId2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50" name="Google Shape;304;g22b542f3695_0_59">
                <a:extLst>
                  <a:ext uri="{FF2B5EF4-FFF2-40B4-BE49-F238E27FC236}">
                    <a16:creationId xmlns:a16="http://schemas.microsoft.com/office/drawing/2014/main" id="{1BAD5FC4-32AA-887D-D9DA-B83BE0CA96DF}"/>
                  </a:ext>
                </a:extLst>
              </p:cNvPr>
              <p:cNvPicPr preferRelativeResize="0"/>
              <p:nvPr/>
            </p:nvPicPr>
            <p:blipFill rotWithShape="1">
              <a:blip r:embed="rId24">
                <a:alphaModFix/>
              </a:blip>
              <a:srcRect/>
              <a:stretch/>
            </p:blipFill>
            <p:spPr>
              <a:xfrm>
                <a:off x="4695850" y="1889415"/>
                <a:ext cx="1821475" cy="3098825"/>
              </a:xfrm>
              <a:prstGeom prst="rect">
                <a:avLst/>
              </a:prstGeom>
              <a:noFill/>
              <a:ln>
                <a:noFill/>
              </a:ln>
            </p:spPr>
          </p:pic>
          <p:pic>
            <p:nvPicPr>
              <p:cNvPr id="151" name="Google Shape;305;g22b542f3695_0_59">
                <a:extLst>
                  <a:ext uri="{FF2B5EF4-FFF2-40B4-BE49-F238E27FC236}">
                    <a16:creationId xmlns:a16="http://schemas.microsoft.com/office/drawing/2014/main" id="{F41F5180-7848-A9E3-EFE3-423CA4558D67}"/>
                  </a:ext>
                </a:extLst>
              </p:cNvPr>
              <p:cNvPicPr preferRelativeResize="0"/>
              <p:nvPr/>
            </p:nvPicPr>
            <p:blipFill rotWithShape="1">
              <a:blip r:embed="rId25">
                <a:alphaModFix/>
              </a:blip>
              <a:srcRect/>
              <a:stretch/>
            </p:blipFill>
            <p:spPr>
              <a:xfrm>
                <a:off x="6489450" y="1882690"/>
                <a:ext cx="1821483" cy="3098775"/>
              </a:xfrm>
              <a:prstGeom prst="rect">
                <a:avLst/>
              </a:prstGeom>
              <a:noFill/>
              <a:ln>
                <a:noFill/>
              </a:ln>
            </p:spPr>
          </p:pic>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526683-9AD4-EF36-020B-3552B187E90A}"/>
                    </a:ext>
                  </a:extLst>
                </p:cNvPr>
                <p:cNvSpPr txBox="1"/>
                <p:nvPr/>
              </p:nvSpPr>
              <p:spPr>
                <a:xfrm>
                  <a:off x="718106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31" name="TextBox 30">
                  <a:extLst>
                    <a:ext uri="{FF2B5EF4-FFF2-40B4-BE49-F238E27FC236}">
                      <a16:creationId xmlns:a16="http://schemas.microsoft.com/office/drawing/2014/main" id="{0E526683-9AD4-EF36-020B-3552B187E90A}"/>
                    </a:ext>
                  </a:extLst>
                </p:cNvPr>
                <p:cNvSpPr txBox="1">
                  <a:spLocks noRot="1" noChangeAspect="1" noMove="1" noResize="1" noEditPoints="1" noAdjustHandles="1" noChangeArrowheads="1" noChangeShapeType="1" noTextEdit="1"/>
                </p:cNvSpPr>
                <p:nvPr/>
              </p:nvSpPr>
              <p:spPr>
                <a:xfrm>
                  <a:off x="718106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7CFD111-C03A-72E7-DCF9-C6325FAB60AD}"/>
                    </a:ext>
                  </a:extLst>
                </p:cNvPr>
                <p:cNvSpPr txBox="1"/>
                <p:nvPr/>
              </p:nvSpPr>
              <p:spPr>
                <a:xfrm>
                  <a:off x="718106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32" name="TextBox 31">
                  <a:extLst>
                    <a:ext uri="{FF2B5EF4-FFF2-40B4-BE49-F238E27FC236}">
                      <a16:creationId xmlns:a16="http://schemas.microsoft.com/office/drawing/2014/main" id="{97CFD111-C03A-72E7-DCF9-C6325FAB60AD}"/>
                    </a:ext>
                  </a:extLst>
                </p:cNvPr>
                <p:cNvSpPr txBox="1">
                  <a:spLocks noRot="1" noChangeAspect="1" noMove="1" noResize="1" noEditPoints="1" noAdjustHandles="1" noChangeArrowheads="1" noChangeShapeType="1" noTextEdit="1"/>
                </p:cNvSpPr>
                <p:nvPr/>
              </p:nvSpPr>
              <p:spPr>
                <a:xfrm>
                  <a:off x="718106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20F490-046C-FF10-800D-F693DC1B5862}"/>
                    </a:ext>
                  </a:extLst>
                </p:cNvPr>
                <p:cNvSpPr txBox="1"/>
                <p:nvPr/>
              </p:nvSpPr>
              <p:spPr>
                <a:xfrm>
                  <a:off x="718106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36" name="TextBox 35">
                  <a:extLst>
                    <a:ext uri="{FF2B5EF4-FFF2-40B4-BE49-F238E27FC236}">
                      <a16:creationId xmlns:a16="http://schemas.microsoft.com/office/drawing/2014/main" id="{D820F490-046C-FF10-800D-F693DC1B5862}"/>
                    </a:ext>
                  </a:extLst>
                </p:cNvPr>
                <p:cNvSpPr txBox="1">
                  <a:spLocks noRot="1" noChangeAspect="1" noMove="1" noResize="1" noEditPoints="1" noAdjustHandles="1" noChangeArrowheads="1" noChangeShapeType="1" noTextEdit="1"/>
                </p:cNvSpPr>
                <p:nvPr/>
              </p:nvSpPr>
              <p:spPr>
                <a:xfrm>
                  <a:off x="718106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9906425-29DA-7ECD-A29D-BB10431E8A9C}"/>
                    </a:ext>
                  </a:extLst>
                </p:cNvPr>
                <p:cNvSpPr txBox="1"/>
                <p:nvPr/>
              </p:nvSpPr>
              <p:spPr>
                <a:xfrm>
                  <a:off x="847422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2" name="TextBox 41">
                  <a:extLst>
                    <a:ext uri="{FF2B5EF4-FFF2-40B4-BE49-F238E27FC236}">
                      <a16:creationId xmlns:a16="http://schemas.microsoft.com/office/drawing/2014/main" id="{19906425-29DA-7ECD-A29D-BB10431E8A9C}"/>
                    </a:ext>
                  </a:extLst>
                </p:cNvPr>
                <p:cNvSpPr txBox="1">
                  <a:spLocks noRot="1" noChangeAspect="1" noMove="1" noResize="1" noEditPoints="1" noAdjustHandles="1" noChangeArrowheads="1" noChangeShapeType="1" noTextEdit="1"/>
                </p:cNvSpPr>
                <p:nvPr/>
              </p:nvSpPr>
              <p:spPr>
                <a:xfrm>
                  <a:off x="8474220" y="4950300"/>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AA662A8-24EA-4365-8633-20BCA491846B}"/>
                    </a:ext>
                  </a:extLst>
                </p:cNvPr>
                <p:cNvSpPr txBox="1"/>
                <p:nvPr/>
              </p:nvSpPr>
              <p:spPr>
                <a:xfrm>
                  <a:off x="847422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6" name="TextBox 45">
                  <a:extLst>
                    <a:ext uri="{FF2B5EF4-FFF2-40B4-BE49-F238E27FC236}">
                      <a16:creationId xmlns:a16="http://schemas.microsoft.com/office/drawing/2014/main" id="{CAA662A8-24EA-4365-8633-20BCA491846B}"/>
                    </a:ext>
                  </a:extLst>
                </p:cNvPr>
                <p:cNvSpPr txBox="1">
                  <a:spLocks noRot="1" noChangeAspect="1" noMove="1" noResize="1" noEditPoints="1" noAdjustHandles="1" noChangeArrowheads="1" noChangeShapeType="1" noTextEdit="1"/>
                </p:cNvSpPr>
                <p:nvPr/>
              </p:nvSpPr>
              <p:spPr>
                <a:xfrm>
                  <a:off x="847422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A7FEDE8-830B-8496-DEC7-FD9673CAB185}"/>
                    </a:ext>
                  </a:extLst>
                </p:cNvPr>
                <p:cNvSpPr txBox="1"/>
                <p:nvPr/>
              </p:nvSpPr>
              <p:spPr>
                <a:xfrm>
                  <a:off x="847422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47" name="TextBox 46">
                  <a:extLst>
                    <a:ext uri="{FF2B5EF4-FFF2-40B4-BE49-F238E27FC236}">
                      <a16:creationId xmlns:a16="http://schemas.microsoft.com/office/drawing/2014/main" id="{EA7FEDE8-830B-8496-DEC7-FD9673CAB185}"/>
                    </a:ext>
                  </a:extLst>
                </p:cNvPr>
                <p:cNvSpPr txBox="1">
                  <a:spLocks noRot="1" noChangeAspect="1" noMove="1" noResize="1" noEditPoints="1" noAdjustHandles="1" noChangeArrowheads="1" noChangeShapeType="1" noTextEdit="1"/>
                </p:cNvSpPr>
                <p:nvPr/>
              </p:nvSpPr>
              <p:spPr>
                <a:xfrm>
                  <a:off x="847422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FD35647-A7A2-3CFE-A50F-1BB3CD910F95}"/>
                    </a:ext>
                  </a:extLst>
                </p:cNvPr>
                <p:cNvSpPr txBox="1"/>
                <p:nvPr/>
              </p:nvSpPr>
              <p:spPr>
                <a:xfrm>
                  <a:off x="9740719"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48" name="TextBox 47">
                  <a:extLst>
                    <a:ext uri="{FF2B5EF4-FFF2-40B4-BE49-F238E27FC236}">
                      <a16:creationId xmlns:a16="http://schemas.microsoft.com/office/drawing/2014/main" id="{6FD35647-A7A2-3CFE-A50F-1BB3CD910F95}"/>
                    </a:ext>
                  </a:extLst>
                </p:cNvPr>
                <p:cNvSpPr txBox="1">
                  <a:spLocks noRot="1" noChangeAspect="1" noMove="1" noResize="1" noEditPoints="1" noAdjustHandles="1" noChangeArrowheads="1" noChangeShapeType="1" noTextEdit="1"/>
                </p:cNvSpPr>
                <p:nvPr/>
              </p:nvSpPr>
              <p:spPr>
                <a:xfrm>
                  <a:off x="9740719" y="4934429"/>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8633CCA-BD09-A0DC-2E28-6909F881476D}"/>
                    </a:ext>
                  </a:extLst>
                </p:cNvPr>
                <p:cNvSpPr txBox="1"/>
                <p:nvPr/>
              </p:nvSpPr>
              <p:spPr>
                <a:xfrm>
                  <a:off x="9740719"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49" name="TextBox 48">
                  <a:extLst>
                    <a:ext uri="{FF2B5EF4-FFF2-40B4-BE49-F238E27FC236}">
                      <a16:creationId xmlns:a16="http://schemas.microsoft.com/office/drawing/2014/main" id="{98633CCA-BD09-A0DC-2E28-6909F881476D}"/>
                    </a:ext>
                  </a:extLst>
                </p:cNvPr>
                <p:cNvSpPr txBox="1">
                  <a:spLocks noRot="1" noChangeAspect="1" noMove="1" noResize="1" noEditPoints="1" noAdjustHandles="1" noChangeArrowheads="1" noChangeShapeType="1" noTextEdit="1"/>
                </p:cNvSpPr>
                <p:nvPr/>
              </p:nvSpPr>
              <p:spPr>
                <a:xfrm>
                  <a:off x="9740719" y="4564150"/>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A597F7E-EA5C-6A9A-8B40-A2CA4FE995F1}"/>
                    </a:ext>
                  </a:extLst>
                </p:cNvPr>
                <p:cNvSpPr txBox="1"/>
                <p:nvPr/>
              </p:nvSpPr>
              <p:spPr>
                <a:xfrm>
                  <a:off x="9740719"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50" name="TextBox 49">
                  <a:extLst>
                    <a:ext uri="{FF2B5EF4-FFF2-40B4-BE49-F238E27FC236}">
                      <a16:creationId xmlns:a16="http://schemas.microsoft.com/office/drawing/2014/main" id="{2A597F7E-EA5C-6A9A-8B40-A2CA4FE995F1}"/>
                    </a:ext>
                  </a:extLst>
                </p:cNvPr>
                <p:cNvSpPr txBox="1">
                  <a:spLocks noRot="1" noChangeAspect="1" noMove="1" noResize="1" noEditPoints="1" noAdjustHandles="1" noChangeArrowheads="1" noChangeShapeType="1" noTextEdit="1"/>
                </p:cNvSpPr>
                <p:nvPr/>
              </p:nvSpPr>
              <p:spPr>
                <a:xfrm>
                  <a:off x="9740719" y="4162024"/>
                  <a:ext cx="355354" cy="169277"/>
                </a:xfrm>
                <a:prstGeom prst="rect">
                  <a:avLst/>
                </a:prstGeom>
                <a:blipFill>
                  <a:blip r:embed="rId29"/>
                  <a:stretch>
                    <a:fillRect l="-8621" r="-3448" b="-21429"/>
                  </a:stretch>
                </a:blipFill>
              </p:spPr>
              <p:txBody>
                <a:bodyPr/>
                <a:lstStyle/>
                <a:p>
                  <a:r>
                    <a:rPr lang="en-US">
                      <a:noFill/>
                    </a:rPr>
                    <a:t> </a:t>
                  </a:r>
                </a:p>
              </p:txBody>
            </p:sp>
          </mc:Fallback>
        </mc:AlternateContent>
      </p:grpSp>
      <p:sp>
        <p:nvSpPr>
          <p:cNvPr id="56" name="Text Placeholder 2">
            <a:extLst>
              <a:ext uri="{FF2B5EF4-FFF2-40B4-BE49-F238E27FC236}">
                <a16:creationId xmlns:a16="http://schemas.microsoft.com/office/drawing/2014/main" id="{4D7DFAB2-C833-58FC-06F8-99D851DC757A}"/>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40278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3">
                                            <p:txEl>
                                              <p:pRg st="2" end="2"/>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6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p:bldP spid="163" grpId="1" uiExpand="1" build="p"/>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2" name="Group 1">
            <a:extLst>
              <a:ext uri="{FF2B5EF4-FFF2-40B4-BE49-F238E27FC236}">
                <a16:creationId xmlns:a16="http://schemas.microsoft.com/office/drawing/2014/main" id="{8DA74AE0-EB65-7FF4-3C14-B6C21AE9BCD1}"/>
              </a:ext>
            </a:extLst>
          </p:cNvPr>
          <p:cNvGrpSpPr/>
          <p:nvPr/>
        </p:nvGrpSpPr>
        <p:grpSpPr>
          <a:xfrm>
            <a:off x="687603" y="3244548"/>
            <a:ext cx="5384800" cy="3491917"/>
            <a:chOff x="687603" y="3244548"/>
            <a:chExt cx="5384800" cy="3491917"/>
          </a:xfrm>
        </p:grpSpPr>
        <p:pic>
          <p:nvPicPr>
            <p:cNvPr id="9" name="Picture 8">
              <a:extLst>
                <a:ext uri="{FF2B5EF4-FFF2-40B4-BE49-F238E27FC236}">
                  <a16:creationId xmlns:a16="http://schemas.microsoft.com/office/drawing/2014/main" id="{A4471CEE-4D52-CB0F-380B-82318D9F59DA}"/>
                </a:ext>
              </a:extLst>
            </p:cNvPr>
            <p:cNvPicPr>
              <a:picLocks noChangeAspect="1"/>
            </p:cNvPicPr>
            <p:nvPr/>
          </p:nvPicPr>
          <p:blipFill>
            <a:blip r:embed="rId3"/>
            <a:stretch>
              <a:fillRect/>
            </a:stretch>
          </p:blipFill>
          <p:spPr>
            <a:xfrm>
              <a:off x="687603" y="3244548"/>
              <a:ext cx="5384800" cy="3263900"/>
            </a:xfrm>
            <a:prstGeom prst="rect">
              <a:avLst/>
            </a:prstGeom>
          </p:spPr>
        </p:pic>
        <p:sp>
          <p:nvSpPr>
            <p:cNvPr id="16" name="TextBox 15">
              <a:extLst>
                <a:ext uri="{FF2B5EF4-FFF2-40B4-BE49-F238E27FC236}">
                  <a16:creationId xmlns:a16="http://schemas.microsoft.com/office/drawing/2014/main" id="{686BAA1F-43F4-D0B3-F0FB-E3A224DE930A}"/>
                </a:ext>
              </a:extLst>
            </p:cNvPr>
            <p:cNvSpPr txBox="1"/>
            <p:nvPr/>
          </p:nvSpPr>
          <p:spPr>
            <a:xfrm>
              <a:off x="2363058" y="6428688"/>
              <a:ext cx="1997663"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Split-CIFAR10 Dataset</a:t>
              </a:r>
            </a:p>
          </p:txBody>
        </p:sp>
      </p:grpSp>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on Benchmark Datasets</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Average accuracy for the CIFAR10, CIFAR100 datasets in class incremental setting.</a:t>
                </a:r>
                <a:endParaRPr lang="en-US">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The average accuracy is computed as  </a:t>
                </a:r>
                <a14:m>
                  <m:oMath xmlns:m="http://schemas.openxmlformats.org/officeDocument/2006/math">
                    <m:r>
                      <a:rPr lang="en-US" sz="2200" b="0" i="1" smtClean="0">
                        <a:latin typeface="Cambria Math" panose="02040503050406030204" pitchFamily="18" charset="0"/>
                      </a:rPr>
                      <m:t>𝐴𝑣𝑎𝑟𝑒𝑔𝑒</m:t>
                    </m:r>
                    <m:r>
                      <a:rPr lang="en-US" sz="2200" b="0" i="1" smtClean="0">
                        <a:latin typeface="Cambria Math" panose="02040503050406030204" pitchFamily="18" charset="0"/>
                      </a:rPr>
                      <m:t> </m:t>
                    </m:r>
                    <m:r>
                      <a:rPr lang="en-US" sz="2200" b="0" i="1" smtClean="0">
                        <a:latin typeface="Cambria Math" panose="02040503050406030204" pitchFamily="18" charset="0"/>
                      </a:rPr>
                      <m:t>𝐴𝑐𝑐</m:t>
                    </m:r>
                    <m:r>
                      <a:rPr lang="en-US" sz="2200" b="0" i="1" smtClean="0">
                        <a:latin typeface="Cambria Math" panose="02040503050406030204" pitchFamily="18" charset="0"/>
                      </a:rPr>
                      <m:t>=</m:t>
                    </m:r>
                    <m:f>
                      <m:fPr>
                        <m:ctrlPr>
                          <a:rPr lang="ar-AE" sz="2200" b="0" i="1" smtClean="0">
                            <a:latin typeface="Cambria Math" panose="02040503050406030204" pitchFamily="18" charset="0"/>
                          </a:rPr>
                        </m:ctrlPr>
                      </m:fPr>
                      <m:num>
                        <m:r>
                          <a:rPr lang="ar-AE" sz="2200" b="0" i="1" smtClean="0">
                            <a:latin typeface="Cambria Math" panose="02040503050406030204" pitchFamily="18" charset="0"/>
                          </a:rPr>
                          <m:t>1</m:t>
                        </m:r>
                      </m:num>
                      <m:den>
                        <m:r>
                          <a:rPr lang="ar-AE" sz="2200" b="0" i="1" smtClean="0">
                            <a:latin typeface="Cambria Math" panose="02040503050406030204" pitchFamily="18" charset="0"/>
                          </a:rPr>
                          <m:t>𝑇</m:t>
                        </m:r>
                      </m:den>
                    </m:f>
                    <m:nary>
                      <m:naryPr>
                        <m:chr m:val="∑"/>
                        <m:ctrlPr>
                          <a:rPr lang="ar-AE" sz="2200" b="0" i="1" smtClean="0">
                            <a:latin typeface="Cambria Math" panose="02040503050406030204" pitchFamily="18" charset="0"/>
                          </a:rPr>
                        </m:ctrlPr>
                      </m:naryPr>
                      <m:sub>
                        <m:r>
                          <m:rPr>
                            <m:brk m:alnAt="23"/>
                          </m:rPr>
                          <a:rPr lang="ar-AE" sz="2200" b="0" i="1" smtClean="0">
                            <a:latin typeface="Cambria Math" panose="02040503050406030204" pitchFamily="18" charset="0"/>
                          </a:rPr>
                          <m:t>𝑖</m:t>
                        </m:r>
                        <m:r>
                          <a:rPr lang="ar-AE" sz="2200" b="0" i="1" smtClean="0">
                            <a:latin typeface="Cambria Math" panose="02040503050406030204" pitchFamily="18" charset="0"/>
                          </a:rPr>
                          <m:t>=1</m:t>
                        </m:r>
                      </m:sub>
                      <m:sup>
                        <m:r>
                          <a:rPr lang="ar-AE" sz="2200" b="0" i="1" smtClean="0">
                            <a:latin typeface="Cambria Math" panose="02040503050406030204" pitchFamily="18" charset="0"/>
                          </a:rPr>
                          <m:t>𝑇</m:t>
                        </m:r>
                      </m:sup>
                      <m:e>
                        <m:sSub>
                          <m:sSubPr>
                            <m:ctrlPr>
                              <a:rPr lang="ar-AE" sz="2200" b="0" i="1" smtClean="0">
                                <a:latin typeface="Cambria Math" panose="02040503050406030204" pitchFamily="18" charset="0"/>
                              </a:rPr>
                            </m:ctrlPr>
                          </m:sSubPr>
                          <m:e>
                            <m:r>
                              <a:rPr lang="ar-AE" sz="2200" b="0" i="1" smtClean="0">
                                <a:latin typeface="Cambria Math" panose="02040503050406030204" pitchFamily="18" charset="0"/>
                              </a:rPr>
                              <m:t>𝑅</m:t>
                            </m:r>
                          </m:e>
                          <m:sub>
                            <m:r>
                              <a:rPr lang="ar-AE" sz="2200" b="0" i="1" smtClean="0">
                                <a:latin typeface="Cambria Math" panose="02040503050406030204" pitchFamily="18" charset="0"/>
                              </a:rPr>
                              <m:t>𝑇</m:t>
                            </m:r>
                            <m:r>
                              <a:rPr lang="ar-AE" sz="2200" b="0" i="1" smtClean="0">
                                <a:latin typeface="Cambria Math" panose="02040503050406030204" pitchFamily="18" charset="0"/>
                              </a:rPr>
                              <m:t>,</m:t>
                            </m:r>
                            <m:r>
                              <a:rPr lang="ar-AE" sz="2200" b="0" i="1" smtClean="0">
                                <a:latin typeface="Cambria Math" panose="02040503050406030204" pitchFamily="18" charset="0"/>
                              </a:rPr>
                              <m:t>𝑖</m:t>
                            </m:r>
                          </m:sub>
                        </m:sSub>
                      </m:e>
                    </m:nary>
                  </m:oMath>
                </a14:m>
                <a:endParaRPr lang="en-US">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4"/>
                <a:stretch>
                  <a:fillRect t="-345"/>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7B2C523-0B37-FF31-D0D6-D105E45CEE6D}"/>
              </a:ext>
            </a:extLst>
          </p:cNvPr>
          <p:cNvGrpSpPr/>
          <p:nvPr/>
        </p:nvGrpSpPr>
        <p:grpSpPr>
          <a:xfrm>
            <a:off x="6096000" y="3244548"/>
            <a:ext cx="5819124" cy="3510967"/>
            <a:chOff x="6096000" y="3244548"/>
            <a:chExt cx="5819124" cy="3510967"/>
          </a:xfrm>
        </p:grpSpPr>
        <p:pic>
          <p:nvPicPr>
            <p:cNvPr id="15" name="Picture 14">
              <a:extLst>
                <a:ext uri="{FF2B5EF4-FFF2-40B4-BE49-F238E27FC236}">
                  <a16:creationId xmlns:a16="http://schemas.microsoft.com/office/drawing/2014/main" id="{2CBC1650-D18F-5E65-BB67-17AAC3091736}"/>
                </a:ext>
              </a:extLst>
            </p:cNvPr>
            <p:cNvPicPr>
              <a:picLocks noChangeAspect="1"/>
            </p:cNvPicPr>
            <p:nvPr/>
          </p:nvPicPr>
          <p:blipFill>
            <a:blip r:embed="rId5"/>
            <a:stretch>
              <a:fillRect/>
            </a:stretch>
          </p:blipFill>
          <p:spPr>
            <a:xfrm>
              <a:off x="6096000" y="3244548"/>
              <a:ext cx="5819124" cy="3263900"/>
            </a:xfrm>
            <a:prstGeom prst="rect">
              <a:avLst/>
            </a:prstGeom>
          </p:spPr>
        </p:pic>
        <p:sp>
          <p:nvSpPr>
            <p:cNvPr id="17" name="TextBox 16">
              <a:extLst>
                <a:ext uri="{FF2B5EF4-FFF2-40B4-BE49-F238E27FC236}">
                  <a16:creationId xmlns:a16="http://schemas.microsoft.com/office/drawing/2014/main" id="{288D96B5-D66B-FA4F-246B-58BD0809CB67}"/>
                </a:ext>
              </a:extLst>
            </p:cNvPr>
            <p:cNvSpPr txBox="1"/>
            <p:nvPr/>
          </p:nvSpPr>
          <p:spPr>
            <a:xfrm>
              <a:off x="8006730" y="6447738"/>
              <a:ext cx="2097049"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Split-CIFAR100 Dataset</a:t>
              </a:r>
            </a:p>
          </p:txBody>
        </p:sp>
      </p:grpSp>
      <p:sp>
        <p:nvSpPr>
          <p:cNvPr id="6" name="Text Placeholder 2">
            <a:extLst>
              <a:ext uri="{FF2B5EF4-FFF2-40B4-BE49-F238E27FC236}">
                <a16:creationId xmlns:a16="http://schemas.microsoft.com/office/drawing/2014/main" id="{B058E669-D3AC-167F-B925-9BB64A60CF3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7" name="Group 6">
            <a:extLst>
              <a:ext uri="{FF2B5EF4-FFF2-40B4-BE49-F238E27FC236}">
                <a16:creationId xmlns:a16="http://schemas.microsoft.com/office/drawing/2014/main" id="{99314D81-FB87-976F-18BE-3EB45C88E6CD}"/>
              </a:ext>
            </a:extLst>
          </p:cNvPr>
          <p:cNvGrpSpPr/>
          <p:nvPr/>
        </p:nvGrpSpPr>
        <p:grpSpPr>
          <a:xfrm>
            <a:off x="668157" y="4625359"/>
            <a:ext cx="5210347" cy="208655"/>
            <a:chOff x="668157" y="4625359"/>
            <a:chExt cx="5210347" cy="208655"/>
          </a:xfrm>
        </p:grpSpPr>
        <p:sp>
          <p:nvSpPr>
            <p:cNvPr id="12" name="Rectangle 11">
              <a:extLst>
                <a:ext uri="{FF2B5EF4-FFF2-40B4-BE49-F238E27FC236}">
                  <a16:creationId xmlns:a16="http://schemas.microsoft.com/office/drawing/2014/main" id="{4891BF8B-8B21-10AB-CA2F-D5DC7592A825}"/>
                </a:ext>
              </a:extLst>
            </p:cNvPr>
            <p:cNvSpPr/>
            <p:nvPr/>
          </p:nvSpPr>
          <p:spPr>
            <a:xfrm>
              <a:off x="845278" y="4625359"/>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5" name="Down Arrow 4">
              <a:extLst>
                <a:ext uri="{FF2B5EF4-FFF2-40B4-BE49-F238E27FC236}">
                  <a16:creationId xmlns:a16="http://schemas.microsoft.com/office/drawing/2014/main" id="{B7397E45-434B-ADDD-4EB7-AA2AB44D66BD}"/>
                </a:ext>
              </a:extLst>
            </p:cNvPr>
            <p:cNvSpPr/>
            <p:nvPr/>
          </p:nvSpPr>
          <p:spPr>
            <a:xfrm rot="14400000">
              <a:off x="715981" y="4679043"/>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10" name="Group 9">
            <a:extLst>
              <a:ext uri="{FF2B5EF4-FFF2-40B4-BE49-F238E27FC236}">
                <a16:creationId xmlns:a16="http://schemas.microsoft.com/office/drawing/2014/main" id="{F2CD23E1-B42A-3B1F-B0EB-7BD2AF3CF74D}"/>
              </a:ext>
            </a:extLst>
          </p:cNvPr>
          <p:cNvGrpSpPr/>
          <p:nvPr/>
        </p:nvGrpSpPr>
        <p:grpSpPr>
          <a:xfrm>
            <a:off x="678791" y="5348723"/>
            <a:ext cx="5217825" cy="208655"/>
            <a:chOff x="678791" y="5348723"/>
            <a:chExt cx="5217825" cy="208655"/>
          </a:xfrm>
        </p:grpSpPr>
        <p:sp>
          <p:nvSpPr>
            <p:cNvPr id="13" name="Rectangle 12">
              <a:extLst>
                <a:ext uri="{FF2B5EF4-FFF2-40B4-BE49-F238E27FC236}">
                  <a16:creationId xmlns:a16="http://schemas.microsoft.com/office/drawing/2014/main" id="{292ED1AD-1098-964A-32F2-899F256CD7D9}"/>
                </a:ext>
              </a:extLst>
            </p:cNvPr>
            <p:cNvSpPr/>
            <p:nvPr/>
          </p:nvSpPr>
          <p:spPr>
            <a:xfrm>
              <a:off x="863390" y="5348723"/>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8" name="Down Arrow 7">
              <a:extLst>
                <a:ext uri="{FF2B5EF4-FFF2-40B4-BE49-F238E27FC236}">
                  <a16:creationId xmlns:a16="http://schemas.microsoft.com/office/drawing/2014/main" id="{CCC055FB-8FE7-72D7-F5A4-F44009D62919}"/>
                </a:ext>
              </a:extLst>
            </p:cNvPr>
            <p:cNvSpPr/>
            <p:nvPr/>
          </p:nvSpPr>
          <p:spPr>
            <a:xfrm rot="14400000">
              <a:off x="726615" y="5403156"/>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4" name="Group 23">
            <a:extLst>
              <a:ext uri="{FF2B5EF4-FFF2-40B4-BE49-F238E27FC236}">
                <a16:creationId xmlns:a16="http://schemas.microsoft.com/office/drawing/2014/main" id="{59824B98-5ADD-61EC-9B5A-5BE0AD4F8D3A}"/>
              </a:ext>
            </a:extLst>
          </p:cNvPr>
          <p:cNvGrpSpPr/>
          <p:nvPr/>
        </p:nvGrpSpPr>
        <p:grpSpPr>
          <a:xfrm>
            <a:off x="671194" y="6129547"/>
            <a:ext cx="5207309" cy="208655"/>
            <a:chOff x="671194" y="6129547"/>
            <a:chExt cx="5207309" cy="208655"/>
          </a:xfrm>
        </p:grpSpPr>
        <p:sp>
          <p:nvSpPr>
            <p:cNvPr id="14" name="Rectangle 13">
              <a:extLst>
                <a:ext uri="{FF2B5EF4-FFF2-40B4-BE49-F238E27FC236}">
                  <a16:creationId xmlns:a16="http://schemas.microsoft.com/office/drawing/2014/main" id="{6D8854E4-41B5-EAA0-BBAC-98561AA3E095}"/>
                </a:ext>
              </a:extLst>
            </p:cNvPr>
            <p:cNvSpPr/>
            <p:nvPr/>
          </p:nvSpPr>
          <p:spPr>
            <a:xfrm>
              <a:off x="845277" y="6129547"/>
              <a:ext cx="5033226" cy="208655"/>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1" name="Down Arrow 10">
              <a:extLst>
                <a:ext uri="{FF2B5EF4-FFF2-40B4-BE49-F238E27FC236}">
                  <a16:creationId xmlns:a16="http://schemas.microsoft.com/office/drawing/2014/main" id="{EEAC4549-9077-9F4A-7B71-CAC50837F95D}"/>
                </a:ext>
              </a:extLst>
            </p:cNvPr>
            <p:cNvSpPr/>
            <p:nvPr/>
          </p:nvSpPr>
          <p:spPr>
            <a:xfrm rot="14400000">
              <a:off x="719018" y="6196196"/>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01504631-B41E-396E-699C-7AA1992A80A2}"/>
              </a:ext>
            </a:extLst>
          </p:cNvPr>
          <p:cNvGrpSpPr/>
          <p:nvPr/>
        </p:nvGrpSpPr>
        <p:grpSpPr>
          <a:xfrm>
            <a:off x="7283028" y="4141933"/>
            <a:ext cx="4625378" cy="179436"/>
            <a:chOff x="7283028" y="4141933"/>
            <a:chExt cx="4625378" cy="179436"/>
          </a:xfrm>
        </p:grpSpPr>
        <p:sp>
          <p:nvSpPr>
            <p:cNvPr id="18" name="Rectangle 17">
              <a:extLst>
                <a:ext uri="{FF2B5EF4-FFF2-40B4-BE49-F238E27FC236}">
                  <a16:creationId xmlns:a16="http://schemas.microsoft.com/office/drawing/2014/main" id="{D66E2E19-AC6B-1923-C63F-03B091593F1F}"/>
                </a:ext>
              </a:extLst>
            </p:cNvPr>
            <p:cNvSpPr/>
            <p:nvPr/>
          </p:nvSpPr>
          <p:spPr>
            <a:xfrm>
              <a:off x="7283028" y="4141933"/>
              <a:ext cx="4443339"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5" name="Down Arrow 24">
              <a:extLst>
                <a:ext uri="{FF2B5EF4-FFF2-40B4-BE49-F238E27FC236}">
                  <a16:creationId xmlns:a16="http://schemas.microsoft.com/office/drawing/2014/main" id="{B7554D20-11B8-67AF-5238-00CFCFBDF815}"/>
                </a:ext>
              </a:extLst>
            </p:cNvPr>
            <p:cNvSpPr/>
            <p:nvPr/>
          </p:nvSpPr>
          <p:spPr>
            <a:xfrm rot="6300000">
              <a:off x="11786298" y="4168510"/>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4" name="Group 33">
            <a:extLst>
              <a:ext uri="{FF2B5EF4-FFF2-40B4-BE49-F238E27FC236}">
                <a16:creationId xmlns:a16="http://schemas.microsoft.com/office/drawing/2014/main" id="{8F15082E-7525-A02D-2216-D90EF36A2E28}"/>
              </a:ext>
            </a:extLst>
          </p:cNvPr>
          <p:cNvGrpSpPr/>
          <p:nvPr/>
        </p:nvGrpSpPr>
        <p:grpSpPr>
          <a:xfrm>
            <a:off x="7283028" y="4535641"/>
            <a:ext cx="4624276" cy="179436"/>
            <a:chOff x="7283028" y="4535641"/>
            <a:chExt cx="4624276" cy="179436"/>
          </a:xfrm>
        </p:grpSpPr>
        <p:sp>
          <p:nvSpPr>
            <p:cNvPr id="19" name="Rectangle 18">
              <a:extLst>
                <a:ext uri="{FF2B5EF4-FFF2-40B4-BE49-F238E27FC236}">
                  <a16:creationId xmlns:a16="http://schemas.microsoft.com/office/drawing/2014/main" id="{D6AACD31-B843-C079-830F-3AD03444B7EE}"/>
                </a:ext>
              </a:extLst>
            </p:cNvPr>
            <p:cNvSpPr/>
            <p:nvPr/>
          </p:nvSpPr>
          <p:spPr>
            <a:xfrm>
              <a:off x="7283028" y="4535641"/>
              <a:ext cx="4446524"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6" name="Down Arrow 25">
              <a:extLst>
                <a:ext uri="{FF2B5EF4-FFF2-40B4-BE49-F238E27FC236}">
                  <a16:creationId xmlns:a16="http://schemas.microsoft.com/office/drawing/2014/main" id="{86387121-00C9-9975-6D74-42B823E8DF7F}"/>
                </a:ext>
              </a:extLst>
            </p:cNvPr>
            <p:cNvSpPr/>
            <p:nvPr/>
          </p:nvSpPr>
          <p:spPr>
            <a:xfrm rot="6300000">
              <a:off x="11785196" y="457224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5" name="Group 34">
            <a:extLst>
              <a:ext uri="{FF2B5EF4-FFF2-40B4-BE49-F238E27FC236}">
                <a16:creationId xmlns:a16="http://schemas.microsoft.com/office/drawing/2014/main" id="{0DB2C3D4-9680-5E4B-6ECE-2394C0855819}"/>
              </a:ext>
            </a:extLst>
          </p:cNvPr>
          <p:cNvGrpSpPr/>
          <p:nvPr/>
        </p:nvGrpSpPr>
        <p:grpSpPr>
          <a:xfrm>
            <a:off x="7283028" y="4939375"/>
            <a:ext cx="4624275" cy="179436"/>
            <a:chOff x="7283028" y="4939375"/>
            <a:chExt cx="4624275" cy="179436"/>
          </a:xfrm>
        </p:grpSpPr>
        <p:sp>
          <p:nvSpPr>
            <p:cNvPr id="20" name="Rectangle 19">
              <a:extLst>
                <a:ext uri="{FF2B5EF4-FFF2-40B4-BE49-F238E27FC236}">
                  <a16:creationId xmlns:a16="http://schemas.microsoft.com/office/drawing/2014/main" id="{85F822E5-866B-2627-0EA4-BB1D266919CC}"/>
                </a:ext>
              </a:extLst>
            </p:cNvPr>
            <p:cNvSpPr/>
            <p:nvPr/>
          </p:nvSpPr>
          <p:spPr>
            <a:xfrm>
              <a:off x="7283028" y="4939375"/>
              <a:ext cx="4438493"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7" name="Down Arrow 26">
              <a:extLst>
                <a:ext uri="{FF2B5EF4-FFF2-40B4-BE49-F238E27FC236}">
                  <a16:creationId xmlns:a16="http://schemas.microsoft.com/office/drawing/2014/main" id="{D0746372-3591-FAD2-9E72-7DA41C79D0D7}"/>
                </a:ext>
              </a:extLst>
            </p:cNvPr>
            <p:cNvSpPr/>
            <p:nvPr/>
          </p:nvSpPr>
          <p:spPr>
            <a:xfrm rot="6300000">
              <a:off x="11785195" y="497368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6" name="Group 35">
            <a:extLst>
              <a:ext uri="{FF2B5EF4-FFF2-40B4-BE49-F238E27FC236}">
                <a16:creationId xmlns:a16="http://schemas.microsoft.com/office/drawing/2014/main" id="{42358FB2-71C5-9DD5-1726-396052FB7325}"/>
              </a:ext>
            </a:extLst>
          </p:cNvPr>
          <p:cNvGrpSpPr/>
          <p:nvPr/>
        </p:nvGrpSpPr>
        <p:grpSpPr>
          <a:xfrm>
            <a:off x="7283028" y="5363332"/>
            <a:ext cx="4619989" cy="179436"/>
            <a:chOff x="7283028" y="5363332"/>
            <a:chExt cx="4619989" cy="179436"/>
          </a:xfrm>
        </p:grpSpPr>
        <p:sp>
          <p:nvSpPr>
            <p:cNvPr id="21" name="Rectangle 20">
              <a:extLst>
                <a:ext uri="{FF2B5EF4-FFF2-40B4-BE49-F238E27FC236}">
                  <a16:creationId xmlns:a16="http://schemas.microsoft.com/office/drawing/2014/main" id="{B3A9F31E-12AE-54B4-33AF-3ACC751EE383}"/>
                </a:ext>
              </a:extLst>
            </p:cNvPr>
            <p:cNvSpPr/>
            <p:nvPr/>
          </p:nvSpPr>
          <p:spPr>
            <a:xfrm>
              <a:off x="7283028" y="5363332"/>
              <a:ext cx="4446524"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8" name="Down Arrow 27">
              <a:extLst>
                <a:ext uri="{FF2B5EF4-FFF2-40B4-BE49-F238E27FC236}">
                  <a16:creationId xmlns:a16="http://schemas.microsoft.com/office/drawing/2014/main" id="{34B1D0EC-F74A-4FB3-7B0A-CE22896C7F8A}"/>
                </a:ext>
              </a:extLst>
            </p:cNvPr>
            <p:cNvSpPr/>
            <p:nvPr/>
          </p:nvSpPr>
          <p:spPr>
            <a:xfrm rot="6300000">
              <a:off x="11780909" y="5396737"/>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7" name="Group 36">
            <a:extLst>
              <a:ext uri="{FF2B5EF4-FFF2-40B4-BE49-F238E27FC236}">
                <a16:creationId xmlns:a16="http://schemas.microsoft.com/office/drawing/2014/main" id="{520A0C4E-E975-2F65-0D0F-5029326A2588}"/>
              </a:ext>
            </a:extLst>
          </p:cNvPr>
          <p:cNvGrpSpPr/>
          <p:nvPr/>
        </p:nvGrpSpPr>
        <p:grpSpPr>
          <a:xfrm>
            <a:off x="7283028" y="5775254"/>
            <a:ext cx="4619989" cy="179436"/>
            <a:chOff x="7283028" y="5775254"/>
            <a:chExt cx="4619989" cy="179436"/>
          </a:xfrm>
        </p:grpSpPr>
        <p:sp>
          <p:nvSpPr>
            <p:cNvPr id="22" name="Rectangle 21">
              <a:extLst>
                <a:ext uri="{FF2B5EF4-FFF2-40B4-BE49-F238E27FC236}">
                  <a16:creationId xmlns:a16="http://schemas.microsoft.com/office/drawing/2014/main" id="{4AE816E0-AEBE-3403-3D41-1C304B3B336E}"/>
                </a:ext>
              </a:extLst>
            </p:cNvPr>
            <p:cNvSpPr/>
            <p:nvPr/>
          </p:nvSpPr>
          <p:spPr>
            <a:xfrm>
              <a:off x="7283028" y="5775254"/>
              <a:ext cx="4437950"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9" name="Down Arrow 28">
              <a:extLst>
                <a:ext uri="{FF2B5EF4-FFF2-40B4-BE49-F238E27FC236}">
                  <a16:creationId xmlns:a16="http://schemas.microsoft.com/office/drawing/2014/main" id="{D25CDB54-E7EC-E581-3EA2-77D2F851AE01}"/>
                </a:ext>
              </a:extLst>
            </p:cNvPr>
            <p:cNvSpPr/>
            <p:nvPr/>
          </p:nvSpPr>
          <p:spPr>
            <a:xfrm rot="6300000">
              <a:off x="11780909" y="579044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8" name="Group 37">
            <a:extLst>
              <a:ext uri="{FF2B5EF4-FFF2-40B4-BE49-F238E27FC236}">
                <a16:creationId xmlns:a16="http://schemas.microsoft.com/office/drawing/2014/main" id="{A1EAD51E-7185-72A3-EBC3-29942695C5E7}"/>
              </a:ext>
            </a:extLst>
          </p:cNvPr>
          <p:cNvGrpSpPr/>
          <p:nvPr/>
        </p:nvGrpSpPr>
        <p:grpSpPr>
          <a:xfrm>
            <a:off x="7283028" y="6183463"/>
            <a:ext cx="4624275" cy="179436"/>
            <a:chOff x="7283028" y="6183463"/>
            <a:chExt cx="4624275" cy="179436"/>
          </a:xfrm>
        </p:grpSpPr>
        <p:sp>
          <p:nvSpPr>
            <p:cNvPr id="23" name="Rectangle 22">
              <a:extLst>
                <a:ext uri="{FF2B5EF4-FFF2-40B4-BE49-F238E27FC236}">
                  <a16:creationId xmlns:a16="http://schemas.microsoft.com/office/drawing/2014/main" id="{09CBE320-7163-5DCF-E5D0-061516654EF0}"/>
                </a:ext>
              </a:extLst>
            </p:cNvPr>
            <p:cNvSpPr/>
            <p:nvPr/>
          </p:nvSpPr>
          <p:spPr>
            <a:xfrm>
              <a:off x="7283028" y="6183463"/>
              <a:ext cx="4446522" cy="179436"/>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0" name="Down Arrow 29">
              <a:extLst>
                <a:ext uri="{FF2B5EF4-FFF2-40B4-BE49-F238E27FC236}">
                  <a16:creationId xmlns:a16="http://schemas.microsoft.com/office/drawing/2014/main" id="{CE31E2CF-BA7B-AE6D-34AC-22C5E5A5B4E2}"/>
                </a:ext>
              </a:extLst>
            </p:cNvPr>
            <p:cNvSpPr/>
            <p:nvPr/>
          </p:nvSpPr>
          <p:spPr>
            <a:xfrm rot="6300000">
              <a:off x="11785195" y="6207288"/>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sp>
        <p:nvSpPr>
          <p:cNvPr id="31" name="Rectangle 30">
            <a:extLst>
              <a:ext uri="{FF2B5EF4-FFF2-40B4-BE49-F238E27FC236}">
                <a16:creationId xmlns:a16="http://schemas.microsoft.com/office/drawing/2014/main" id="{6F1FB391-31BE-9A0D-6E5A-1B2288039302}"/>
              </a:ext>
            </a:extLst>
          </p:cNvPr>
          <p:cNvSpPr/>
          <p:nvPr/>
        </p:nvSpPr>
        <p:spPr>
          <a:xfrm>
            <a:off x="7214326" y="3339282"/>
            <a:ext cx="2713445" cy="3089406"/>
          </a:xfrm>
          <a:prstGeom prst="rect">
            <a:avLst/>
          </a:prstGeom>
          <a:noFill/>
          <a:ln w="127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2" name="Rectangle 31">
            <a:extLst>
              <a:ext uri="{FF2B5EF4-FFF2-40B4-BE49-F238E27FC236}">
                <a16:creationId xmlns:a16="http://schemas.microsoft.com/office/drawing/2014/main" id="{AE89881A-84C2-01D7-5B58-C6BD684D1B0F}"/>
              </a:ext>
            </a:extLst>
          </p:cNvPr>
          <p:cNvSpPr/>
          <p:nvPr/>
        </p:nvSpPr>
        <p:spPr>
          <a:xfrm>
            <a:off x="9963120" y="3339282"/>
            <a:ext cx="1781456" cy="3089406"/>
          </a:xfrm>
          <a:prstGeom prst="rect">
            <a:avLst/>
          </a:prstGeom>
          <a:noFill/>
          <a:ln w="127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Tree>
    <p:extLst>
      <p:ext uri="{BB962C8B-B14F-4D97-AF65-F5344CB8AC3E}">
        <p14:creationId xmlns:p14="http://schemas.microsoft.com/office/powerpoint/2010/main" val="360605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on Real-world Dataset [19, 20]</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Average accuracy for Helicopter Attitude dataset in class incremental setting.</a:t>
                </a:r>
                <a:endParaRPr lang="en-US">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a:solidFill>
                      <a:srgbClr val="5F2A0F"/>
                    </a:solidFill>
                    <a:latin typeface="Calibri" panose="020F0502020204030204" pitchFamily="34" charset="0"/>
                    <a:cs typeface="Calibri" panose="020F0502020204030204" pitchFamily="34" charset="0"/>
                  </a:rPr>
                  <a:t>The average accuracy is computed as  </a:t>
                </a:r>
                <a14:m>
                  <m:oMath xmlns:m="http://schemas.openxmlformats.org/officeDocument/2006/math">
                    <m:r>
                      <a:rPr lang="en-US" sz="2200" b="0" i="1" smtClean="0">
                        <a:latin typeface="Cambria Math" panose="02040503050406030204" pitchFamily="18" charset="0"/>
                      </a:rPr>
                      <m:t>𝐴𝑣𝑎𝑟𝑒𝑔𝑒</m:t>
                    </m:r>
                    <m:r>
                      <a:rPr lang="en-US" sz="2200" b="0" i="1" smtClean="0">
                        <a:latin typeface="Cambria Math" panose="02040503050406030204" pitchFamily="18" charset="0"/>
                      </a:rPr>
                      <m:t> </m:t>
                    </m:r>
                    <m:r>
                      <a:rPr lang="en-US" sz="2200" b="0" i="1" smtClean="0">
                        <a:latin typeface="Cambria Math" panose="02040503050406030204" pitchFamily="18" charset="0"/>
                      </a:rPr>
                      <m:t>𝐴𝑐𝑐</m:t>
                    </m:r>
                    <m:r>
                      <a:rPr lang="en-US" sz="2200" b="0" i="1" smtClean="0">
                        <a:latin typeface="Cambria Math" panose="02040503050406030204" pitchFamily="18" charset="0"/>
                      </a:rPr>
                      <m:t>=</m:t>
                    </m:r>
                    <m:f>
                      <m:fPr>
                        <m:ctrlPr>
                          <a:rPr lang="ar-AE" sz="2200" b="0" i="1" smtClean="0">
                            <a:latin typeface="Cambria Math" panose="02040503050406030204" pitchFamily="18" charset="0"/>
                          </a:rPr>
                        </m:ctrlPr>
                      </m:fPr>
                      <m:num>
                        <m:r>
                          <a:rPr lang="ar-AE" sz="2200" b="0" i="1" smtClean="0">
                            <a:latin typeface="Cambria Math" panose="02040503050406030204" pitchFamily="18" charset="0"/>
                          </a:rPr>
                          <m:t>1</m:t>
                        </m:r>
                      </m:num>
                      <m:den>
                        <m:r>
                          <a:rPr lang="ar-AE" sz="2200" b="0" i="1" smtClean="0">
                            <a:latin typeface="Cambria Math" panose="02040503050406030204" pitchFamily="18" charset="0"/>
                          </a:rPr>
                          <m:t>𝑇</m:t>
                        </m:r>
                      </m:den>
                    </m:f>
                    <m:nary>
                      <m:naryPr>
                        <m:chr m:val="∑"/>
                        <m:ctrlPr>
                          <a:rPr lang="ar-AE" sz="2200" b="0" i="1" smtClean="0">
                            <a:latin typeface="Cambria Math" panose="02040503050406030204" pitchFamily="18" charset="0"/>
                          </a:rPr>
                        </m:ctrlPr>
                      </m:naryPr>
                      <m:sub>
                        <m:r>
                          <m:rPr>
                            <m:brk m:alnAt="23"/>
                          </m:rPr>
                          <a:rPr lang="ar-AE" sz="2200" b="0" i="1" smtClean="0">
                            <a:latin typeface="Cambria Math" panose="02040503050406030204" pitchFamily="18" charset="0"/>
                          </a:rPr>
                          <m:t>𝑖</m:t>
                        </m:r>
                        <m:r>
                          <a:rPr lang="ar-AE" sz="2200" b="0" i="1" smtClean="0">
                            <a:latin typeface="Cambria Math" panose="02040503050406030204" pitchFamily="18" charset="0"/>
                          </a:rPr>
                          <m:t>=1</m:t>
                        </m:r>
                      </m:sub>
                      <m:sup>
                        <m:r>
                          <a:rPr lang="ar-AE" sz="2200" b="0" i="1" smtClean="0">
                            <a:latin typeface="Cambria Math" panose="02040503050406030204" pitchFamily="18" charset="0"/>
                          </a:rPr>
                          <m:t>𝑇</m:t>
                        </m:r>
                      </m:sup>
                      <m:e>
                        <m:sSub>
                          <m:sSubPr>
                            <m:ctrlPr>
                              <a:rPr lang="ar-AE" sz="2200" b="0" i="1" smtClean="0">
                                <a:latin typeface="Cambria Math" panose="02040503050406030204" pitchFamily="18" charset="0"/>
                              </a:rPr>
                            </m:ctrlPr>
                          </m:sSubPr>
                          <m:e>
                            <m:r>
                              <a:rPr lang="ar-AE" sz="2200" b="0" i="1" smtClean="0">
                                <a:latin typeface="Cambria Math" panose="02040503050406030204" pitchFamily="18" charset="0"/>
                              </a:rPr>
                              <m:t>𝑅</m:t>
                            </m:r>
                          </m:e>
                          <m:sub>
                            <m:r>
                              <a:rPr lang="ar-AE" sz="2200" b="0" i="1" smtClean="0">
                                <a:latin typeface="Cambria Math" panose="02040503050406030204" pitchFamily="18" charset="0"/>
                              </a:rPr>
                              <m:t>𝑇</m:t>
                            </m:r>
                            <m:r>
                              <a:rPr lang="ar-AE" sz="2200" b="0" i="1" smtClean="0">
                                <a:latin typeface="Cambria Math" panose="02040503050406030204" pitchFamily="18" charset="0"/>
                              </a:rPr>
                              <m:t>,</m:t>
                            </m:r>
                            <m:r>
                              <a:rPr lang="ar-AE" sz="2200" b="0" i="1" smtClean="0">
                                <a:latin typeface="Cambria Math" panose="02040503050406030204" pitchFamily="18" charset="0"/>
                              </a:rPr>
                              <m:t>𝑖</m:t>
                            </m:r>
                          </m:sub>
                        </m:sSub>
                      </m:e>
                    </m:nary>
                  </m:oMath>
                </a14:m>
                <a:endParaRPr lang="en-US">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02301"/>
              </a:xfrm>
              <a:prstGeom prst="rect">
                <a:avLst/>
              </a:prstGeom>
              <a:blipFill>
                <a:blip r:embed="rId3"/>
                <a:stretch>
                  <a:fillRect t="-345"/>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86BAA1F-43F4-D0B3-F0FB-E3A224DE930A}"/>
              </a:ext>
            </a:extLst>
          </p:cNvPr>
          <p:cNvSpPr txBox="1"/>
          <p:nvPr/>
        </p:nvSpPr>
        <p:spPr>
          <a:xfrm>
            <a:off x="609600" y="6211622"/>
            <a:ext cx="3219533"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Sample images for nine different classes</a:t>
            </a:r>
          </a:p>
        </p:txBody>
      </p:sp>
      <p:pic>
        <p:nvPicPr>
          <p:cNvPr id="2" name="Picture 1">
            <a:extLst>
              <a:ext uri="{FF2B5EF4-FFF2-40B4-BE49-F238E27FC236}">
                <a16:creationId xmlns:a16="http://schemas.microsoft.com/office/drawing/2014/main" id="{81140E00-88AB-483C-6AC6-E2FF7E3B6DD7}"/>
              </a:ext>
            </a:extLst>
          </p:cNvPr>
          <p:cNvPicPr>
            <a:picLocks noChangeAspect="1"/>
          </p:cNvPicPr>
          <p:nvPr/>
        </p:nvPicPr>
        <p:blipFill>
          <a:blip r:embed="rId4"/>
          <a:stretch>
            <a:fillRect/>
          </a:stretch>
        </p:blipFill>
        <p:spPr>
          <a:xfrm>
            <a:off x="609600" y="3047708"/>
            <a:ext cx="3219533" cy="3203190"/>
          </a:xfrm>
          <a:prstGeom prst="rect">
            <a:avLst/>
          </a:prstGeom>
        </p:spPr>
      </p:pic>
      <p:grpSp>
        <p:nvGrpSpPr>
          <p:cNvPr id="9" name="Group 8">
            <a:extLst>
              <a:ext uri="{FF2B5EF4-FFF2-40B4-BE49-F238E27FC236}">
                <a16:creationId xmlns:a16="http://schemas.microsoft.com/office/drawing/2014/main" id="{C2DAB9BC-B5C7-FA76-79B5-02AAC9CF2CCB}"/>
              </a:ext>
            </a:extLst>
          </p:cNvPr>
          <p:cNvGrpSpPr/>
          <p:nvPr/>
        </p:nvGrpSpPr>
        <p:grpSpPr>
          <a:xfrm>
            <a:off x="7875261" y="3047708"/>
            <a:ext cx="3901039" cy="3493537"/>
            <a:chOff x="6719198" y="3047708"/>
            <a:chExt cx="3901039" cy="3493537"/>
          </a:xfrm>
        </p:grpSpPr>
        <p:sp>
          <p:nvSpPr>
            <p:cNvPr id="17" name="TextBox 16">
              <a:extLst>
                <a:ext uri="{FF2B5EF4-FFF2-40B4-BE49-F238E27FC236}">
                  <a16:creationId xmlns:a16="http://schemas.microsoft.com/office/drawing/2014/main" id="{288D96B5-D66B-FA4F-246B-58BD0809CB67}"/>
                </a:ext>
              </a:extLst>
            </p:cNvPr>
            <p:cNvSpPr txBox="1"/>
            <p:nvPr/>
          </p:nvSpPr>
          <p:spPr>
            <a:xfrm>
              <a:off x="7731575" y="6264246"/>
              <a:ext cx="1906291"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Helicopter Attitude Dataset</a:t>
              </a:r>
            </a:p>
          </p:txBody>
        </p:sp>
        <p:pic>
          <p:nvPicPr>
            <p:cNvPr id="4" name="Picture 3">
              <a:extLst>
                <a:ext uri="{FF2B5EF4-FFF2-40B4-BE49-F238E27FC236}">
                  <a16:creationId xmlns:a16="http://schemas.microsoft.com/office/drawing/2014/main" id="{D504557F-4BEE-4680-F39F-B84652303C8F}"/>
                </a:ext>
              </a:extLst>
            </p:cNvPr>
            <p:cNvPicPr>
              <a:picLocks noChangeAspect="1"/>
            </p:cNvPicPr>
            <p:nvPr/>
          </p:nvPicPr>
          <p:blipFill>
            <a:blip r:embed="rId5"/>
            <a:stretch>
              <a:fillRect/>
            </a:stretch>
          </p:blipFill>
          <p:spPr>
            <a:xfrm>
              <a:off x="6719198" y="3047708"/>
              <a:ext cx="3901039" cy="3302414"/>
            </a:xfrm>
            <a:prstGeom prst="rect">
              <a:avLst/>
            </a:prstGeom>
          </p:spPr>
        </p:pic>
      </p:grpSp>
      <p:grpSp>
        <p:nvGrpSpPr>
          <p:cNvPr id="14" name="Group 13">
            <a:extLst>
              <a:ext uri="{FF2B5EF4-FFF2-40B4-BE49-F238E27FC236}">
                <a16:creationId xmlns:a16="http://schemas.microsoft.com/office/drawing/2014/main" id="{6595F60D-3F21-69F2-932D-7C1813101772}"/>
              </a:ext>
            </a:extLst>
          </p:cNvPr>
          <p:cNvGrpSpPr/>
          <p:nvPr/>
        </p:nvGrpSpPr>
        <p:grpSpPr>
          <a:xfrm>
            <a:off x="3829133" y="3466377"/>
            <a:ext cx="4016806" cy="2834924"/>
            <a:chOff x="3829133" y="3466377"/>
            <a:chExt cx="4016806" cy="2834924"/>
          </a:xfrm>
        </p:grpSpPr>
        <p:pic>
          <p:nvPicPr>
            <p:cNvPr id="12" name="Picture 11">
              <a:extLst>
                <a:ext uri="{FF2B5EF4-FFF2-40B4-BE49-F238E27FC236}">
                  <a16:creationId xmlns:a16="http://schemas.microsoft.com/office/drawing/2014/main" id="{4EFB36DC-A786-864D-2D03-E8CBAFCC0638}"/>
                </a:ext>
              </a:extLst>
            </p:cNvPr>
            <p:cNvPicPr>
              <a:picLocks noChangeAspect="1"/>
            </p:cNvPicPr>
            <p:nvPr/>
          </p:nvPicPr>
          <p:blipFill>
            <a:blip r:embed="rId6"/>
            <a:stretch>
              <a:fillRect/>
            </a:stretch>
          </p:blipFill>
          <p:spPr>
            <a:xfrm>
              <a:off x="3829133" y="3466377"/>
              <a:ext cx="4016806" cy="181588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83AD4A-A40D-A53E-CEA4-CA6819C1EB14}"/>
                    </a:ext>
                  </a:extLst>
                </p:cNvPr>
                <p:cNvSpPr txBox="1"/>
                <p:nvPr/>
              </p:nvSpPr>
              <p:spPr>
                <a:xfrm>
                  <a:off x="3829133" y="5285638"/>
                  <a:ext cx="4016806" cy="1015663"/>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A threshold value, denoted by</a:t>
                  </a:r>
                  <a14:m>
                    <m:oMath xmlns:m="http://schemas.openxmlformats.org/officeDocument/2006/math">
                      <m:r>
                        <a:rPr lang="en-US" sz="1200" b="0" i="1" smtClean="0">
                          <a:latin typeface="Cambria Math" panose="02040503050406030204" pitchFamily="18" charset="0"/>
                        </a:rPr>
                        <m:t>𝛼</m:t>
                      </m:r>
                      <m:r>
                        <a:rPr lang="en-US" sz="1200" b="0" i="1" smtClean="0">
                          <a:latin typeface="Cambria Math" panose="02040503050406030204" pitchFamily="18" charset="0"/>
                        </a:rPr>
                        <m:t>=3</m:t>
                      </m:r>
                    </m:oMath>
                  </a14:m>
                  <a:r>
                    <a:rPr lang="el-GR" sz="1200">
                      <a:latin typeface="Calibri" panose="020F0502020204030204" pitchFamily="34" charset="0"/>
                      <a:cs typeface="Calibri" panose="020F0502020204030204" pitchFamily="34" charset="0"/>
                    </a:rPr>
                    <a:t>, </a:t>
                  </a:r>
                  <a:r>
                    <a:rPr lang="en-US" sz="1200">
                      <a:latin typeface="Calibri" panose="020F0502020204030204" pitchFamily="34" charset="0"/>
                      <a:cs typeface="Calibri" panose="020F0502020204030204" pitchFamily="34" charset="0"/>
                    </a:rPr>
                    <a:t>is applied to Flight Data Recorder (FDR) metrics for pitch and roll, establishing nine mutually exclusive discrete attitude classes. Abbreviations used: NU - nose up, ND - nose down, RP - roll positive; RN - roll negative, and L - level or steady-state.</a:t>
                  </a:r>
                </a:p>
              </p:txBody>
            </p:sp>
          </mc:Choice>
          <mc:Fallback xmlns="">
            <p:sp>
              <p:nvSpPr>
                <p:cNvPr id="13" name="TextBox 12">
                  <a:extLst>
                    <a:ext uri="{FF2B5EF4-FFF2-40B4-BE49-F238E27FC236}">
                      <a16:creationId xmlns:a16="http://schemas.microsoft.com/office/drawing/2014/main" id="{A583AD4A-A40D-A53E-CEA4-CA6819C1EB14}"/>
                    </a:ext>
                  </a:extLst>
                </p:cNvPr>
                <p:cNvSpPr txBox="1">
                  <a:spLocks noRot="1" noChangeAspect="1" noMove="1" noResize="1" noEditPoints="1" noAdjustHandles="1" noChangeArrowheads="1" noChangeShapeType="1" noTextEdit="1"/>
                </p:cNvSpPr>
                <p:nvPr/>
              </p:nvSpPr>
              <p:spPr>
                <a:xfrm>
                  <a:off x="3829133" y="5285638"/>
                  <a:ext cx="4016806" cy="1015663"/>
                </a:xfrm>
                <a:prstGeom prst="rect">
                  <a:avLst/>
                </a:prstGeom>
                <a:blipFill>
                  <a:blip r:embed="rId7"/>
                  <a:stretch>
                    <a:fillRect r="-152" b="-3593"/>
                  </a:stretch>
                </a:blipFill>
              </p:spPr>
              <p:txBody>
                <a:bodyPr/>
                <a:lstStyle/>
                <a:p>
                  <a:r>
                    <a:rPr lang="en-US">
                      <a:noFill/>
                    </a:rPr>
                    <a:t> </a:t>
                  </a:r>
                </a:p>
              </p:txBody>
            </p:sp>
          </mc:Fallback>
        </mc:AlternateContent>
      </p:grpSp>
      <p:sp>
        <p:nvSpPr>
          <p:cNvPr id="18" name="Text Placeholder 2">
            <a:extLst>
              <a:ext uri="{FF2B5EF4-FFF2-40B4-BE49-F238E27FC236}">
                <a16:creationId xmlns:a16="http://schemas.microsoft.com/office/drawing/2014/main" id="{EEFBE932-68E6-32B4-A4F5-CFC093981C55}"/>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6" name="Group 25">
            <a:extLst>
              <a:ext uri="{FF2B5EF4-FFF2-40B4-BE49-F238E27FC236}">
                <a16:creationId xmlns:a16="http://schemas.microsoft.com/office/drawing/2014/main" id="{BC897A67-C318-3A99-405B-820FA26537BC}"/>
              </a:ext>
            </a:extLst>
          </p:cNvPr>
          <p:cNvGrpSpPr/>
          <p:nvPr/>
        </p:nvGrpSpPr>
        <p:grpSpPr>
          <a:xfrm>
            <a:off x="7998491" y="6021660"/>
            <a:ext cx="3828939" cy="148807"/>
            <a:chOff x="7998491" y="6021660"/>
            <a:chExt cx="3828939" cy="148807"/>
          </a:xfrm>
        </p:grpSpPr>
        <p:sp>
          <p:nvSpPr>
            <p:cNvPr id="11" name="Rectangle 10">
              <a:extLst>
                <a:ext uri="{FF2B5EF4-FFF2-40B4-BE49-F238E27FC236}">
                  <a16:creationId xmlns:a16="http://schemas.microsoft.com/office/drawing/2014/main" id="{6262B4E6-5522-164F-1C4C-EF7222581EB1}"/>
                </a:ext>
              </a:extLst>
            </p:cNvPr>
            <p:cNvSpPr/>
            <p:nvPr/>
          </p:nvSpPr>
          <p:spPr>
            <a:xfrm>
              <a:off x="7998491" y="6021660"/>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0" name="Down Arrow 19">
              <a:extLst>
                <a:ext uri="{FF2B5EF4-FFF2-40B4-BE49-F238E27FC236}">
                  <a16:creationId xmlns:a16="http://schemas.microsoft.com/office/drawing/2014/main" id="{356DC2D0-7F52-FBD8-2896-AB976E5E9574}"/>
                </a:ext>
              </a:extLst>
            </p:cNvPr>
            <p:cNvSpPr/>
            <p:nvPr/>
          </p:nvSpPr>
          <p:spPr>
            <a:xfrm rot="6300000">
              <a:off x="11705322" y="6040579"/>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1" name="Group 30">
            <a:extLst>
              <a:ext uri="{FF2B5EF4-FFF2-40B4-BE49-F238E27FC236}">
                <a16:creationId xmlns:a16="http://schemas.microsoft.com/office/drawing/2014/main" id="{71CF1E71-7891-5E2F-C6C3-7B36A40BDB2E}"/>
              </a:ext>
            </a:extLst>
          </p:cNvPr>
          <p:cNvGrpSpPr/>
          <p:nvPr/>
        </p:nvGrpSpPr>
        <p:grpSpPr>
          <a:xfrm>
            <a:off x="7998491" y="5616448"/>
            <a:ext cx="3829293" cy="148807"/>
            <a:chOff x="7998491" y="5616448"/>
            <a:chExt cx="3829293" cy="148807"/>
          </a:xfrm>
        </p:grpSpPr>
        <p:sp>
          <p:nvSpPr>
            <p:cNvPr id="10" name="Rectangle 9">
              <a:extLst>
                <a:ext uri="{FF2B5EF4-FFF2-40B4-BE49-F238E27FC236}">
                  <a16:creationId xmlns:a16="http://schemas.microsoft.com/office/drawing/2014/main" id="{D7EE783C-32FB-9C9A-5045-482CA87502A8}"/>
                </a:ext>
              </a:extLst>
            </p:cNvPr>
            <p:cNvSpPr/>
            <p:nvPr/>
          </p:nvSpPr>
          <p:spPr>
            <a:xfrm>
              <a:off x="7998491" y="5616448"/>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1" name="Down Arrow 20">
              <a:extLst>
                <a:ext uri="{FF2B5EF4-FFF2-40B4-BE49-F238E27FC236}">
                  <a16:creationId xmlns:a16="http://schemas.microsoft.com/office/drawing/2014/main" id="{C32018C2-A630-D5B6-64F8-8DC42A892927}"/>
                </a:ext>
              </a:extLst>
            </p:cNvPr>
            <p:cNvSpPr/>
            <p:nvPr/>
          </p:nvSpPr>
          <p:spPr>
            <a:xfrm rot="6300000">
              <a:off x="11705676" y="5628894"/>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30" name="Group 29">
            <a:extLst>
              <a:ext uri="{FF2B5EF4-FFF2-40B4-BE49-F238E27FC236}">
                <a16:creationId xmlns:a16="http://schemas.microsoft.com/office/drawing/2014/main" id="{C66B200B-FF81-55EF-D3D4-EA05EECFF457}"/>
              </a:ext>
            </a:extLst>
          </p:cNvPr>
          <p:cNvGrpSpPr/>
          <p:nvPr/>
        </p:nvGrpSpPr>
        <p:grpSpPr>
          <a:xfrm>
            <a:off x="7998491" y="5211235"/>
            <a:ext cx="3822764" cy="148807"/>
            <a:chOff x="7998491" y="5211235"/>
            <a:chExt cx="3822764" cy="148807"/>
          </a:xfrm>
        </p:grpSpPr>
        <p:sp>
          <p:nvSpPr>
            <p:cNvPr id="8" name="Rectangle 7">
              <a:extLst>
                <a:ext uri="{FF2B5EF4-FFF2-40B4-BE49-F238E27FC236}">
                  <a16:creationId xmlns:a16="http://schemas.microsoft.com/office/drawing/2014/main" id="{F872582B-3B41-4CBA-E7E6-0FF03F16443E}"/>
                </a:ext>
              </a:extLst>
            </p:cNvPr>
            <p:cNvSpPr/>
            <p:nvPr/>
          </p:nvSpPr>
          <p:spPr>
            <a:xfrm>
              <a:off x="7998491" y="5211235"/>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2" name="Down Arrow 21">
              <a:extLst>
                <a:ext uri="{FF2B5EF4-FFF2-40B4-BE49-F238E27FC236}">
                  <a16:creationId xmlns:a16="http://schemas.microsoft.com/office/drawing/2014/main" id="{B88F1D36-681A-C8BB-F0E8-498F2EBF913E}"/>
                </a:ext>
              </a:extLst>
            </p:cNvPr>
            <p:cNvSpPr/>
            <p:nvPr/>
          </p:nvSpPr>
          <p:spPr>
            <a:xfrm rot="6300000">
              <a:off x="11699147" y="5217208"/>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9" name="Group 28">
            <a:extLst>
              <a:ext uri="{FF2B5EF4-FFF2-40B4-BE49-F238E27FC236}">
                <a16:creationId xmlns:a16="http://schemas.microsoft.com/office/drawing/2014/main" id="{DBFE9CCE-AFB8-9FC1-E720-38B177691711}"/>
              </a:ext>
            </a:extLst>
          </p:cNvPr>
          <p:cNvGrpSpPr/>
          <p:nvPr/>
        </p:nvGrpSpPr>
        <p:grpSpPr>
          <a:xfrm>
            <a:off x="7998491" y="4806022"/>
            <a:ext cx="3828255" cy="148807"/>
            <a:chOff x="7998491" y="4806022"/>
            <a:chExt cx="3828255" cy="148807"/>
          </a:xfrm>
        </p:grpSpPr>
        <p:sp>
          <p:nvSpPr>
            <p:cNvPr id="7" name="Rectangle 6">
              <a:extLst>
                <a:ext uri="{FF2B5EF4-FFF2-40B4-BE49-F238E27FC236}">
                  <a16:creationId xmlns:a16="http://schemas.microsoft.com/office/drawing/2014/main" id="{4696F388-F682-10CA-B386-6BBB6436CAB0}"/>
                </a:ext>
              </a:extLst>
            </p:cNvPr>
            <p:cNvSpPr/>
            <p:nvPr/>
          </p:nvSpPr>
          <p:spPr>
            <a:xfrm>
              <a:off x="7998491" y="4806022"/>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3" name="Down Arrow 22">
              <a:extLst>
                <a:ext uri="{FF2B5EF4-FFF2-40B4-BE49-F238E27FC236}">
                  <a16:creationId xmlns:a16="http://schemas.microsoft.com/office/drawing/2014/main" id="{5B0EBA8C-7576-FB39-DD81-FD024C6299DA}"/>
                </a:ext>
              </a:extLst>
            </p:cNvPr>
            <p:cNvSpPr/>
            <p:nvPr/>
          </p:nvSpPr>
          <p:spPr>
            <a:xfrm rot="6300000">
              <a:off x="11704638" y="4813863"/>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8" name="Group 27">
            <a:extLst>
              <a:ext uri="{FF2B5EF4-FFF2-40B4-BE49-F238E27FC236}">
                <a16:creationId xmlns:a16="http://schemas.microsoft.com/office/drawing/2014/main" id="{0233EFDE-ED10-B855-D8DD-87640D75C832}"/>
              </a:ext>
            </a:extLst>
          </p:cNvPr>
          <p:cNvGrpSpPr/>
          <p:nvPr/>
        </p:nvGrpSpPr>
        <p:grpSpPr>
          <a:xfrm>
            <a:off x="7998491" y="4400809"/>
            <a:ext cx="3829293" cy="148807"/>
            <a:chOff x="7998491" y="4400809"/>
            <a:chExt cx="3829293" cy="148807"/>
          </a:xfrm>
        </p:grpSpPr>
        <p:sp>
          <p:nvSpPr>
            <p:cNvPr id="6" name="Rectangle 5">
              <a:extLst>
                <a:ext uri="{FF2B5EF4-FFF2-40B4-BE49-F238E27FC236}">
                  <a16:creationId xmlns:a16="http://schemas.microsoft.com/office/drawing/2014/main" id="{95D4E71C-1DCC-B2D8-C160-31AB3A26F6DA}"/>
                </a:ext>
              </a:extLst>
            </p:cNvPr>
            <p:cNvSpPr/>
            <p:nvPr/>
          </p:nvSpPr>
          <p:spPr>
            <a:xfrm>
              <a:off x="7998491" y="4400809"/>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4" name="Down Arrow 23">
              <a:extLst>
                <a:ext uri="{FF2B5EF4-FFF2-40B4-BE49-F238E27FC236}">
                  <a16:creationId xmlns:a16="http://schemas.microsoft.com/office/drawing/2014/main" id="{5812A5AB-EE9E-1B9D-C074-66E87B9A885C}"/>
                </a:ext>
              </a:extLst>
            </p:cNvPr>
            <p:cNvSpPr/>
            <p:nvPr/>
          </p:nvSpPr>
          <p:spPr>
            <a:xfrm rot="6300000">
              <a:off x="11705676" y="4405407"/>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7" name="Group 26">
            <a:extLst>
              <a:ext uri="{FF2B5EF4-FFF2-40B4-BE49-F238E27FC236}">
                <a16:creationId xmlns:a16="http://schemas.microsoft.com/office/drawing/2014/main" id="{33DFBE29-FEB1-01E0-FF9A-D34594D8D8FD}"/>
              </a:ext>
            </a:extLst>
          </p:cNvPr>
          <p:cNvGrpSpPr/>
          <p:nvPr/>
        </p:nvGrpSpPr>
        <p:grpSpPr>
          <a:xfrm>
            <a:off x="7998491" y="3995596"/>
            <a:ext cx="3822764" cy="148807"/>
            <a:chOff x="7998491" y="3995596"/>
            <a:chExt cx="3822764" cy="148807"/>
          </a:xfrm>
        </p:grpSpPr>
        <p:sp>
          <p:nvSpPr>
            <p:cNvPr id="5" name="Rectangle 4">
              <a:extLst>
                <a:ext uri="{FF2B5EF4-FFF2-40B4-BE49-F238E27FC236}">
                  <a16:creationId xmlns:a16="http://schemas.microsoft.com/office/drawing/2014/main" id="{AE34A70C-A71E-5F32-DE4B-13779FB2FE38}"/>
                </a:ext>
              </a:extLst>
            </p:cNvPr>
            <p:cNvSpPr/>
            <p:nvPr/>
          </p:nvSpPr>
          <p:spPr>
            <a:xfrm>
              <a:off x="7998491" y="3995596"/>
              <a:ext cx="3646114" cy="148807"/>
            </a:xfrm>
            <a:prstGeom prst="rect">
              <a:avLst/>
            </a:prstGeom>
            <a:noFill/>
            <a:ln w="127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5" name="Down Arrow 24">
              <a:extLst>
                <a:ext uri="{FF2B5EF4-FFF2-40B4-BE49-F238E27FC236}">
                  <a16:creationId xmlns:a16="http://schemas.microsoft.com/office/drawing/2014/main" id="{1F363842-0B2B-6BF4-90C3-0986BD82C5DC}"/>
                </a:ext>
              </a:extLst>
            </p:cNvPr>
            <p:cNvSpPr/>
            <p:nvPr/>
          </p:nvSpPr>
          <p:spPr>
            <a:xfrm rot="6300000">
              <a:off x="11699147" y="3992509"/>
              <a:ext cx="74284" cy="169932"/>
            </a:xfrm>
            <a:prstGeom prst="downArrow">
              <a:avLst/>
            </a:prstGeom>
            <a:solidFill>
              <a:srgbClr val="F9B80C"/>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47683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Effect of the Rehearsal Buffer Size</a:t>
            </a:r>
          </a:p>
          <a:p>
            <a:pPr marL="1066784" lvl="1" indent="-482587">
              <a:buSzPts val="2100"/>
            </a:pPr>
            <a:r>
              <a:rPr lang="en-US" dirty="0">
                <a:latin typeface="Calibri" panose="020F0502020204030204" pitchFamily="34" charset="0"/>
                <a:cs typeface="Calibri" panose="020F0502020204030204" pitchFamily="34" charset="0"/>
              </a:rPr>
              <a:t>We assessed the impact of rehearsing the CL-robust samples across ten sizes of rehearsal memory on the CIFAR10 dataset.</a:t>
            </a:r>
          </a:p>
          <a:p>
            <a:pPr marL="1066784" lvl="1" indent="-482587">
              <a:buSzPts val="2100"/>
            </a:pPr>
            <a:r>
              <a:rPr lang="en-US" dirty="0">
                <a:latin typeface="Calibri" panose="020F0502020204030204" pitchFamily="34" charset="0"/>
                <a:cs typeface="Calibri" panose="020F0502020204030204" pitchFamily="34" charset="0"/>
              </a:rPr>
              <a:t>Robust rehearsal demonstrated superior accuracy compared to naive rehearsal methods across ten different rehearsal memory sizes.</a:t>
            </a:r>
          </a:p>
          <a:p>
            <a:pPr marL="584197" lvl="1" indent="0">
              <a:buSzPts val="2100"/>
              <a:buNone/>
            </a:pPr>
            <a:endParaRPr lang="en-US"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F518C0E5-8D62-68AD-421A-CF56C9714D04}"/>
              </a:ext>
            </a:extLst>
          </p:cNvPr>
          <p:cNvPicPr>
            <a:picLocks noChangeAspect="1"/>
          </p:cNvPicPr>
          <p:nvPr/>
        </p:nvPicPr>
        <p:blipFill>
          <a:blip r:embed="rId3"/>
          <a:stretch>
            <a:fillRect/>
          </a:stretch>
        </p:blipFill>
        <p:spPr>
          <a:xfrm>
            <a:off x="2135706" y="3794255"/>
            <a:ext cx="7920488" cy="2989374"/>
          </a:xfrm>
          <a:prstGeom prst="rect">
            <a:avLst/>
          </a:prstGeom>
        </p:spPr>
      </p:pic>
      <p:sp>
        <p:nvSpPr>
          <p:cNvPr id="4" name="Text Placeholder 2">
            <a:extLst>
              <a:ext uri="{FF2B5EF4-FFF2-40B4-BE49-F238E27FC236}">
                <a16:creationId xmlns:a16="http://schemas.microsoft.com/office/drawing/2014/main" id="{BF7BDFF2-E358-1068-AA8F-6DD0D842969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4807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Diverse Feature Specialization in Deep Learning</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We empirically demonstrate that deep learning models acquire diverse features when trained with distinct training protocols.</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Different features solve different optimization objectives.</a:t>
            </a:r>
          </a:p>
          <a:p>
            <a:pPr marL="609584" lvl="0" indent="-482587" algn="l" rtl="0">
              <a:lnSpc>
                <a:spcPct val="100000"/>
              </a:lnSpc>
              <a:spcBef>
                <a:spcPts val="267"/>
              </a:spcBef>
              <a:spcAft>
                <a:spcPts val="0"/>
              </a:spcAft>
              <a:buSzPts val="2100"/>
              <a:buChar char="•"/>
            </a:pPr>
            <a:endParaRPr lang="en-US" dirty="0">
              <a:latin typeface="Calibri" panose="020F0502020204030204" pitchFamily="34" charset="0"/>
              <a:cs typeface="Calibri" panose="020F0502020204030204" pitchFamily="34" charset="0"/>
            </a:endParaRPr>
          </a:p>
        </p:txBody>
      </p:sp>
      <p:grpSp>
        <p:nvGrpSpPr>
          <p:cNvPr id="686" name="Group 685">
            <a:extLst>
              <a:ext uri="{FF2B5EF4-FFF2-40B4-BE49-F238E27FC236}">
                <a16:creationId xmlns:a16="http://schemas.microsoft.com/office/drawing/2014/main" id="{C2C9CC20-08BD-8D1D-2410-53E892AF08DE}"/>
              </a:ext>
            </a:extLst>
          </p:cNvPr>
          <p:cNvGrpSpPr/>
          <p:nvPr/>
        </p:nvGrpSpPr>
        <p:grpSpPr>
          <a:xfrm>
            <a:off x="1270699" y="3431318"/>
            <a:ext cx="10807045" cy="3246290"/>
            <a:chOff x="778137" y="2371768"/>
            <a:chExt cx="11265169" cy="3383905"/>
          </a:xfrm>
        </p:grpSpPr>
        <p:grpSp>
          <p:nvGrpSpPr>
            <p:cNvPr id="687" name="Group 686">
              <a:extLst>
                <a:ext uri="{FF2B5EF4-FFF2-40B4-BE49-F238E27FC236}">
                  <a16:creationId xmlns:a16="http://schemas.microsoft.com/office/drawing/2014/main" id="{39356C31-C9BE-B966-7A82-8FCCAA8F9181}"/>
                </a:ext>
              </a:extLst>
            </p:cNvPr>
            <p:cNvGrpSpPr/>
            <p:nvPr/>
          </p:nvGrpSpPr>
          <p:grpSpPr>
            <a:xfrm>
              <a:off x="778137" y="2371768"/>
              <a:ext cx="6783555" cy="3383905"/>
              <a:chOff x="1240592" y="2371768"/>
              <a:chExt cx="6783555" cy="3383905"/>
            </a:xfrm>
          </p:grpSpPr>
          <p:grpSp>
            <p:nvGrpSpPr>
              <p:cNvPr id="711" name="Group 710">
                <a:extLst>
                  <a:ext uri="{FF2B5EF4-FFF2-40B4-BE49-F238E27FC236}">
                    <a16:creationId xmlns:a16="http://schemas.microsoft.com/office/drawing/2014/main" id="{82D42C80-19CB-2120-A961-06158E0BD0C8}"/>
                  </a:ext>
                </a:extLst>
              </p:cNvPr>
              <p:cNvGrpSpPr/>
              <p:nvPr/>
            </p:nvGrpSpPr>
            <p:grpSpPr>
              <a:xfrm>
                <a:off x="4694739" y="2375763"/>
                <a:ext cx="3329408" cy="3026769"/>
                <a:chOff x="7215172" y="2078495"/>
                <a:chExt cx="3329408" cy="3026769"/>
              </a:xfrm>
            </p:grpSpPr>
            <p:pic>
              <p:nvPicPr>
                <p:cNvPr id="725" name="Picture 724" descr="Graphical user interface, application&#10;&#10;Description automatically generated">
                  <a:extLst>
                    <a:ext uri="{FF2B5EF4-FFF2-40B4-BE49-F238E27FC236}">
                      <a16:creationId xmlns:a16="http://schemas.microsoft.com/office/drawing/2014/main" id="{41AE66C5-2D41-97BF-5DC6-62E52824C67D}"/>
                    </a:ext>
                  </a:extLst>
                </p:cNvPr>
                <p:cNvPicPr>
                  <a:picLocks noChangeAspect="1"/>
                </p:cNvPicPr>
                <p:nvPr/>
              </p:nvPicPr>
              <p:blipFill rotWithShape="1">
                <a:blip r:embed="rId3"/>
                <a:srcRect l="12500" t="29565" r="9745" b="59786"/>
                <a:stretch/>
              </p:blipFill>
              <p:spPr>
                <a:xfrm>
                  <a:off x="7225763" y="2081713"/>
                  <a:ext cx="3318817" cy="340897"/>
                </a:xfrm>
                <a:prstGeom prst="rect">
                  <a:avLst/>
                </a:prstGeom>
              </p:spPr>
            </p:pic>
            <p:pic>
              <p:nvPicPr>
                <p:cNvPr id="726" name="Picture 725" descr="Graphical user interface, application&#10;&#10;Description automatically generated">
                  <a:extLst>
                    <a:ext uri="{FF2B5EF4-FFF2-40B4-BE49-F238E27FC236}">
                      <a16:creationId xmlns:a16="http://schemas.microsoft.com/office/drawing/2014/main" id="{79A4AD57-6029-29CE-047D-3E629662391E}"/>
                    </a:ext>
                  </a:extLst>
                </p:cNvPr>
                <p:cNvPicPr>
                  <a:picLocks noChangeAspect="1"/>
                </p:cNvPicPr>
                <p:nvPr/>
              </p:nvPicPr>
              <p:blipFill rotWithShape="1">
                <a:blip r:embed="rId4"/>
                <a:srcRect l="12430" t="29807" r="10021" b="60077"/>
                <a:stretch/>
              </p:blipFill>
              <p:spPr>
                <a:xfrm>
                  <a:off x="7222913" y="2425828"/>
                  <a:ext cx="3311075" cy="339367"/>
                </a:xfrm>
                <a:prstGeom prst="rect">
                  <a:avLst/>
                </a:prstGeom>
              </p:spPr>
            </p:pic>
            <p:pic>
              <p:nvPicPr>
                <p:cNvPr id="727" name="Picture 726" descr="Graphical user interface, application&#10;&#10;Description automatically generated">
                  <a:extLst>
                    <a:ext uri="{FF2B5EF4-FFF2-40B4-BE49-F238E27FC236}">
                      <a16:creationId xmlns:a16="http://schemas.microsoft.com/office/drawing/2014/main" id="{85BC7874-E9EE-BEC9-023C-1D30878B6FEF}"/>
                    </a:ext>
                  </a:extLst>
                </p:cNvPr>
                <p:cNvPicPr>
                  <a:picLocks noChangeAspect="1"/>
                </p:cNvPicPr>
                <p:nvPr/>
              </p:nvPicPr>
              <p:blipFill rotWithShape="1">
                <a:blip r:embed="rId5"/>
                <a:srcRect l="12401" t="29736" r="10049" b="60148"/>
                <a:stretch/>
              </p:blipFill>
              <p:spPr>
                <a:xfrm>
                  <a:off x="7222913" y="2756454"/>
                  <a:ext cx="3311075" cy="339367"/>
                </a:xfrm>
                <a:prstGeom prst="rect">
                  <a:avLst/>
                </a:prstGeom>
              </p:spPr>
            </p:pic>
            <p:pic>
              <p:nvPicPr>
                <p:cNvPr id="728" name="Picture 727" descr="Graphical user interface&#10;&#10;Description automatically generated">
                  <a:extLst>
                    <a:ext uri="{FF2B5EF4-FFF2-40B4-BE49-F238E27FC236}">
                      <a16:creationId xmlns:a16="http://schemas.microsoft.com/office/drawing/2014/main" id="{96DAB735-4AB0-85CF-AB7F-047F215120A2}"/>
                    </a:ext>
                  </a:extLst>
                </p:cNvPr>
                <p:cNvPicPr>
                  <a:picLocks noChangeAspect="1"/>
                </p:cNvPicPr>
                <p:nvPr/>
              </p:nvPicPr>
              <p:blipFill rotWithShape="1">
                <a:blip r:embed="rId6"/>
                <a:srcRect l="12663" t="29780" r="9788" b="60103"/>
                <a:stretch/>
              </p:blipFill>
              <p:spPr>
                <a:xfrm>
                  <a:off x="7222913" y="3090931"/>
                  <a:ext cx="3311074" cy="339367"/>
                </a:xfrm>
                <a:prstGeom prst="rect">
                  <a:avLst/>
                </a:prstGeom>
              </p:spPr>
            </p:pic>
            <p:pic>
              <p:nvPicPr>
                <p:cNvPr id="729" name="Picture 728" descr="Graphical user interface, application&#10;&#10;Description automatically generated">
                  <a:extLst>
                    <a:ext uri="{FF2B5EF4-FFF2-40B4-BE49-F238E27FC236}">
                      <a16:creationId xmlns:a16="http://schemas.microsoft.com/office/drawing/2014/main" id="{56100E7B-FCFA-4DF4-958A-1431DE9E8E24}"/>
                    </a:ext>
                  </a:extLst>
                </p:cNvPr>
                <p:cNvPicPr>
                  <a:picLocks noChangeAspect="1"/>
                </p:cNvPicPr>
                <p:nvPr/>
              </p:nvPicPr>
              <p:blipFill rotWithShape="1">
                <a:blip r:embed="rId7"/>
                <a:srcRect l="12327" t="29781" r="10124" b="60103"/>
                <a:stretch/>
              </p:blipFill>
              <p:spPr>
                <a:xfrm>
                  <a:off x="7215173" y="3424577"/>
                  <a:ext cx="3311074" cy="339367"/>
                </a:xfrm>
                <a:prstGeom prst="rect">
                  <a:avLst/>
                </a:prstGeom>
              </p:spPr>
            </p:pic>
            <p:pic>
              <p:nvPicPr>
                <p:cNvPr id="730" name="Picture 729" descr="Graphical user interface, application&#10;&#10;Description automatically generated">
                  <a:extLst>
                    <a:ext uri="{FF2B5EF4-FFF2-40B4-BE49-F238E27FC236}">
                      <a16:creationId xmlns:a16="http://schemas.microsoft.com/office/drawing/2014/main" id="{28A037FC-B39C-C773-2870-6E370CD0C08A}"/>
                    </a:ext>
                  </a:extLst>
                </p:cNvPr>
                <p:cNvPicPr>
                  <a:picLocks noChangeAspect="1"/>
                </p:cNvPicPr>
                <p:nvPr/>
              </p:nvPicPr>
              <p:blipFill rotWithShape="1">
                <a:blip r:embed="rId8"/>
                <a:srcRect l="12341" t="29781" r="10109" b="60103"/>
                <a:stretch/>
              </p:blipFill>
              <p:spPr>
                <a:xfrm>
                  <a:off x="7215172" y="3755204"/>
                  <a:ext cx="3311074" cy="339367"/>
                </a:xfrm>
                <a:prstGeom prst="rect">
                  <a:avLst/>
                </a:prstGeom>
              </p:spPr>
            </p:pic>
            <p:pic>
              <p:nvPicPr>
                <p:cNvPr id="731" name="Picture 730" descr="Graphical user interface, application&#10;&#10;Description automatically generated">
                  <a:extLst>
                    <a:ext uri="{FF2B5EF4-FFF2-40B4-BE49-F238E27FC236}">
                      <a16:creationId xmlns:a16="http://schemas.microsoft.com/office/drawing/2014/main" id="{668E379A-4D7B-D7D4-3352-1B1DD5E79C8D}"/>
                    </a:ext>
                  </a:extLst>
                </p:cNvPr>
                <p:cNvPicPr>
                  <a:picLocks noChangeAspect="1"/>
                </p:cNvPicPr>
                <p:nvPr/>
              </p:nvPicPr>
              <p:blipFill rotWithShape="1">
                <a:blip r:embed="rId9"/>
                <a:srcRect l="12351" t="29734" r="10099" b="60150"/>
                <a:stretch/>
              </p:blipFill>
              <p:spPr>
                <a:xfrm>
                  <a:off x="7222913" y="4104522"/>
                  <a:ext cx="3311074" cy="339367"/>
                </a:xfrm>
                <a:prstGeom prst="rect">
                  <a:avLst/>
                </a:prstGeom>
              </p:spPr>
            </p:pic>
            <p:pic>
              <p:nvPicPr>
                <p:cNvPr id="732" name="Picture 731" descr="Graphical user interface&#10;&#10;Description automatically generated">
                  <a:extLst>
                    <a:ext uri="{FF2B5EF4-FFF2-40B4-BE49-F238E27FC236}">
                      <a16:creationId xmlns:a16="http://schemas.microsoft.com/office/drawing/2014/main" id="{7BDF6DAB-7915-876B-7D01-3884E3C05F15}"/>
                    </a:ext>
                  </a:extLst>
                </p:cNvPr>
                <p:cNvPicPr>
                  <a:picLocks noChangeAspect="1"/>
                </p:cNvPicPr>
                <p:nvPr/>
              </p:nvPicPr>
              <p:blipFill rotWithShape="1">
                <a:blip r:embed="rId6"/>
                <a:srcRect l="12788" t="39598" r="9663" b="50285"/>
                <a:stretch/>
              </p:blipFill>
              <p:spPr>
                <a:xfrm>
                  <a:off x="7222913" y="4423216"/>
                  <a:ext cx="3311074" cy="339367"/>
                </a:xfrm>
                <a:prstGeom prst="rect">
                  <a:avLst/>
                </a:prstGeom>
              </p:spPr>
            </p:pic>
            <p:pic>
              <p:nvPicPr>
                <p:cNvPr id="733" name="Picture 732" descr="Graphical user interface, application&#10;&#10;Description automatically generated">
                  <a:extLst>
                    <a:ext uri="{FF2B5EF4-FFF2-40B4-BE49-F238E27FC236}">
                      <a16:creationId xmlns:a16="http://schemas.microsoft.com/office/drawing/2014/main" id="{249FD02B-FC9C-15B6-5CD4-8EAD3F88B2B7}"/>
                    </a:ext>
                  </a:extLst>
                </p:cNvPr>
                <p:cNvPicPr>
                  <a:picLocks noChangeAspect="1"/>
                </p:cNvPicPr>
                <p:nvPr/>
              </p:nvPicPr>
              <p:blipFill rotWithShape="1">
                <a:blip r:embed="rId9"/>
                <a:srcRect l="12351" t="50498" r="10099" b="39094"/>
                <a:stretch/>
              </p:blipFill>
              <p:spPr>
                <a:xfrm>
                  <a:off x="7218023" y="4756090"/>
                  <a:ext cx="3311074" cy="349174"/>
                </a:xfrm>
                <a:prstGeom prst="rect">
                  <a:avLst/>
                </a:prstGeom>
              </p:spPr>
            </p:pic>
            <p:sp>
              <p:nvSpPr>
                <p:cNvPr id="734" name="Rectangle 733">
                  <a:extLst>
                    <a:ext uri="{FF2B5EF4-FFF2-40B4-BE49-F238E27FC236}">
                      <a16:creationId xmlns:a16="http://schemas.microsoft.com/office/drawing/2014/main" id="{08AB695B-43D2-2D93-D2A4-A5AA2E2875A8}"/>
                    </a:ext>
                  </a:extLst>
                </p:cNvPr>
                <p:cNvSpPr/>
                <p:nvPr/>
              </p:nvSpPr>
              <p:spPr>
                <a:xfrm>
                  <a:off x="7218023" y="2078495"/>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2" name="Google Shape;395;p15">
                <a:extLst>
                  <a:ext uri="{FF2B5EF4-FFF2-40B4-BE49-F238E27FC236}">
                    <a16:creationId xmlns:a16="http://schemas.microsoft.com/office/drawing/2014/main" id="{C41F717E-C9CE-E317-C8B5-3D6928E0B4CE}"/>
                  </a:ext>
                </a:extLst>
              </p:cNvPr>
              <p:cNvSpPr txBox="1"/>
              <p:nvPr/>
            </p:nvSpPr>
            <p:spPr>
              <a:xfrm>
                <a:off x="1240592"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a) Specialized feature of multi-task model</a:t>
                </a:r>
                <a:endParaRPr sz="1200"/>
              </a:p>
            </p:txBody>
          </p:sp>
          <p:sp>
            <p:nvSpPr>
              <p:cNvPr id="713" name="Google Shape;395;p15">
                <a:extLst>
                  <a:ext uri="{FF2B5EF4-FFF2-40B4-BE49-F238E27FC236}">
                    <a16:creationId xmlns:a16="http://schemas.microsoft.com/office/drawing/2014/main" id="{737310CB-7F09-64F6-0776-3D6D0A4A67BE}"/>
                  </a:ext>
                </a:extLst>
              </p:cNvPr>
              <p:cNvSpPr txBox="1"/>
              <p:nvPr/>
            </p:nvSpPr>
            <p:spPr>
              <a:xfrm>
                <a:off x="4695284"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b) Specialized feature of adversarial model</a:t>
                </a:r>
                <a:endParaRPr sz="1200"/>
              </a:p>
            </p:txBody>
          </p:sp>
          <p:grpSp>
            <p:nvGrpSpPr>
              <p:cNvPr id="714" name="Group 713">
                <a:extLst>
                  <a:ext uri="{FF2B5EF4-FFF2-40B4-BE49-F238E27FC236}">
                    <a16:creationId xmlns:a16="http://schemas.microsoft.com/office/drawing/2014/main" id="{C2095AFA-E02A-1FC5-18E4-A58AB7B3F1EC}"/>
                  </a:ext>
                </a:extLst>
              </p:cNvPr>
              <p:cNvGrpSpPr/>
              <p:nvPr/>
            </p:nvGrpSpPr>
            <p:grpSpPr>
              <a:xfrm>
                <a:off x="1254985" y="2371768"/>
                <a:ext cx="3329408" cy="3005661"/>
                <a:chOff x="3830170" y="2090658"/>
                <a:chExt cx="3329408" cy="3005661"/>
              </a:xfrm>
            </p:grpSpPr>
            <p:pic>
              <p:nvPicPr>
                <p:cNvPr id="715" name="Picture 714" descr="Graphical user interface, application&#10;&#10;Description automatically generated">
                  <a:extLst>
                    <a:ext uri="{FF2B5EF4-FFF2-40B4-BE49-F238E27FC236}">
                      <a16:creationId xmlns:a16="http://schemas.microsoft.com/office/drawing/2014/main" id="{94457475-7538-AAF7-D0E7-326EA459C783}"/>
                    </a:ext>
                  </a:extLst>
                </p:cNvPr>
                <p:cNvPicPr>
                  <a:picLocks noChangeAspect="1"/>
                </p:cNvPicPr>
                <p:nvPr/>
              </p:nvPicPr>
              <p:blipFill rotWithShape="1">
                <a:blip r:embed="rId3"/>
                <a:srcRect l="12500" t="29565" r="9745" b="59786"/>
                <a:stretch/>
              </p:blipFill>
              <p:spPr>
                <a:xfrm>
                  <a:off x="3830170" y="2090658"/>
                  <a:ext cx="3318817" cy="340897"/>
                </a:xfrm>
                <a:prstGeom prst="rect">
                  <a:avLst/>
                </a:prstGeom>
              </p:spPr>
            </p:pic>
            <p:pic>
              <p:nvPicPr>
                <p:cNvPr id="716" name="Picture 715" descr="A picture containing chart&#10;&#10;Description automatically generated">
                  <a:extLst>
                    <a:ext uri="{FF2B5EF4-FFF2-40B4-BE49-F238E27FC236}">
                      <a16:creationId xmlns:a16="http://schemas.microsoft.com/office/drawing/2014/main" id="{39077A9F-80C4-707B-4F88-DBD4430762DA}"/>
                    </a:ext>
                  </a:extLst>
                </p:cNvPr>
                <p:cNvPicPr>
                  <a:picLocks noChangeAspect="1"/>
                </p:cNvPicPr>
                <p:nvPr/>
              </p:nvPicPr>
              <p:blipFill rotWithShape="1">
                <a:blip r:embed="rId10"/>
                <a:srcRect l="12417" t="29782" r="10263" b="60073"/>
                <a:stretch/>
              </p:blipFill>
              <p:spPr>
                <a:xfrm>
                  <a:off x="3834289" y="2436871"/>
                  <a:ext cx="3304423" cy="325174"/>
                </a:xfrm>
                <a:prstGeom prst="rect">
                  <a:avLst/>
                </a:prstGeom>
              </p:spPr>
            </p:pic>
            <p:pic>
              <p:nvPicPr>
                <p:cNvPr id="717" name="Picture 716" descr="A picture containing calendar&#10;&#10;Description automatically generated">
                  <a:extLst>
                    <a:ext uri="{FF2B5EF4-FFF2-40B4-BE49-F238E27FC236}">
                      <a16:creationId xmlns:a16="http://schemas.microsoft.com/office/drawing/2014/main" id="{6552BC84-FA3E-F676-1B56-BA621FF9CCD8}"/>
                    </a:ext>
                  </a:extLst>
                </p:cNvPr>
                <p:cNvPicPr>
                  <a:picLocks noChangeAspect="1"/>
                </p:cNvPicPr>
                <p:nvPr/>
              </p:nvPicPr>
              <p:blipFill rotWithShape="1">
                <a:blip r:embed="rId11"/>
                <a:srcRect l="12417" t="29777" r="10151" b="60078"/>
                <a:stretch/>
              </p:blipFill>
              <p:spPr>
                <a:xfrm>
                  <a:off x="3830170" y="2768185"/>
                  <a:ext cx="3309210" cy="325174"/>
                </a:xfrm>
                <a:prstGeom prst="rect">
                  <a:avLst/>
                </a:prstGeom>
              </p:spPr>
            </p:pic>
            <p:pic>
              <p:nvPicPr>
                <p:cNvPr id="718" name="Picture 717" descr="Chart&#10;&#10;Description automatically generated with low confidence">
                  <a:extLst>
                    <a:ext uri="{FF2B5EF4-FFF2-40B4-BE49-F238E27FC236}">
                      <a16:creationId xmlns:a16="http://schemas.microsoft.com/office/drawing/2014/main" id="{CA43C942-7A67-5D26-2B51-0A2774A72561}"/>
                    </a:ext>
                  </a:extLst>
                </p:cNvPr>
                <p:cNvPicPr>
                  <a:picLocks noChangeAspect="1"/>
                </p:cNvPicPr>
                <p:nvPr/>
              </p:nvPicPr>
              <p:blipFill rotWithShape="1">
                <a:blip r:embed="rId12"/>
                <a:srcRect l="12418" t="29783" r="10037" b="60072"/>
                <a:stretch/>
              </p:blipFill>
              <p:spPr>
                <a:xfrm>
                  <a:off x="3830170" y="3095187"/>
                  <a:ext cx="3314031" cy="325174"/>
                </a:xfrm>
                <a:prstGeom prst="rect">
                  <a:avLst/>
                </a:prstGeom>
              </p:spPr>
            </p:pic>
            <p:pic>
              <p:nvPicPr>
                <p:cNvPr id="719" name="Picture 718" descr="Graphical user interface&#10;&#10;Description automatically generated with medium confidence">
                  <a:extLst>
                    <a:ext uri="{FF2B5EF4-FFF2-40B4-BE49-F238E27FC236}">
                      <a16:creationId xmlns:a16="http://schemas.microsoft.com/office/drawing/2014/main" id="{E2E3356C-BAC2-5113-C2E5-EFCD25CAFDFA}"/>
                    </a:ext>
                  </a:extLst>
                </p:cNvPr>
                <p:cNvPicPr>
                  <a:picLocks noChangeAspect="1"/>
                </p:cNvPicPr>
                <p:nvPr/>
              </p:nvPicPr>
              <p:blipFill rotWithShape="1">
                <a:blip r:embed="rId13"/>
                <a:srcRect l="12475" t="29782" r="10039" b="60072"/>
                <a:stretch/>
              </p:blipFill>
              <p:spPr>
                <a:xfrm>
                  <a:off x="3838334" y="3761028"/>
                  <a:ext cx="3311525" cy="325173"/>
                </a:xfrm>
                <a:prstGeom prst="rect">
                  <a:avLst/>
                </a:prstGeom>
              </p:spPr>
            </p:pic>
            <p:pic>
              <p:nvPicPr>
                <p:cNvPr id="720" name="Picture 719" descr="A picture containing graphical user interface&#10;&#10;Description automatically generated">
                  <a:extLst>
                    <a:ext uri="{FF2B5EF4-FFF2-40B4-BE49-F238E27FC236}">
                      <a16:creationId xmlns:a16="http://schemas.microsoft.com/office/drawing/2014/main" id="{C7EA5C3C-E0F6-1163-A596-BCAA410A8E05}"/>
                    </a:ext>
                  </a:extLst>
                </p:cNvPr>
                <p:cNvPicPr>
                  <a:picLocks noChangeAspect="1"/>
                </p:cNvPicPr>
                <p:nvPr/>
              </p:nvPicPr>
              <p:blipFill rotWithShape="1">
                <a:blip r:embed="rId14"/>
                <a:srcRect l="12500" t="29710" r="9955" b="60146"/>
                <a:stretch/>
              </p:blipFill>
              <p:spPr>
                <a:xfrm>
                  <a:off x="3830170" y="3422868"/>
                  <a:ext cx="3314031" cy="332683"/>
                </a:xfrm>
                <a:prstGeom prst="rect">
                  <a:avLst/>
                </a:prstGeom>
              </p:spPr>
            </p:pic>
            <p:pic>
              <p:nvPicPr>
                <p:cNvPr id="721" name="Picture 720" descr="Graphical user interface&#10;&#10;Description automatically generated with low confidence">
                  <a:extLst>
                    <a:ext uri="{FF2B5EF4-FFF2-40B4-BE49-F238E27FC236}">
                      <a16:creationId xmlns:a16="http://schemas.microsoft.com/office/drawing/2014/main" id="{57046DE7-6F8E-79A0-94C8-53C56CB3049A}"/>
                    </a:ext>
                  </a:extLst>
                </p:cNvPr>
                <p:cNvPicPr>
                  <a:picLocks noChangeAspect="1"/>
                </p:cNvPicPr>
                <p:nvPr/>
              </p:nvPicPr>
              <p:blipFill rotWithShape="1">
                <a:blip r:embed="rId15"/>
                <a:srcRect l="12417" t="29710" r="9926" b="60145"/>
                <a:stretch/>
              </p:blipFill>
              <p:spPr>
                <a:xfrm>
                  <a:off x="3830170" y="4083993"/>
                  <a:ext cx="3318817" cy="342881"/>
                </a:xfrm>
                <a:prstGeom prst="rect">
                  <a:avLst/>
                </a:prstGeom>
              </p:spPr>
            </p:pic>
            <p:pic>
              <p:nvPicPr>
                <p:cNvPr id="722" name="Picture 721" descr="Graphical user interface&#10;&#10;Description automatically generated">
                  <a:extLst>
                    <a:ext uri="{FF2B5EF4-FFF2-40B4-BE49-F238E27FC236}">
                      <a16:creationId xmlns:a16="http://schemas.microsoft.com/office/drawing/2014/main" id="{AF0546D3-916C-7725-BFBB-448F651A7CE0}"/>
                    </a:ext>
                  </a:extLst>
                </p:cNvPr>
                <p:cNvPicPr>
                  <a:picLocks noChangeAspect="1"/>
                </p:cNvPicPr>
                <p:nvPr/>
              </p:nvPicPr>
              <p:blipFill rotWithShape="1">
                <a:blip r:embed="rId16"/>
                <a:srcRect l="12417" t="29784" r="9926" b="60071"/>
                <a:stretch/>
              </p:blipFill>
              <p:spPr>
                <a:xfrm>
                  <a:off x="3830170" y="4429061"/>
                  <a:ext cx="3318816" cy="325173"/>
                </a:xfrm>
                <a:prstGeom prst="rect">
                  <a:avLst/>
                </a:prstGeom>
              </p:spPr>
            </p:pic>
            <p:pic>
              <p:nvPicPr>
                <p:cNvPr id="723" name="Picture 722" descr="A picture containing graphical user interface&#10;&#10;Description automatically generated">
                  <a:extLst>
                    <a:ext uri="{FF2B5EF4-FFF2-40B4-BE49-F238E27FC236}">
                      <a16:creationId xmlns:a16="http://schemas.microsoft.com/office/drawing/2014/main" id="{70A7495C-F41C-6C40-727C-455BA7F4CFE5}"/>
                    </a:ext>
                  </a:extLst>
                </p:cNvPr>
                <p:cNvPicPr>
                  <a:picLocks noChangeAspect="1"/>
                </p:cNvPicPr>
                <p:nvPr/>
              </p:nvPicPr>
              <p:blipFill rotWithShape="1">
                <a:blip r:embed="rId17"/>
                <a:srcRect l="12417" t="29718" r="9926" b="59780"/>
                <a:stretch/>
              </p:blipFill>
              <p:spPr>
                <a:xfrm>
                  <a:off x="3830170" y="4757577"/>
                  <a:ext cx="3318816" cy="336593"/>
                </a:xfrm>
                <a:prstGeom prst="rect">
                  <a:avLst/>
                </a:prstGeom>
              </p:spPr>
            </p:pic>
            <p:sp>
              <p:nvSpPr>
                <p:cNvPr id="724" name="Rectangle 723">
                  <a:extLst>
                    <a:ext uri="{FF2B5EF4-FFF2-40B4-BE49-F238E27FC236}">
                      <a16:creationId xmlns:a16="http://schemas.microsoft.com/office/drawing/2014/main" id="{2BA82809-0DAF-42B1-89DE-ABA35F79EB7C}"/>
                    </a:ext>
                  </a:extLst>
                </p:cNvPr>
                <p:cNvSpPr/>
                <p:nvPr/>
              </p:nvSpPr>
              <p:spPr>
                <a:xfrm>
                  <a:off x="3840761" y="2090658"/>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8" name="Group 687">
              <a:extLst>
                <a:ext uri="{FF2B5EF4-FFF2-40B4-BE49-F238E27FC236}">
                  <a16:creationId xmlns:a16="http://schemas.microsoft.com/office/drawing/2014/main" id="{0A559C2B-EEC5-4FC9-4F06-47ABF2773841}"/>
                </a:ext>
              </a:extLst>
            </p:cNvPr>
            <p:cNvGrpSpPr/>
            <p:nvPr/>
          </p:nvGrpSpPr>
          <p:grpSpPr>
            <a:xfrm>
              <a:off x="7672038" y="2379875"/>
              <a:ext cx="3322793" cy="3009718"/>
              <a:chOff x="3818681" y="1679282"/>
              <a:chExt cx="4538540" cy="4026519"/>
            </a:xfrm>
          </p:grpSpPr>
          <p:pic>
            <p:nvPicPr>
              <p:cNvPr id="702" name="Picture 701" descr="A collage of images of airplanes&#10;&#10;Description automatically generated">
                <a:extLst>
                  <a:ext uri="{FF2B5EF4-FFF2-40B4-BE49-F238E27FC236}">
                    <a16:creationId xmlns:a16="http://schemas.microsoft.com/office/drawing/2014/main" id="{E4A1E913-B9C8-5D72-1BB2-4B9C157E539F}"/>
                  </a:ext>
                </a:extLst>
              </p:cNvPr>
              <p:cNvPicPr>
                <a:picLocks noChangeAspect="1"/>
              </p:cNvPicPr>
              <p:nvPr/>
            </p:nvPicPr>
            <p:blipFill rotWithShape="1">
              <a:blip r:embed="rId18"/>
              <a:srcRect l="12463" t="14285" r="9849" b="75098"/>
              <a:stretch/>
            </p:blipFill>
            <p:spPr>
              <a:xfrm>
                <a:off x="3818681" y="2133508"/>
                <a:ext cx="4538540" cy="465193"/>
              </a:xfrm>
              <a:prstGeom prst="rect">
                <a:avLst/>
              </a:prstGeom>
            </p:spPr>
          </p:pic>
          <p:pic>
            <p:nvPicPr>
              <p:cNvPr id="703" name="Picture 702" descr="A collage of different images of airplanes&#10;&#10;Description automatically generated">
                <a:extLst>
                  <a:ext uri="{FF2B5EF4-FFF2-40B4-BE49-F238E27FC236}">
                    <a16:creationId xmlns:a16="http://schemas.microsoft.com/office/drawing/2014/main" id="{B11DAA96-10ED-844B-AAFF-0153689C164D}"/>
                  </a:ext>
                </a:extLst>
              </p:cNvPr>
              <p:cNvPicPr>
                <a:picLocks noChangeAspect="1"/>
              </p:cNvPicPr>
              <p:nvPr/>
            </p:nvPicPr>
            <p:blipFill rotWithShape="1">
              <a:blip r:embed="rId19"/>
              <a:srcRect l="12475" t="14276" r="9837" b="75097"/>
              <a:stretch/>
            </p:blipFill>
            <p:spPr>
              <a:xfrm>
                <a:off x="3818681" y="1679282"/>
                <a:ext cx="4538540" cy="465608"/>
              </a:xfrm>
              <a:prstGeom prst="rect">
                <a:avLst/>
              </a:prstGeom>
            </p:spPr>
          </p:pic>
          <p:pic>
            <p:nvPicPr>
              <p:cNvPr id="704" name="Picture 703" descr="A collage of images of airplanes&#10;&#10;Description automatically generated">
                <a:extLst>
                  <a:ext uri="{FF2B5EF4-FFF2-40B4-BE49-F238E27FC236}">
                    <a16:creationId xmlns:a16="http://schemas.microsoft.com/office/drawing/2014/main" id="{A6C68AAA-02EB-DE2B-54FE-8F453D7B07D5}"/>
                  </a:ext>
                </a:extLst>
              </p:cNvPr>
              <p:cNvPicPr>
                <a:picLocks noChangeAspect="1"/>
              </p:cNvPicPr>
              <p:nvPr/>
            </p:nvPicPr>
            <p:blipFill rotWithShape="1">
              <a:blip r:embed="rId20"/>
              <a:srcRect l="12521" t="14219" r="9790" b="75164"/>
              <a:stretch/>
            </p:blipFill>
            <p:spPr>
              <a:xfrm>
                <a:off x="3818681" y="3482723"/>
                <a:ext cx="4538234" cy="465162"/>
              </a:xfrm>
              <a:prstGeom prst="rect">
                <a:avLst/>
              </a:prstGeom>
            </p:spPr>
          </p:pic>
          <p:pic>
            <p:nvPicPr>
              <p:cNvPr id="705" name="Picture 704" descr="A collage of images of airplanes&#10;&#10;Description automatically generated">
                <a:extLst>
                  <a:ext uri="{FF2B5EF4-FFF2-40B4-BE49-F238E27FC236}">
                    <a16:creationId xmlns:a16="http://schemas.microsoft.com/office/drawing/2014/main" id="{CB8593AE-BD9B-6CC8-D7EC-CB38AADDD2AD}"/>
                  </a:ext>
                </a:extLst>
              </p:cNvPr>
              <p:cNvPicPr>
                <a:picLocks noChangeAspect="1"/>
              </p:cNvPicPr>
              <p:nvPr/>
            </p:nvPicPr>
            <p:blipFill rotWithShape="1">
              <a:blip r:embed="rId21"/>
              <a:srcRect l="12336" t="14342" r="9976" b="75098"/>
              <a:stretch/>
            </p:blipFill>
            <p:spPr>
              <a:xfrm>
                <a:off x="3818681" y="3941392"/>
                <a:ext cx="4538234" cy="462626"/>
              </a:xfrm>
              <a:prstGeom prst="rect">
                <a:avLst/>
              </a:prstGeom>
            </p:spPr>
          </p:pic>
          <p:pic>
            <p:nvPicPr>
              <p:cNvPr id="706" name="Picture 705" descr="A collage of images of airplanes&#10;&#10;Description automatically generated">
                <a:extLst>
                  <a:ext uri="{FF2B5EF4-FFF2-40B4-BE49-F238E27FC236}">
                    <a16:creationId xmlns:a16="http://schemas.microsoft.com/office/drawing/2014/main" id="{A0F37E3F-62A2-F9A7-1343-C0865F6ADD8A}"/>
                  </a:ext>
                </a:extLst>
              </p:cNvPr>
              <p:cNvPicPr>
                <a:picLocks noChangeAspect="1"/>
              </p:cNvPicPr>
              <p:nvPr/>
            </p:nvPicPr>
            <p:blipFill rotWithShape="1">
              <a:blip r:embed="rId22"/>
              <a:srcRect l="12693" t="14326" r="10077" b="75199"/>
              <a:stretch/>
            </p:blipFill>
            <p:spPr>
              <a:xfrm>
                <a:off x="3818681" y="2579631"/>
                <a:ext cx="4538234" cy="458941"/>
              </a:xfrm>
              <a:prstGeom prst="rect">
                <a:avLst/>
              </a:prstGeom>
            </p:spPr>
          </p:pic>
          <p:pic>
            <p:nvPicPr>
              <p:cNvPr id="707" name="Picture 706" descr="A collage of images of airplanes&#10;&#10;Description automatically generated">
                <a:extLst>
                  <a:ext uri="{FF2B5EF4-FFF2-40B4-BE49-F238E27FC236}">
                    <a16:creationId xmlns:a16="http://schemas.microsoft.com/office/drawing/2014/main" id="{AC9849EF-3C73-522D-F380-9EC145F50B4A}"/>
                  </a:ext>
                </a:extLst>
              </p:cNvPr>
              <p:cNvPicPr>
                <a:picLocks noChangeAspect="1"/>
              </p:cNvPicPr>
              <p:nvPr/>
            </p:nvPicPr>
            <p:blipFill rotWithShape="1">
              <a:blip r:embed="rId23"/>
              <a:srcRect l="12431" t="14576" r="9947" b="75179"/>
              <a:stretch/>
            </p:blipFill>
            <p:spPr>
              <a:xfrm>
                <a:off x="3818681" y="4402874"/>
                <a:ext cx="4538234" cy="448856"/>
              </a:xfrm>
              <a:prstGeom prst="rect">
                <a:avLst/>
              </a:prstGeom>
            </p:spPr>
          </p:pic>
          <p:pic>
            <p:nvPicPr>
              <p:cNvPr id="708" name="Picture 707" descr="A collage of images of airplanes&#10;&#10;Description automatically generated">
                <a:extLst>
                  <a:ext uri="{FF2B5EF4-FFF2-40B4-BE49-F238E27FC236}">
                    <a16:creationId xmlns:a16="http://schemas.microsoft.com/office/drawing/2014/main" id="{8DCA708C-B0CE-FD0B-476C-6820C5E3C253}"/>
                  </a:ext>
                </a:extLst>
              </p:cNvPr>
              <p:cNvPicPr>
                <a:picLocks noChangeAspect="1"/>
              </p:cNvPicPr>
              <p:nvPr/>
            </p:nvPicPr>
            <p:blipFill rotWithShape="1">
              <a:blip r:embed="rId24"/>
              <a:srcRect l="12521" t="14452" r="9790" b="75154"/>
              <a:stretch/>
            </p:blipFill>
            <p:spPr>
              <a:xfrm>
                <a:off x="3818681" y="3032938"/>
                <a:ext cx="4538234" cy="455372"/>
              </a:xfrm>
              <a:prstGeom prst="rect">
                <a:avLst/>
              </a:prstGeom>
            </p:spPr>
          </p:pic>
          <p:pic>
            <p:nvPicPr>
              <p:cNvPr id="709" name="Picture 708" descr="A collage of images of airplanes&#10;&#10;Description automatically generated">
                <a:extLst>
                  <a:ext uri="{FF2B5EF4-FFF2-40B4-BE49-F238E27FC236}">
                    <a16:creationId xmlns:a16="http://schemas.microsoft.com/office/drawing/2014/main" id="{4EB42477-896D-ECB3-0F75-33643E84620D}"/>
                  </a:ext>
                </a:extLst>
              </p:cNvPr>
              <p:cNvPicPr>
                <a:picLocks noChangeAspect="1"/>
              </p:cNvPicPr>
              <p:nvPr/>
            </p:nvPicPr>
            <p:blipFill rotWithShape="1">
              <a:blip r:embed="rId25"/>
              <a:srcRect l="12398" t="14418" r="9957" b="75108"/>
              <a:stretch/>
            </p:blipFill>
            <p:spPr>
              <a:xfrm>
                <a:off x="3818681" y="4832854"/>
                <a:ext cx="4536061" cy="458941"/>
              </a:xfrm>
              <a:prstGeom prst="rect">
                <a:avLst/>
              </a:prstGeom>
            </p:spPr>
          </p:pic>
          <p:pic>
            <p:nvPicPr>
              <p:cNvPr id="710" name="Picture 709" descr="A collage of images of airplanes&#10;&#10;Description automatically generated">
                <a:extLst>
                  <a:ext uri="{FF2B5EF4-FFF2-40B4-BE49-F238E27FC236}">
                    <a16:creationId xmlns:a16="http://schemas.microsoft.com/office/drawing/2014/main" id="{15EA36E3-93D1-E9A3-B534-2124DBD4C34B}"/>
                  </a:ext>
                </a:extLst>
              </p:cNvPr>
              <p:cNvPicPr>
                <a:picLocks noChangeAspect="1"/>
              </p:cNvPicPr>
              <p:nvPr/>
            </p:nvPicPr>
            <p:blipFill rotWithShape="1">
              <a:blip r:embed="rId26"/>
              <a:srcRect l="12424" t="14382" r="9893" b="75816"/>
              <a:stretch/>
            </p:blipFill>
            <p:spPr>
              <a:xfrm>
                <a:off x="3818681" y="5276348"/>
                <a:ext cx="4538235" cy="429453"/>
              </a:xfrm>
              <a:prstGeom prst="rect">
                <a:avLst/>
              </a:prstGeom>
            </p:spPr>
          </p:pic>
        </p:grpSp>
        <p:sp>
          <p:nvSpPr>
            <p:cNvPr id="689" name="Google Shape;395;p15">
              <a:extLst>
                <a:ext uri="{FF2B5EF4-FFF2-40B4-BE49-F238E27FC236}">
                  <a16:creationId xmlns:a16="http://schemas.microsoft.com/office/drawing/2014/main" id="{76E580E4-DC0F-ACA2-4FBD-C203CA668571}"/>
                </a:ext>
              </a:extLst>
            </p:cNvPr>
            <p:cNvSpPr txBox="1"/>
            <p:nvPr/>
          </p:nvSpPr>
          <p:spPr>
            <a:xfrm>
              <a:off x="7454556" y="5386371"/>
              <a:ext cx="3318816"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t>c) Specialized feature of CL model</a:t>
              </a:r>
              <a:endParaRPr sz="1200"/>
            </a:p>
          </p:txBody>
        </p:sp>
        <p:sp>
          <p:nvSpPr>
            <p:cNvPr id="690" name="Rectangle 689">
              <a:extLst>
                <a:ext uri="{FF2B5EF4-FFF2-40B4-BE49-F238E27FC236}">
                  <a16:creationId xmlns:a16="http://schemas.microsoft.com/office/drawing/2014/main" id="{7991A433-ED40-669A-F753-2DE234DA6D22}"/>
                </a:ext>
              </a:extLst>
            </p:cNvPr>
            <p:cNvSpPr/>
            <p:nvPr/>
          </p:nvSpPr>
          <p:spPr>
            <a:xfrm>
              <a:off x="7662430" y="2376668"/>
              <a:ext cx="3318817" cy="30056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1" name="TextBox 690">
                  <a:extLst>
                    <a:ext uri="{FF2B5EF4-FFF2-40B4-BE49-F238E27FC236}">
                      <a16:creationId xmlns:a16="http://schemas.microsoft.com/office/drawing/2014/main" id="{926EC244-EF99-881B-6FB3-34F1AB94F5F0}"/>
                    </a:ext>
                  </a:extLst>
                </p:cNvPr>
                <p:cNvSpPr txBox="1"/>
                <p:nvPr/>
              </p:nvSpPr>
              <p:spPr>
                <a:xfrm>
                  <a:off x="11026204" y="2469513"/>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solidFill>
                                  <a:srgbClr val="5F2A0F"/>
                                </a:solidFill>
                                <a:latin typeface="Cambria Math" panose="02040503050406030204" pitchFamily="18" charset="0"/>
                              </a:rPr>
                            </m:ctrlPr>
                          </m:sSubSupPr>
                          <m:e>
                            <m:r>
                              <a:rPr lang="en-US" sz="1100" b="0" i="1" smtClean="0">
                                <a:solidFill>
                                  <a:srgbClr val="5F2A0F"/>
                                </a:solidFill>
                                <a:latin typeface="Cambria Math" panose="02040503050406030204" pitchFamily="18" charset="0"/>
                              </a:rPr>
                              <m:t>𝑥</m:t>
                            </m:r>
                          </m:e>
                          <m:sub>
                            <m:r>
                              <a:rPr lang="en-US" sz="1100" b="0" i="1" smtClean="0">
                                <a:solidFill>
                                  <a:srgbClr val="5F2A0F"/>
                                </a:solidFill>
                                <a:latin typeface="Cambria Math" panose="02040503050406030204" pitchFamily="18" charset="0"/>
                              </a:rPr>
                              <m:t>𝑐𝑙𝑟</m:t>
                            </m:r>
                            <m:r>
                              <a:rPr lang="en-US" sz="1100" b="0" i="1" smtClean="0">
                                <a:solidFill>
                                  <a:srgbClr val="5F2A0F"/>
                                </a:solidFill>
                                <a:latin typeface="Cambria Math" panose="02040503050406030204" pitchFamily="18" charset="0"/>
                              </a:rPr>
                              <m:t>,  </m:t>
                            </m:r>
                            <m:r>
                              <a:rPr lang="en-US" sz="1100" b="0" i="1" smtClean="0">
                                <a:solidFill>
                                  <a:srgbClr val="5F2A0F"/>
                                </a:solidFill>
                                <a:latin typeface="Cambria Math" panose="02040503050406030204" pitchFamily="18" charset="0"/>
                              </a:rPr>
                              <m:t>𝑡</m:t>
                            </m:r>
                            <m:r>
                              <a:rPr lang="en-US" sz="1100" b="0" i="1" smtClean="0">
                                <a:solidFill>
                                  <a:srgbClr val="5F2A0F"/>
                                </a:solidFill>
                                <a:latin typeface="Cambria Math" panose="02040503050406030204" pitchFamily="18" charset="0"/>
                              </a:rPr>
                              <m:t>=1 </m:t>
                            </m:r>
                          </m:sub>
                          <m:sup>
                            <m:d>
                              <m:dPr>
                                <m:begChr m:val="["/>
                                <m:endChr m:val="]"/>
                                <m:ctrlPr>
                                  <a:rPr lang="en-US" sz="1100" b="0" i="1" smtClean="0">
                                    <a:solidFill>
                                      <a:srgbClr val="5F2A0F"/>
                                    </a:solidFill>
                                    <a:latin typeface="Cambria Math" panose="02040503050406030204" pitchFamily="18" charset="0"/>
                                  </a:rPr>
                                </m:ctrlPr>
                              </m:dPr>
                              <m:e>
                                <m:r>
                                  <a:rPr lang="en-US" sz="1100" b="0" i="1" smtClean="0">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1" name="TextBox 690">
                  <a:extLst>
                    <a:ext uri="{FF2B5EF4-FFF2-40B4-BE49-F238E27FC236}">
                      <a16:creationId xmlns:a16="http://schemas.microsoft.com/office/drawing/2014/main" id="{926EC244-EF99-881B-6FB3-34F1AB94F5F0}"/>
                    </a:ext>
                  </a:extLst>
                </p:cNvPr>
                <p:cNvSpPr txBox="1">
                  <a:spLocks noRot="1" noChangeAspect="1" noMove="1" noResize="1" noEditPoints="1" noAdjustHandles="1" noChangeArrowheads="1" noChangeShapeType="1" noTextEdit="1"/>
                </p:cNvSpPr>
                <p:nvPr/>
              </p:nvSpPr>
              <p:spPr>
                <a:xfrm>
                  <a:off x="11026204" y="2469513"/>
                  <a:ext cx="667313" cy="236474"/>
                </a:xfrm>
                <a:prstGeom prst="rect">
                  <a:avLst/>
                </a:prstGeom>
                <a:blipFill>
                  <a:blip r:embed="rId27"/>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2" name="TextBox 691">
                  <a:extLst>
                    <a:ext uri="{FF2B5EF4-FFF2-40B4-BE49-F238E27FC236}">
                      <a16:creationId xmlns:a16="http://schemas.microsoft.com/office/drawing/2014/main" id="{39668879-8A31-911A-32F7-EC67BEE54C24}"/>
                    </a:ext>
                  </a:extLst>
                </p:cNvPr>
                <p:cNvSpPr txBox="1"/>
                <p:nvPr/>
              </p:nvSpPr>
              <p:spPr>
                <a:xfrm>
                  <a:off x="11026205" y="5157267"/>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=8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2" name="TextBox 691">
                  <a:extLst>
                    <a:ext uri="{FF2B5EF4-FFF2-40B4-BE49-F238E27FC236}">
                      <a16:creationId xmlns:a16="http://schemas.microsoft.com/office/drawing/2014/main" id="{39668879-8A31-911A-32F7-EC67BEE54C24}"/>
                    </a:ext>
                  </a:extLst>
                </p:cNvPr>
                <p:cNvSpPr txBox="1">
                  <a:spLocks noRot="1" noChangeAspect="1" noMove="1" noResize="1" noEditPoints="1" noAdjustHandles="1" noChangeArrowheads="1" noChangeShapeType="1" noTextEdit="1"/>
                </p:cNvSpPr>
                <p:nvPr/>
              </p:nvSpPr>
              <p:spPr>
                <a:xfrm>
                  <a:off x="11026205" y="5157267"/>
                  <a:ext cx="667313" cy="236474"/>
                </a:xfrm>
                <a:prstGeom prst="rect">
                  <a:avLst/>
                </a:prstGeom>
                <a:blipFill>
                  <a:blip r:embed="rId28"/>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3" name="TextBox 692">
                  <a:extLst>
                    <a:ext uri="{FF2B5EF4-FFF2-40B4-BE49-F238E27FC236}">
                      <a16:creationId xmlns:a16="http://schemas.microsoft.com/office/drawing/2014/main" id="{6D089326-C0BE-1037-293C-756D557B3CB0}"/>
                    </a:ext>
                  </a:extLst>
                </p:cNvPr>
                <p:cNvSpPr txBox="1"/>
                <p:nvPr/>
              </p:nvSpPr>
              <p:spPr>
                <a:xfrm>
                  <a:off x="11026205" y="481988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=8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3" name="TextBox 692">
                  <a:extLst>
                    <a:ext uri="{FF2B5EF4-FFF2-40B4-BE49-F238E27FC236}">
                      <a16:creationId xmlns:a16="http://schemas.microsoft.com/office/drawing/2014/main" id="{6D089326-C0BE-1037-293C-756D557B3CB0}"/>
                    </a:ext>
                  </a:extLst>
                </p:cNvPr>
                <p:cNvSpPr txBox="1">
                  <a:spLocks noRot="1" noChangeAspect="1" noMove="1" noResize="1" noEditPoints="1" noAdjustHandles="1" noChangeArrowheads="1" noChangeShapeType="1" noTextEdit="1"/>
                </p:cNvSpPr>
                <p:nvPr/>
              </p:nvSpPr>
              <p:spPr>
                <a:xfrm>
                  <a:off x="11026205" y="4819884"/>
                  <a:ext cx="667313" cy="236474"/>
                </a:xfrm>
                <a:prstGeom prst="rect">
                  <a:avLst/>
                </a:prstGeom>
                <a:blipFill>
                  <a:blip r:embed="rId29"/>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4" name="TextBox 693">
                  <a:extLst>
                    <a:ext uri="{FF2B5EF4-FFF2-40B4-BE49-F238E27FC236}">
                      <a16:creationId xmlns:a16="http://schemas.microsoft.com/office/drawing/2014/main" id="{4D16E670-42CD-A0B5-0788-01E8054C71F9}"/>
                    </a:ext>
                  </a:extLst>
                </p:cNvPr>
                <p:cNvSpPr txBox="1"/>
                <p:nvPr/>
              </p:nvSpPr>
              <p:spPr>
                <a:xfrm>
                  <a:off x="11026205" y="448282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=7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4" name="TextBox 693">
                  <a:extLst>
                    <a:ext uri="{FF2B5EF4-FFF2-40B4-BE49-F238E27FC236}">
                      <a16:creationId xmlns:a16="http://schemas.microsoft.com/office/drawing/2014/main" id="{4D16E670-42CD-A0B5-0788-01E8054C71F9}"/>
                    </a:ext>
                  </a:extLst>
                </p:cNvPr>
                <p:cNvSpPr txBox="1">
                  <a:spLocks noRot="1" noChangeAspect="1" noMove="1" noResize="1" noEditPoints="1" noAdjustHandles="1" noChangeArrowheads="1" noChangeShapeType="1" noTextEdit="1"/>
                </p:cNvSpPr>
                <p:nvPr/>
              </p:nvSpPr>
              <p:spPr>
                <a:xfrm>
                  <a:off x="11026205" y="4482824"/>
                  <a:ext cx="667313" cy="236474"/>
                </a:xfrm>
                <a:prstGeom prst="rect">
                  <a:avLst/>
                </a:prstGeom>
                <a:blipFill>
                  <a:blip r:embed="rId30"/>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5" name="TextBox 694">
                  <a:extLst>
                    <a:ext uri="{FF2B5EF4-FFF2-40B4-BE49-F238E27FC236}">
                      <a16:creationId xmlns:a16="http://schemas.microsoft.com/office/drawing/2014/main" id="{6637030E-92F6-BBDE-F786-F2ED0600AB08}"/>
                    </a:ext>
                  </a:extLst>
                </p:cNvPr>
                <p:cNvSpPr txBox="1"/>
                <p:nvPr/>
              </p:nvSpPr>
              <p:spPr>
                <a:xfrm>
                  <a:off x="11026205" y="4145766"/>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=6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5" name="TextBox 694">
                  <a:extLst>
                    <a:ext uri="{FF2B5EF4-FFF2-40B4-BE49-F238E27FC236}">
                      <a16:creationId xmlns:a16="http://schemas.microsoft.com/office/drawing/2014/main" id="{6637030E-92F6-BBDE-F786-F2ED0600AB08}"/>
                    </a:ext>
                  </a:extLst>
                </p:cNvPr>
                <p:cNvSpPr txBox="1">
                  <a:spLocks noRot="1" noChangeAspect="1" noMove="1" noResize="1" noEditPoints="1" noAdjustHandles="1" noChangeArrowheads="1" noChangeShapeType="1" noTextEdit="1"/>
                </p:cNvSpPr>
                <p:nvPr/>
              </p:nvSpPr>
              <p:spPr>
                <a:xfrm>
                  <a:off x="11026205" y="4145766"/>
                  <a:ext cx="667313" cy="236474"/>
                </a:xfrm>
                <a:prstGeom prst="rect">
                  <a:avLst/>
                </a:prstGeom>
                <a:blipFill>
                  <a:blip r:embed="rId31"/>
                  <a:stretch>
                    <a:fillRect l="-2857"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6" name="TextBox 695">
                  <a:extLst>
                    <a:ext uri="{FF2B5EF4-FFF2-40B4-BE49-F238E27FC236}">
                      <a16:creationId xmlns:a16="http://schemas.microsoft.com/office/drawing/2014/main" id="{FDF4F454-B55B-4800-B5DD-EF15213E5DF0}"/>
                    </a:ext>
                  </a:extLst>
                </p:cNvPr>
                <p:cNvSpPr txBox="1"/>
                <p:nvPr/>
              </p:nvSpPr>
              <p:spPr>
                <a:xfrm>
                  <a:off x="11026206" y="3805437"/>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=5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6" name="TextBox 695">
                  <a:extLst>
                    <a:ext uri="{FF2B5EF4-FFF2-40B4-BE49-F238E27FC236}">
                      <a16:creationId xmlns:a16="http://schemas.microsoft.com/office/drawing/2014/main" id="{FDF4F454-B55B-4800-B5DD-EF15213E5DF0}"/>
                    </a:ext>
                  </a:extLst>
                </p:cNvPr>
                <p:cNvSpPr txBox="1">
                  <a:spLocks noRot="1" noChangeAspect="1" noMove="1" noResize="1" noEditPoints="1" noAdjustHandles="1" noChangeArrowheads="1" noChangeShapeType="1" noTextEdit="1"/>
                </p:cNvSpPr>
                <p:nvPr/>
              </p:nvSpPr>
              <p:spPr>
                <a:xfrm>
                  <a:off x="11026206" y="3805437"/>
                  <a:ext cx="667313" cy="236474"/>
                </a:xfrm>
                <a:prstGeom prst="rect">
                  <a:avLst/>
                </a:prstGeom>
                <a:blipFill>
                  <a:blip r:embed="rId32"/>
                  <a:stretch>
                    <a:fillRect l="-2857"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7" name="TextBox 696">
                  <a:extLst>
                    <a:ext uri="{FF2B5EF4-FFF2-40B4-BE49-F238E27FC236}">
                      <a16:creationId xmlns:a16="http://schemas.microsoft.com/office/drawing/2014/main" id="{8A6EE349-E8AC-E935-8FB2-2501D3A1686C}"/>
                    </a:ext>
                  </a:extLst>
                </p:cNvPr>
                <p:cNvSpPr txBox="1"/>
                <p:nvPr/>
              </p:nvSpPr>
              <p:spPr>
                <a:xfrm>
                  <a:off x="11026206" y="3469276"/>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=4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7" name="TextBox 696">
                  <a:extLst>
                    <a:ext uri="{FF2B5EF4-FFF2-40B4-BE49-F238E27FC236}">
                      <a16:creationId xmlns:a16="http://schemas.microsoft.com/office/drawing/2014/main" id="{8A6EE349-E8AC-E935-8FB2-2501D3A1686C}"/>
                    </a:ext>
                  </a:extLst>
                </p:cNvPr>
                <p:cNvSpPr txBox="1">
                  <a:spLocks noRot="1" noChangeAspect="1" noMove="1" noResize="1" noEditPoints="1" noAdjustHandles="1" noChangeArrowheads="1" noChangeShapeType="1" noTextEdit="1"/>
                </p:cNvSpPr>
                <p:nvPr/>
              </p:nvSpPr>
              <p:spPr>
                <a:xfrm>
                  <a:off x="11026206" y="3469276"/>
                  <a:ext cx="667313" cy="236474"/>
                </a:xfrm>
                <a:prstGeom prst="rect">
                  <a:avLst/>
                </a:prstGeom>
                <a:blipFill>
                  <a:blip r:embed="rId33"/>
                  <a:stretch>
                    <a:fillRect l="-2857"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8" name="TextBox 697">
                  <a:extLst>
                    <a:ext uri="{FF2B5EF4-FFF2-40B4-BE49-F238E27FC236}">
                      <a16:creationId xmlns:a16="http://schemas.microsoft.com/office/drawing/2014/main" id="{479350FD-7CCC-3436-BDBB-58D6C2613C1F}"/>
                    </a:ext>
                  </a:extLst>
                </p:cNvPr>
                <p:cNvSpPr txBox="1"/>
                <p:nvPr/>
              </p:nvSpPr>
              <p:spPr>
                <a:xfrm>
                  <a:off x="11026206" y="3133115"/>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=3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8" name="TextBox 697">
                  <a:extLst>
                    <a:ext uri="{FF2B5EF4-FFF2-40B4-BE49-F238E27FC236}">
                      <a16:creationId xmlns:a16="http://schemas.microsoft.com/office/drawing/2014/main" id="{479350FD-7CCC-3436-BDBB-58D6C2613C1F}"/>
                    </a:ext>
                  </a:extLst>
                </p:cNvPr>
                <p:cNvSpPr txBox="1">
                  <a:spLocks noRot="1" noChangeAspect="1" noMove="1" noResize="1" noEditPoints="1" noAdjustHandles="1" noChangeArrowheads="1" noChangeShapeType="1" noTextEdit="1"/>
                </p:cNvSpPr>
                <p:nvPr/>
              </p:nvSpPr>
              <p:spPr>
                <a:xfrm>
                  <a:off x="11026206" y="3133115"/>
                  <a:ext cx="667313" cy="236474"/>
                </a:xfrm>
                <a:prstGeom prst="rect">
                  <a:avLst/>
                </a:prstGeom>
                <a:blipFill>
                  <a:blip r:embed="rId34"/>
                  <a:stretch>
                    <a:fillRect l="-2857"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9" name="TextBox 698">
                  <a:extLst>
                    <a:ext uri="{FF2B5EF4-FFF2-40B4-BE49-F238E27FC236}">
                      <a16:creationId xmlns:a16="http://schemas.microsoft.com/office/drawing/2014/main" id="{0599EBBB-75D3-13F2-189C-0ADF749E1E92}"/>
                    </a:ext>
                  </a:extLst>
                </p:cNvPr>
                <p:cNvSpPr txBox="1"/>
                <p:nvPr/>
              </p:nvSpPr>
              <p:spPr>
                <a:xfrm>
                  <a:off x="11026206" y="2796954"/>
                  <a:ext cx="667313" cy="236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5F2A0F"/>
                                </a:solidFill>
                                <a:latin typeface="Cambria Math" panose="02040503050406030204" pitchFamily="18" charset="0"/>
                              </a:rPr>
                            </m:ctrlPr>
                          </m:sSubSupPr>
                          <m:e>
                            <m:r>
                              <a:rPr lang="en-US" sz="1100" i="1">
                                <a:solidFill>
                                  <a:srgbClr val="5F2A0F"/>
                                </a:solidFill>
                                <a:latin typeface="Cambria Math" panose="02040503050406030204" pitchFamily="18" charset="0"/>
                              </a:rPr>
                              <m:t>𝑥</m:t>
                            </m:r>
                          </m:e>
                          <m:sub>
                            <m:r>
                              <a:rPr lang="en-US" sz="1100" i="1">
                                <a:solidFill>
                                  <a:srgbClr val="5F2A0F"/>
                                </a:solidFill>
                                <a:latin typeface="Cambria Math" panose="02040503050406030204" pitchFamily="18" charset="0"/>
                              </a:rPr>
                              <m:t>𝑐𝑙𝑟</m:t>
                            </m:r>
                            <m:r>
                              <a:rPr lang="en-US" sz="1100" i="1">
                                <a:solidFill>
                                  <a:srgbClr val="5F2A0F"/>
                                </a:solidFill>
                                <a:latin typeface="Cambria Math" panose="02040503050406030204" pitchFamily="18" charset="0"/>
                              </a:rPr>
                              <m:t>,  </m:t>
                            </m:r>
                            <m:r>
                              <a:rPr lang="en-US" sz="1100" i="1">
                                <a:solidFill>
                                  <a:srgbClr val="5F2A0F"/>
                                </a:solidFill>
                                <a:latin typeface="Cambria Math" panose="02040503050406030204" pitchFamily="18" charset="0"/>
                              </a:rPr>
                              <m:t>𝑡</m:t>
                            </m:r>
                            <m:r>
                              <a:rPr lang="en-US" sz="1100" i="1">
                                <a:solidFill>
                                  <a:srgbClr val="5F2A0F"/>
                                </a:solidFill>
                                <a:latin typeface="Cambria Math" panose="02040503050406030204" pitchFamily="18" charset="0"/>
                              </a:rPr>
                              <m:t>=2 </m:t>
                            </m:r>
                          </m:sub>
                          <m:sup>
                            <m:d>
                              <m:dPr>
                                <m:begChr m:val="["/>
                                <m:endChr m:val="]"/>
                                <m:ctrlPr>
                                  <a:rPr lang="en-US" sz="1100" i="1">
                                    <a:solidFill>
                                      <a:srgbClr val="5F2A0F"/>
                                    </a:solidFill>
                                    <a:latin typeface="Cambria Math" panose="02040503050406030204" pitchFamily="18" charset="0"/>
                                  </a:rPr>
                                </m:ctrlPr>
                              </m:dPr>
                              <m:e>
                                <m:r>
                                  <a:rPr lang="en-US" sz="1100" i="1">
                                    <a:solidFill>
                                      <a:srgbClr val="5F2A0F"/>
                                    </a:solidFill>
                                    <a:latin typeface="Cambria Math" panose="02040503050406030204" pitchFamily="18" charset="0"/>
                                  </a:rPr>
                                  <m:t>𝑎𝑖𝑟𝑝𝑙𝑎𝑛𝑒</m:t>
                                </m:r>
                              </m:e>
                            </m:d>
                          </m:sup>
                        </m:sSubSup>
                      </m:oMath>
                    </m:oMathPara>
                  </a14:m>
                  <a:endParaRPr lang="en-US" sz="1100">
                    <a:solidFill>
                      <a:srgbClr val="5F2A0F"/>
                    </a:solidFill>
                    <a:latin typeface="Calibri" panose="020F0502020204030204" pitchFamily="34" charset="0"/>
                    <a:cs typeface="Calibri" panose="020F0502020204030204" pitchFamily="34" charset="0"/>
                  </a:endParaRPr>
                </a:p>
              </p:txBody>
            </p:sp>
          </mc:Choice>
          <mc:Fallback xmlns="">
            <p:sp>
              <p:nvSpPr>
                <p:cNvPr id="699" name="TextBox 698">
                  <a:extLst>
                    <a:ext uri="{FF2B5EF4-FFF2-40B4-BE49-F238E27FC236}">
                      <a16:creationId xmlns:a16="http://schemas.microsoft.com/office/drawing/2014/main" id="{0599EBBB-75D3-13F2-189C-0ADF749E1E92}"/>
                    </a:ext>
                  </a:extLst>
                </p:cNvPr>
                <p:cNvSpPr txBox="1">
                  <a:spLocks noRot="1" noChangeAspect="1" noMove="1" noResize="1" noEditPoints="1" noAdjustHandles="1" noChangeArrowheads="1" noChangeShapeType="1" noTextEdit="1"/>
                </p:cNvSpPr>
                <p:nvPr/>
              </p:nvSpPr>
              <p:spPr>
                <a:xfrm>
                  <a:off x="11026206" y="2796954"/>
                  <a:ext cx="667313" cy="236474"/>
                </a:xfrm>
                <a:prstGeom prst="rect">
                  <a:avLst/>
                </a:prstGeom>
                <a:blipFill>
                  <a:blip r:embed="rId35"/>
                  <a:stretch>
                    <a:fillRect l="-2857" b="-10811"/>
                  </a:stretch>
                </a:blipFill>
              </p:spPr>
              <p:txBody>
                <a:bodyPr/>
                <a:lstStyle/>
                <a:p>
                  <a:r>
                    <a:rPr lang="en-US">
                      <a:noFill/>
                    </a:rPr>
                    <a:t> </a:t>
                  </a:r>
                </a:p>
              </p:txBody>
            </p:sp>
          </mc:Fallback>
        </mc:AlternateContent>
        <p:cxnSp>
          <p:nvCxnSpPr>
            <p:cNvPr id="700" name="Straight Arrow Connector 699">
              <a:extLst>
                <a:ext uri="{FF2B5EF4-FFF2-40B4-BE49-F238E27FC236}">
                  <a16:creationId xmlns:a16="http://schemas.microsoft.com/office/drawing/2014/main" id="{4D4BABBE-6965-84F7-3CB7-2148A8A91412}"/>
                </a:ext>
              </a:extLst>
            </p:cNvPr>
            <p:cNvCxnSpPr/>
            <p:nvPr/>
          </p:nvCxnSpPr>
          <p:spPr>
            <a:xfrm>
              <a:off x="11729081" y="2549430"/>
              <a:ext cx="0" cy="2800285"/>
            </a:xfrm>
            <a:prstGeom prst="straightConnector1">
              <a:avLst/>
            </a:prstGeom>
            <a:ln>
              <a:solidFill>
                <a:srgbClr val="F9B80C"/>
              </a:solidFill>
              <a:tailEnd type="triangle"/>
            </a:ln>
          </p:spPr>
          <p:style>
            <a:lnRef idx="1">
              <a:schemeClr val="dk1"/>
            </a:lnRef>
            <a:fillRef idx="0">
              <a:schemeClr val="dk1"/>
            </a:fillRef>
            <a:effectRef idx="0">
              <a:schemeClr val="dk1"/>
            </a:effectRef>
            <a:fontRef idx="minor">
              <a:schemeClr val="tx1"/>
            </a:fontRef>
          </p:style>
        </p:cxnSp>
        <p:sp>
          <p:nvSpPr>
            <p:cNvPr id="701" name="Google Shape;395;p15">
              <a:extLst>
                <a:ext uri="{FF2B5EF4-FFF2-40B4-BE49-F238E27FC236}">
                  <a16:creationId xmlns:a16="http://schemas.microsoft.com/office/drawing/2014/main" id="{40657C01-90D4-BEF0-B3FC-7F3B8914242B}"/>
                </a:ext>
              </a:extLst>
            </p:cNvPr>
            <p:cNvSpPr txBox="1"/>
            <p:nvPr/>
          </p:nvSpPr>
          <p:spPr>
            <a:xfrm rot="16200000">
              <a:off x="10351248" y="3697534"/>
              <a:ext cx="2999160" cy="3849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9B80C"/>
                  </a:solidFill>
                  <a:latin typeface="Calibri" panose="020F0502020204030204" pitchFamily="34" charset="0"/>
                  <a:cs typeface="Calibri" panose="020F0502020204030204" pitchFamily="34" charset="0"/>
                </a:rPr>
                <a:t>Tasks</a:t>
              </a:r>
              <a:endParaRPr sz="1200">
                <a:solidFill>
                  <a:srgbClr val="F9B80C"/>
                </a:solidFill>
                <a:latin typeface="Calibri" panose="020F0502020204030204" pitchFamily="34" charset="0"/>
                <a:cs typeface="Calibri" panose="020F0502020204030204" pitchFamily="34" charset="0"/>
              </a:endParaRPr>
            </a:p>
          </p:txBody>
        </p:sp>
      </p:grpSp>
      <p:sp>
        <p:nvSpPr>
          <p:cNvPr id="5" name="Text Placeholder 2">
            <a:extLst>
              <a:ext uri="{FF2B5EF4-FFF2-40B4-BE49-F238E27FC236}">
                <a16:creationId xmlns:a16="http://schemas.microsoft.com/office/drawing/2014/main" id="{E1E28D60-95E7-6770-5151-8AD992F2F10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10" name="Group 9">
            <a:extLst>
              <a:ext uri="{FF2B5EF4-FFF2-40B4-BE49-F238E27FC236}">
                <a16:creationId xmlns:a16="http://schemas.microsoft.com/office/drawing/2014/main" id="{0F0D0AEE-3AA3-D734-7A43-9442C65F153E}"/>
              </a:ext>
            </a:extLst>
          </p:cNvPr>
          <p:cNvGrpSpPr/>
          <p:nvPr/>
        </p:nvGrpSpPr>
        <p:grpSpPr>
          <a:xfrm>
            <a:off x="1415319" y="3141992"/>
            <a:ext cx="7113702" cy="3196837"/>
            <a:chOff x="1415319" y="3141992"/>
            <a:chExt cx="7113702" cy="3196837"/>
          </a:xfrm>
        </p:grpSpPr>
        <p:grpSp>
          <p:nvGrpSpPr>
            <p:cNvPr id="737" name="Group 736">
              <a:extLst>
                <a:ext uri="{FF2B5EF4-FFF2-40B4-BE49-F238E27FC236}">
                  <a16:creationId xmlns:a16="http://schemas.microsoft.com/office/drawing/2014/main" id="{4EF92912-4102-7F97-485F-D63F1366254B}"/>
                </a:ext>
              </a:extLst>
            </p:cNvPr>
            <p:cNvGrpSpPr/>
            <p:nvPr/>
          </p:nvGrpSpPr>
          <p:grpSpPr>
            <a:xfrm>
              <a:off x="8031717" y="3150204"/>
              <a:ext cx="497304" cy="3188625"/>
              <a:chOff x="8031717" y="3150204"/>
              <a:chExt cx="497304" cy="3188625"/>
            </a:xfrm>
          </p:grpSpPr>
          <p:sp>
            <p:nvSpPr>
              <p:cNvPr id="735" name="Rectangle 734">
                <a:extLst>
                  <a:ext uri="{FF2B5EF4-FFF2-40B4-BE49-F238E27FC236}">
                    <a16:creationId xmlns:a16="http://schemas.microsoft.com/office/drawing/2014/main" id="{D4BACAC5-CE7A-AC9E-A609-B638C7F306B3}"/>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736" name="Down Arrow 735">
                <a:extLst>
                  <a:ext uri="{FF2B5EF4-FFF2-40B4-BE49-F238E27FC236}">
                    <a16:creationId xmlns:a16="http://schemas.microsoft.com/office/drawing/2014/main" id="{8BB58E6F-0657-34EF-8996-9DE631C8D88F}"/>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 name="Group 1">
              <a:extLst>
                <a:ext uri="{FF2B5EF4-FFF2-40B4-BE49-F238E27FC236}">
                  <a16:creationId xmlns:a16="http://schemas.microsoft.com/office/drawing/2014/main" id="{0E378F51-255E-E882-C63A-A51D8B9859E0}"/>
                </a:ext>
              </a:extLst>
            </p:cNvPr>
            <p:cNvGrpSpPr/>
            <p:nvPr/>
          </p:nvGrpSpPr>
          <p:grpSpPr>
            <a:xfrm>
              <a:off x="4723518" y="3141992"/>
              <a:ext cx="497304" cy="3188625"/>
              <a:chOff x="8031717" y="3150204"/>
              <a:chExt cx="497304" cy="3188625"/>
            </a:xfrm>
          </p:grpSpPr>
          <p:sp>
            <p:nvSpPr>
              <p:cNvPr id="4" name="Rectangle 3">
                <a:extLst>
                  <a:ext uri="{FF2B5EF4-FFF2-40B4-BE49-F238E27FC236}">
                    <a16:creationId xmlns:a16="http://schemas.microsoft.com/office/drawing/2014/main" id="{F440E0DD-7E09-00DF-0D5D-E0F82882AE02}"/>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 name="Down Arrow 5">
                <a:extLst>
                  <a:ext uri="{FF2B5EF4-FFF2-40B4-BE49-F238E27FC236}">
                    <a16:creationId xmlns:a16="http://schemas.microsoft.com/office/drawing/2014/main" id="{91DFA72B-4A74-0D65-19E5-261A3C9C58AF}"/>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7" name="Group 6">
              <a:extLst>
                <a:ext uri="{FF2B5EF4-FFF2-40B4-BE49-F238E27FC236}">
                  <a16:creationId xmlns:a16="http://schemas.microsoft.com/office/drawing/2014/main" id="{24DFF683-E409-C33C-50F6-66DBDF0ECE79}"/>
                </a:ext>
              </a:extLst>
            </p:cNvPr>
            <p:cNvGrpSpPr/>
            <p:nvPr/>
          </p:nvGrpSpPr>
          <p:grpSpPr>
            <a:xfrm>
              <a:off x="1415319" y="3150204"/>
              <a:ext cx="497304" cy="3188625"/>
              <a:chOff x="8031717" y="3150204"/>
              <a:chExt cx="497304" cy="3188625"/>
            </a:xfrm>
          </p:grpSpPr>
          <p:sp>
            <p:nvSpPr>
              <p:cNvPr id="8" name="Rectangle 7">
                <a:extLst>
                  <a:ext uri="{FF2B5EF4-FFF2-40B4-BE49-F238E27FC236}">
                    <a16:creationId xmlns:a16="http://schemas.microsoft.com/office/drawing/2014/main" id="{171454B8-1E85-9652-E4C5-D938CD82CF93}"/>
                  </a:ext>
                </a:extLst>
              </p:cNvPr>
              <p:cNvSpPr/>
              <p:nvPr/>
            </p:nvSpPr>
            <p:spPr>
              <a:xfrm>
                <a:off x="8206440" y="3418905"/>
                <a:ext cx="322581" cy="2919924"/>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9" name="Down Arrow 8">
                <a:extLst>
                  <a:ext uri="{FF2B5EF4-FFF2-40B4-BE49-F238E27FC236}">
                    <a16:creationId xmlns:a16="http://schemas.microsoft.com/office/drawing/2014/main" id="{BCE2CB0D-04AB-27F3-4765-C066530CA6F1}"/>
                  </a:ext>
                </a:extLst>
              </p:cNvPr>
              <p:cNvSpPr/>
              <p:nvPr/>
            </p:nvSpPr>
            <p:spPr>
              <a:xfrm rot="18900000">
                <a:off x="8031717" y="3150204"/>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spTree>
    <p:extLst>
      <p:ext uri="{BB962C8B-B14F-4D97-AF65-F5344CB8AC3E}">
        <p14:creationId xmlns:p14="http://schemas.microsoft.com/office/powerpoint/2010/main" val="14648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Results (Continued): A Dream-like Features</a:t>
            </a:r>
            <a:endParaRPr sz="4000">
              <a:solidFill>
                <a:srgbClr val="5F2A0F"/>
              </a:solidFill>
              <a:latin typeface="Calibri" panose="020F0502020204030204" pitchFamily="34" charset="0"/>
              <a:cs typeface="Calibri" panose="020F0502020204030204" pitchFamily="34" charset="0"/>
            </a:endParaRP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208878"/>
            <a:ext cx="11150700" cy="5302301"/>
          </a:xfrm>
          <a:prstGeom prst="rect">
            <a:avLst/>
          </a:prstGeom>
          <a:noFill/>
          <a:ln>
            <a:noFill/>
          </a:ln>
        </p:spPr>
        <p:txBody>
          <a:bodyPr spcFirstLastPara="1" wrap="square" lIns="91425" tIns="45700" rIns="91425" bIns="45700" anchor="t" anchorCtr="0">
            <a:normAutofit/>
          </a:bodyPr>
          <a:lstStyle/>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Visualizing the Specialized Features Underscored the Vulnerabilities of CL Approaches Against Adversarial Attacks [40]</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Intriguingly, the visual resemblance between CL-robust samples and </a:t>
            </a:r>
            <a:r>
              <a:rPr lang="en-US" dirty="0" err="1">
                <a:solidFill>
                  <a:schemeClr val="accent2">
                    <a:lumMod val="75000"/>
                  </a:schemeClr>
                </a:solidFill>
                <a:latin typeface="Calibri" panose="020F0502020204030204" pitchFamily="34" charset="0"/>
                <a:cs typeface="Calibri" panose="020F0502020204030204" pitchFamily="34" charset="0"/>
              </a:rPr>
              <a:t>adversarially</a:t>
            </a:r>
            <a:r>
              <a:rPr lang="en-US" dirty="0">
                <a:solidFill>
                  <a:schemeClr val="accent2">
                    <a:lumMod val="75000"/>
                  </a:schemeClr>
                </a:solidFill>
                <a:latin typeface="Calibri" panose="020F0502020204030204" pitchFamily="34" charset="0"/>
                <a:cs typeface="Calibri" panose="020F0502020204030204" pitchFamily="34" charset="0"/>
              </a:rPr>
              <a:t> compromised images suggests that CL-robust features and </a:t>
            </a:r>
            <a:r>
              <a:rPr lang="en-US" dirty="0" err="1">
                <a:solidFill>
                  <a:schemeClr val="accent2">
                    <a:lumMod val="75000"/>
                  </a:schemeClr>
                </a:solidFill>
                <a:latin typeface="Calibri" panose="020F0502020204030204" pitchFamily="34" charset="0"/>
                <a:cs typeface="Calibri" panose="020F0502020204030204" pitchFamily="34" charset="0"/>
              </a:rPr>
              <a:t>adversarially</a:t>
            </a:r>
            <a:r>
              <a:rPr lang="en-US" dirty="0">
                <a:solidFill>
                  <a:schemeClr val="accent2">
                    <a:lumMod val="75000"/>
                  </a:schemeClr>
                </a:solidFill>
                <a:latin typeface="Calibri" panose="020F0502020204030204" pitchFamily="34" charset="0"/>
                <a:cs typeface="Calibri" panose="020F0502020204030204" pitchFamily="34" charset="0"/>
              </a:rPr>
              <a:t> non-robust features coexist.</a:t>
            </a:r>
          </a:p>
          <a:p>
            <a:pPr marL="1066784" lvl="1" indent="-482587">
              <a:buSzPts val="2100"/>
            </a:pPr>
            <a:r>
              <a:rPr lang="en-US" dirty="0">
                <a:solidFill>
                  <a:schemeClr val="accent2">
                    <a:lumMod val="75000"/>
                  </a:schemeClr>
                </a:solidFill>
                <a:latin typeface="Calibri" panose="020F0502020204030204" pitchFamily="34" charset="0"/>
                <a:cs typeface="Calibri" panose="020F0502020204030204" pitchFamily="34" charset="0"/>
              </a:rPr>
              <a:t>Further, it highlights the vulnerability of CL tasks within CL approaches against adversarial attacks [40].</a:t>
            </a:r>
          </a:p>
        </p:txBody>
      </p:sp>
      <p:grpSp>
        <p:nvGrpSpPr>
          <p:cNvPr id="55" name="Group 54">
            <a:extLst>
              <a:ext uri="{FF2B5EF4-FFF2-40B4-BE49-F238E27FC236}">
                <a16:creationId xmlns:a16="http://schemas.microsoft.com/office/drawing/2014/main" id="{FA7FD7C8-5FCA-BF2E-9323-3D4335D7ACC3}"/>
              </a:ext>
            </a:extLst>
          </p:cNvPr>
          <p:cNvGrpSpPr/>
          <p:nvPr/>
        </p:nvGrpSpPr>
        <p:grpSpPr>
          <a:xfrm>
            <a:off x="1520151" y="4331886"/>
            <a:ext cx="4441915" cy="2289916"/>
            <a:chOff x="1520151" y="3874132"/>
            <a:chExt cx="4441915" cy="2289916"/>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DEE96EE-A368-9E07-BCF2-C2915E9A4312}"/>
                    </a:ext>
                  </a:extLst>
                </p:cNvPr>
                <p:cNvSpPr txBox="1"/>
                <p:nvPr/>
              </p:nvSpPr>
              <p:spPr>
                <a:xfrm>
                  <a:off x="1520151" y="3933765"/>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airplane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1DEE96EE-A368-9E07-BCF2-C2915E9A4312}"/>
                    </a:ext>
                  </a:extLst>
                </p:cNvPr>
                <p:cNvSpPr txBox="1">
                  <a:spLocks noRot="1" noChangeAspect="1" noMove="1" noResize="1" noEditPoints="1" noAdjustHandles="1" noChangeArrowheads="1" noChangeShapeType="1" noTextEdit="1"/>
                </p:cNvSpPr>
                <p:nvPr/>
              </p:nvSpPr>
              <p:spPr>
                <a:xfrm>
                  <a:off x="1520151" y="3933765"/>
                  <a:ext cx="703417" cy="341695"/>
                </a:xfrm>
                <a:prstGeom prst="rect">
                  <a:avLst/>
                </a:prstGeom>
                <a:blipFill>
                  <a:blip r:embed="rId3"/>
                  <a:stretch>
                    <a:fillRect r="-1465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2297BD8-23A8-1C39-D8CE-3C6E2ECE1BE3}"/>
                    </a:ext>
                  </a:extLst>
                </p:cNvPr>
                <p:cNvSpPr txBox="1"/>
                <p:nvPr/>
              </p:nvSpPr>
              <p:spPr>
                <a:xfrm>
                  <a:off x="1520151" y="4402844"/>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vahicle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8" name="TextBox 27">
                  <a:extLst>
                    <a:ext uri="{FF2B5EF4-FFF2-40B4-BE49-F238E27FC236}">
                      <a16:creationId xmlns:a16="http://schemas.microsoft.com/office/drawing/2014/main" id="{A2297BD8-23A8-1C39-D8CE-3C6E2ECE1BE3}"/>
                    </a:ext>
                  </a:extLst>
                </p:cNvPr>
                <p:cNvSpPr txBox="1">
                  <a:spLocks noRot="1" noChangeAspect="1" noMove="1" noResize="1" noEditPoints="1" noAdjustHandles="1" noChangeArrowheads="1" noChangeShapeType="1" noTextEdit="1"/>
                </p:cNvSpPr>
                <p:nvPr/>
              </p:nvSpPr>
              <p:spPr>
                <a:xfrm>
                  <a:off x="1520151" y="4402844"/>
                  <a:ext cx="703417" cy="341695"/>
                </a:xfrm>
                <a:prstGeom prst="rect">
                  <a:avLst/>
                </a:prstGeom>
                <a:blipFill>
                  <a:blip r:embed="rId4"/>
                  <a:stretch>
                    <a:fillRect r="-2586"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4E419E8-03B5-2D4B-4465-A563FAF551C3}"/>
                    </a:ext>
                  </a:extLst>
                </p:cNvPr>
                <p:cNvSpPr txBox="1"/>
                <p:nvPr/>
              </p:nvSpPr>
              <p:spPr>
                <a:xfrm>
                  <a:off x="1555320" y="4871922"/>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bird</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A4E419E8-03B5-2D4B-4465-A563FAF551C3}"/>
                    </a:ext>
                  </a:extLst>
                </p:cNvPr>
                <p:cNvSpPr txBox="1">
                  <a:spLocks noRot="1" noChangeAspect="1" noMove="1" noResize="1" noEditPoints="1" noAdjustHandles="1" noChangeArrowheads="1" noChangeShapeType="1" noTextEdit="1"/>
                </p:cNvSpPr>
                <p:nvPr/>
              </p:nvSpPr>
              <p:spPr>
                <a:xfrm>
                  <a:off x="1555320" y="4871922"/>
                  <a:ext cx="703417" cy="341695"/>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C33D0A2-D434-9CBE-1F20-B616B4D18B07}"/>
                    </a:ext>
                  </a:extLst>
                </p:cNvPr>
                <p:cNvSpPr txBox="1"/>
                <p:nvPr/>
              </p:nvSpPr>
              <p:spPr>
                <a:xfrm>
                  <a:off x="1555320" y="5341001"/>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cat</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30" name="TextBox 29">
                  <a:extLst>
                    <a:ext uri="{FF2B5EF4-FFF2-40B4-BE49-F238E27FC236}">
                      <a16:creationId xmlns:a16="http://schemas.microsoft.com/office/drawing/2014/main" id="{3C33D0A2-D434-9CBE-1F20-B616B4D18B07}"/>
                    </a:ext>
                  </a:extLst>
                </p:cNvPr>
                <p:cNvSpPr txBox="1">
                  <a:spLocks noRot="1" noChangeAspect="1" noMove="1" noResize="1" noEditPoints="1" noAdjustHandles="1" noChangeArrowheads="1" noChangeShapeType="1" noTextEdit="1"/>
                </p:cNvSpPr>
                <p:nvPr/>
              </p:nvSpPr>
              <p:spPr>
                <a:xfrm>
                  <a:off x="1555320" y="5341001"/>
                  <a:ext cx="703417" cy="341695"/>
                </a:xfrm>
                <a:prstGeom prst="rect">
                  <a:avLst/>
                </a:prstGeom>
                <a:blipFill>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FD3F6B8-6BA9-A4AA-BAAD-0A5D6355B2DF}"/>
                    </a:ext>
                  </a:extLst>
                </p:cNvPr>
                <p:cNvSpPr txBox="1"/>
                <p:nvPr/>
              </p:nvSpPr>
              <p:spPr>
                <a:xfrm>
                  <a:off x="1555320" y="5810079"/>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deer</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31" name="TextBox 30">
                  <a:extLst>
                    <a:ext uri="{FF2B5EF4-FFF2-40B4-BE49-F238E27FC236}">
                      <a16:creationId xmlns:a16="http://schemas.microsoft.com/office/drawing/2014/main" id="{7FD3F6B8-6BA9-A4AA-BAAD-0A5D6355B2DF}"/>
                    </a:ext>
                  </a:extLst>
                </p:cNvPr>
                <p:cNvSpPr txBox="1">
                  <a:spLocks noRot="1" noChangeAspect="1" noMove="1" noResize="1" noEditPoints="1" noAdjustHandles="1" noChangeArrowheads="1" noChangeShapeType="1" noTextEdit="1"/>
                </p:cNvSpPr>
                <p:nvPr/>
              </p:nvSpPr>
              <p:spPr>
                <a:xfrm>
                  <a:off x="1555320" y="5810079"/>
                  <a:ext cx="703417" cy="341695"/>
                </a:xfrm>
                <a:prstGeom prst="rect">
                  <a:avLst/>
                </a:prstGeom>
                <a:blipFill>
                  <a:blip r:embed="rId7"/>
                  <a:stretch>
                    <a:fillRect b="-8929"/>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7A816D64-5547-CDB1-BB35-8DB2865C1568}"/>
                </a:ext>
              </a:extLst>
            </p:cNvPr>
            <p:cNvGrpSpPr/>
            <p:nvPr/>
          </p:nvGrpSpPr>
          <p:grpSpPr>
            <a:xfrm>
              <a:off x="2268075" y="3874132"/>
              <a:ext cx="3693991" cy="2289916"/>
              <a:chOff x="1966586" y="3813336"/>
              <a:chExt cx="2696362" cy="1671483"/>
            </a:xfrm>
          </p:grpSpPr>
          <p:pic>
            <p:nvPicPr>
              <p:cNvPr id="5" name="Picture 4" descr="A collage of images of different animals&#10;&#10;Description automatically generated">
                <a:extLst>
                  <a:ext uri="{FF2B5EF4-FFF2-40B4-BE49-F238E27FC236}">
                    <a16:creationId xmlns:a16="http://schemas.microsoft.com/office/drawing/2014/main" id="{92D49EB2-724B-D977-C8C3-48CF343A58E4}"/>
                  </a:ext>
                </a:extLst>
              </p:cNvPr>
              <p:cNvPicPr>
                <a:picLocks noChangeAspect="1"/>
              </p:cNvPicPr>
              <p:nvPr/>
            </p:nvPicPr>
            <p:blipFill rotWithShape="1">
              <a:blip r:embed="rId8"/>
              <a:srcRect t="39445" r="52096" b="54560"/>
              <a:stretch/>
            </p:blipFill>
            <p:spPr>
              <a:xfrm>
                <a:off x="1997041" y="3822012"/>
                <a:ext cx="2652517" cy="350196"/>
              </a:xfrm>
              <a:prstGeom prst="rect">
                <a:avLst/>
              </a:prstGeom>
            </p:spPr>
          </p:pic>
          <p:pic>
            <p:nvPicPr>
              <p:cNvPr id="7" name="Picture 6" descr="A collage of images of different animals&#10;&#10;Description automatically generated">
                <a:extLst>
                  <a:ext uri="{FF2B5EF4-FFF2-40B4-BE49-F238E27FC236}">
                    <a16:creationId xmlns:a16="http://schemas.microsoft.com/office/drawing/2014/main" id="{A261414A-618D-A666-8186-F3DFDD37CBBC}"/>
                  </a:ext>
                </a:extLst>
              </p:cNvPr>
              <p:cNvPicPr>
                <a:picLocks noChangeAspect="1"/>
              </p:cNvPicPr>
              <p:nvPr/>
            </p:nvPicPr>
            <p:blipFill rotWithShape="1">
              <a:blip r:embed="rId8"/>
              <a:srcRect l="51612" t="33710" r="1" b="60296"/>
              <a:stretch/>
            </p:blipFill>
            <p:spPr>
              <a:xfrm>
                <a:off x="1997042" y="4162576"/>
                <a:ext cx="2661048" cy="350196"/>
              </a:xfrm>
              <a:prstGeom prst="rect">
                <a:avLst/>
              </a:prstGeom>
            </p:spPr>
          </p:pic>
          <p:pic>
            <p:nvPicPr>
              <p:cNvPr id="9" name="Picture 8" descr="A collage of images of different animals&#10;&#10;Description automatically generated">
                <a:extLst>
                  <a:ext uri="{FF2B5EF4-FFF2-40B4-BE49-F238E27FC236}">
                    <a16:creationId xmlns:a16="http://schemas.microsoft.com/office/drawing/2014/main" id="{676CF568-8187-5D80-76E4-C3BCFF84ECC8}"/>
                  </a:ext>
                </a:extLst>
              </p:cNvPr>
              <p:cNvPicPr>
                <a:picLocks noChangeAspect="1"/>
              </p:cNvPicPr>
              <p:nvPr/>
            </p:nvPicPr>
            <p:blipFill rotWithShape="1">
              <a:blip r:embed="rId8"/>
              <a:srcRect l="228" t="89104" r="52083" b="5065"/>
              <a:stretch/>
            </p:blipFill>
            <p:spPr>
              <a:xfrm>
                <a:off x="2008943" y="4497733"/>
                <a:ext cx="2640615" cy="340633"/>
              </a:xfrm>
              <a:prstGeom prst="rect">
                <a:avLst/>
              </a:prstGeom>
            </p:spPr>
          </p:pic>
          <p:pic>
            <p:nvPicPr>
              <p:cNvPr id="11" name="Picture 10" descr="A collage of images of different animals&#10;&#10;Description automatically generated">
                <a:extLst>
                  <a:ext uri="{FF2B5EF4-FFF2-40B4-BE49-F238E27FC236}">
                    <a16:creationId xmlns:a16="http://schemas.microsoft.com/office/drawing/2014/main" id="{020F0705-667C-3007-76C3-66F53174DFE6}"/>
                  </a:ext>
                </a:extLst>
              </p:cNvPr>
              <p:cNvPicPr>
                <a:picLocks noChangeAspect="1"/>
              </p:cNvPicPr>
              <p:nvPr/>
            </p:nvPicPr>
            <p:blipFill rotWithShape="1">
              <a:blip r:embed="rId8"/>
              <a:srcRect l="50487" t="89317" r="906" b="4689"/>
              <a:stretch/>
            </p:blipFill>
            <p:spPr>
              <a:xfrm>
                <a:off x="1966586" y="4831400"/>
                <a:ext cx="2691503" cy="350196"/>
              </a:xfrm>
              <a:prstGeom prst="rect">
                <a:avLst/>
              </a:prstGeom>
            </p:spPr>
          </p:pic>
          <p:pic>
            <p:nvPicPr>
              <p:cNvPr id="13" name="Picture 12" descr="A collage of images of animals&#10;&#10;Description automatically generated">
                <a:extLst>
                  <a:ext uri="{FF2B5EF4-FFF2-40B4-BE49-F238E27FC236}">
                    <a16:creationId xmlns:a16="http://schemas.microsoft.com/office/drawing/2014/main" id="{7994E60B-462C-7B39-037A-0E22B77FA98F}"/>
                  </a:ext>
                </a:extLst>
              </p:cNvPr>
              <p:cNvPicPr>
                <a:picLocks noChangeAspect="1"/>
              </p:cNvPicPr>
              <p:nvPr/>
            </p:nvPicPr>
            <p:blipFill rotWithShape="1">
              <a:blip r:embed="rId9"/>
              <a:srcRect l="710" t="39804" r="51605" b="54594"/>
              <a:stretch/>
            </p:blipFill>
            <p:spPr>
              <a:xfrm>
                <a:off x="2010431" y="5160337"/>
                <a:ext cx="2652517" cy="324482"/>
              </a:xfrm>
              <a:prstGeom prst="rect">
                <a:avLst/>
              </a:prstGeom>
            </p:spPr>
          </p:pic>
          <p:sp>
            <p:nvSpPr>
              <p:cNvPr id="38" name="Rectangle 37">
                <a:extLst>
                  <a:ext uri="{FF2B5EF4-FFF2-40B4-BE49-F238E27FC236}">
                    <a16:creationId xmlns:a16="http://schemas.microsoft.com/office/drawing/2014/main" id="{F0F91475-92D1-8981-17B1-AA28B3DF9A32}"/>
                  </a:ext>
                </a:extLst>
              </p:cNvPr>
              <p:cNvSpPr/>
              <p:nvPr/>
            </p:nvSpPr>
            <p:spPr>
              <a:xfrm>
                <a:off x="2005479" y="3813336"/>
                <a:ext cx="2640615" cy="1671483"/>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6" name="Group 55">
            <a:extLst>
              <a:ext uri="{FF2B5EF4-FFF2-40B4-BE49-F238E27FC236}">
                <a16:creationId xmlns:a16="http://schemas.microsoft.com/office/drawing/2014/main" id="{6CD9934A-12EE-FB61-9F9C-BBE8668DAEE8}"/>
              </a:ext>
            </a:extLst>
          </p:cNvPr>
          <p:cNvGrpSpPr/>
          <p:nvPr/>
        </p:nvGrpSpPr>
        <p:grpSpPr>
          <a:xfrm>
            <a:off x="6656441" y="4356350"/>
            <a:ext cx="4334818" cy="2289916"/>
            <a:chOff x="6656441" y="3898596"/>
            <a:chExt cx="4334818" cy="2289916"/>
          </a:xfrm>
        </p:grpSpPr>
        <p:grpSp>
          <p:nvGrpSpPr>
            <p:cNvPr id="47" name="Group 46">
              <a:extLst>
                <a:ext uri="{FF2B5EF4-FFF2-40B4-BE49-F238E27FC236}">
                  <a16:creationId xmlns:a16="http://schemas.microsoft.com/office/drawing/2014/main" id="{EF0CC02F-3579-8C2A-C1AB-14B8C925DC33}"/>
                </a:ext>
              </a:extLst>
            </p:cNvPr>
            <p:cNvGrpSpPr/>
            <p:nvPr/>
          </p:nvGrpSpPr>
          <p:grpSpPr>
            <a:xfrm>
              <a:off x="7245986" y="3898596"/>
              <a:ext cx="3745273" cy="2289916"/>
              <a:chOff x="5965987" y="3889529"/>
              <a:chExt cx="2660417" cy="1626619"/>
            </a:xfrm>
          </p:grpSpPr>
          <p:pic>
            <p:nvPicPr>
              <p:cNvPr id="15" name="Picture 14">
                <a:extLst>
                  <a:ext uri="{FF2B5EF4-FFF2-40B4-BE49-F238E27FC236}">
                    <a16:creationId xmlns:a16="http://schemas.microsoft.com/office/drawing/2014/main" id="{AC226EFD-9A07-44AF-AA19-BD4D5BAB7E52}"/>
                  </a:ext>
                </a:extLst>
              </p:cNvPr>
              <p:cNvPicPr>
                <a:picLocks noChangeAspect="1"/>
              </p:cNvPicPr>
              <p:nvPr/>
            </p:nvPicPr>
            <p:blipFill rotWithShape="1">
              <a:blip r:embed="rId9"/>
              <a:srcRect l="52157" t="33938" r="330" b="60219"/>
              <a:stretch/>
            </p:blipFill>
            <p:spPr>
              <a:xfrm>
                <a:off x="5973887" y="3889529"/>
                <a:ext cx="2643006" cy="338368"/>
              </a:xfrm>
              <a:prstGeom prst="rect">
                <a:avLst/>
              </a:prstGeom>
            </p:spPr>
          </p:pic>
          <p:pic>
            <p:nvPicPr>
              <p:cNvPr id="17" name="Picture 16" descr="A collage of images of animals&#10;&#10;Description automatically generated">
                <a:extLst>
                  <a:ext uri="{FF2B5EF4-FFF2-40B4-BE49-F238E27FC236}">
                    <a16:creationId xmlns:a16="http://schemas.microsoft.com/office/drawing/2014/main" id="{C94E8DC7-C9B4-1C1A-A87F-F0AE203126FE}"/>
                  </a:ext>
                </a:extLst>
              </p:cNvPr>
              <p:cNvPicPr>
                <a:picLocks noChangeAspect="1"/>
              </p:cNvPicPr>
              <p:nvPr/>
            </p:nvPicPr>
            <p:blipFill rotWithShape="1">
              <a:blip r:embed="rId9"/>
              <a:srcRect l="709" t="50000" r="51606" b="44157"/>
              <a:stretch/>
            </p:blipFill>
            <p:spPr>
              <a:xfrm>
                <a:off x="5973887" y="4227897"/>
                <a:ext cx="2652517" cy="338368"/>
              </a:xfrm>
              <a:prstGeom prst="rect">
                <a:avLst/>
              </a:prstGeom>
            </p:spPr>
          </p:pic>
          <p:pic>
            <p:nvPicPr>
              <p:cNvPr id="19" name="Picture 18" descr="A collage of images of animals&#10;&#10;Description automatically generated">
                <a:extLst>
                  <a:ext uri="{FF2B5EF4-FFF2-40B4-BE49-F238E27FC236}">
                    <a16:creationId xmlns:a16="http://schemas.microsoft.com/office/drawing/2014/main" id="{B56B07F4-FD86-3688-AA6A-E228A50B1A21}"/>
                  </a:ext>
                </a:extLst>
              </p:cNvPr>
              <p:cNvPicPr>
                <a:picLocks noChangeAspect="1"/>
              </p:cNvPicPr>
              <p:nvPr/>
            </p:nvPicPr>
            <p:blipFill rotWithShape="1">
              <a:blip r:embed="rId9"/>
              <a:srcRect l="52301" t="55651" r="228" b="38506"/>
              <a:stretch/>
            </p:blipFill>
            <p:spPr>
              <a:xfrm>
                <a:off x="5980237" y="4544767"/>
                <a:ext cx="2640615" cy="338368"/>
              </a:xfrm>
              <a:prstGeom prst="rect">
                <a:avLst/>
              </a:prstGeom>
            </p:spPr>
          </p:pic>
          <p:pic>
            <p:nvPicPr>
              <p:cNvPr id="21" name="Picture 20" descr="A collage of images of vehicles&#10;&#10;Description automatically generated">
                <a:extLst>
                  <a:ext uri="{FF2B5EF4-FFF2-40B4-BE49-F238E27FC236}">
                    <a16:creationId xmlns:a16="http://schemas.microsoft.com/office/drawing/2014/main" id="{69FCBDB4-7C6B-8645-94D7-B9B9B83D817A}"/>
                  </a:ext>
                </a:extLst>
              </p:cNvPr>
              <p:cNvPicPr>
                <a:picLocks noChangeAspect="1"/>
              </p:cNvPicPr>
              <p:nvPr/>
            </p:nvPicPr>
            <p:blipFill rotWithShape="1">
              <a:blip r:embed="rId10"/>
              <a:srcRect l="370" t="12027" r="52021" b="77726"/>
              <a:stretch/>
            </p:blipFill>
            <p:spPr>
              <a:xfrm>
                <a:off x="5965987" y="4882408"/>
                <a:ext cx="2642252" cy="295371"/>
              </a:xfrm>
              <a:prstGeom prst="rect">
                <a:avLst/>
              </a:prstGeom>
            </p:spPr>
          </p:pic>
          <p:pic>
            <p:nvPicPr>
              <p:cNvPr id="23" name="Picture 22" descr="A collage of images of vehicles&#10;&#10;Description automatically generated">
                <a:extLst>
                  <a:ext uri="{FF2B5EF4-FFF2-40B4-BE49-F238E27FC236}">
                    <a16:creationId xmlns:a16="http://schemas.microsoft.com/office/drawing/2014/main" id="{1DD2437D-D97B-C0CE-2B13-D982BAB5D3DF}"/>
                  </a:ext>
                </a:extLst>
              </p:cNvPr>
              <p:cNvPicPr>
                <a:picLocks noChangeAspect="1"/>
              </p:cNvPicPr>
              <p:nvPr/>
            </p:nvPicPr>
            <p:blipFill rotWithShape="1">
              <a:blip r:embed="rId10"/>
              <a:srcRect l="52192" t="78918" r="311" b="9344"/>
              <a:stretch/>
            </p:blipFill>
            <p:spPr>
              <a:xfrm>
                <a:off x="5970712" y="5177779"/>
                <a:ext cx="2636041" cy="338368"/>
              </a:xfrm>
              <a:prstGeom prst="rect">
                <a:avLst/>
              </a:prstGeom>
            </p:spPr>
          </p:pic>
          <p:sp>
            <p:nvSpPr>
              <p:cNvPr id="46" name="Rectangle 45">
                <a:extLst>
                  <a:ext uri="{FF2B5EF4-FFF2-40B4-BE49-F238E27FC236}">
                    <a16:creationId xmlns:a16="http://schemas.microsoft.com/office/drawing/2014/main" id="{2DF5BBF3-4953-C0E7-4EA4-8611DED2F484}"/>
                  </a:ext>
                </a:extLst>
              </p:cNvPr>
              <p:cNvSpPr/>
              <p:nvPr/>
            </p:nvSpPr>
            <p:spPr>
              <a:xfrm>
                <a:off x="5986588" y="3889530"/>
                <a:ext cx="2620166" cy="1626618"/>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FFBF638-70DB-2362-7E29-2783A06DEF32}"/>
                    </a:ext>
                  </a:extLst>
                </p:cNvPr>
                <p:cNvSpPr txBox="1"/>
                <p:nvPr/>
              </p:nvSpPr>
              <p:spPr>
                <a:xfrm>
                  <a:off x="6656441" y="3970502"/>
                  <a:ext cx="703417" cy="34513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dog</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48" name="TextBox 47">
                  <a:extLst>
                    <a:ext uri="{FF2B5EF4-FFF2-40B4-BE49-F238E27FC236}">
                      <a16:creationId xmlns:a16="http://schemas.microsoft.com/office/drawing/2014/main" id="{3FFBF638-70DB-2362-7E29-2783A06DEF32}"/>
                    </a:ext>
                  </a:extLst>
                </p:cNvPr>
                <p:cNvSpPr txBox="1">
                  <a:spLocks noRot="1" noChangeAspect="1" noMove="1" noResize="1" noEditPoints="1" noAdjustHandles="1" noChangeArrowheads="1" noChangeShapeType="1" noTextEdit="1"/>
                </p:cNvSpPr>
                <p:nvPr/>
              </p:nvSpPr>
              <p:spPr>
                <a:xfrm>
                  <a:off x="6656441" y="3970502"/>
                  <a:ext cx="703417" cy="345134"/>
                </a:xfrm>
                <a:prstGeom prst="rect">
                  <a:avLst/>
                </a:prstGeom>
                <a:blipFill>
                  <a:blip r:embed="rId11"/>
                  <a:stretch>
                    <a:fillRect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1DACB6B-58F6-29FE-B0E2-ABF45218E38F}"/>
                    </a:ext>
                  </a:extLst>
                </p:cNvPr>
                <p:cNvSpPr txBox="1"/>
                <p:nvPr/>
              </p:nvSpPr>
              <p:spPr>
                <a:xfrm>
                  <a:off x="6656441" y="4439581"/>
                  <a:ext cx="703417" cy="345134"/>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frog</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49" name="TextBox 48">
                  <a:extLst>
                    <a:ext uri="{FF2B5EF4-FFF2-40B4-BE49-F238E27FC236}">
                      <a16:creationId xmlns:a16="http://schemas.microsoft.com/office/drawing/2014/main" id="{E1DACB6B-58F6-29FE-B0E2-ABF45218E38F}"/>
                    </a:ext>
                  </a:extLst>
                </p:cNvPr>
                <p:cNvSpPr txBox="1">
                  <a:spLocks noRot="1" noChangeAspect="1" noMove="1" noResize="1" noEditPoints="1" noAdjustHandles="1" noChangeArrowheads="1" noChangeShapeType="1" noTextEdit="1"/>
                </p:cNvSpPr>
                <p:nvPr/>
              </p:nvSpPr>
              <p:spPr>
                <a:xfrm>
                  <a:off x="6656441" y="4439581"/>
                  <a:ext cx="703417" cy="345134"/>
                </a:xfrm>
                <a:prstGeom prst="rect">
                  <a:avLst/>
                </a:prstGeom>
                <a:blipFill>
                  <a:blip r:embed="rId12"/>
                  <a:stretch>
                    <a:fillRect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DFC9905-A619-6198-E610-5E504A2B9372}"/>
                    </a:ext>
                  </a:extLst>
                </p:cNvPr>
                <p:cNvSpPr txBox="1"/>
                <p:nvPr/>
              </p:nvSpPr>
              <p:spPr>
                <a:xfrm>
                  <a:off x="6656441" y="4908659"/>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horse</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0" name="TextBox 49">
                  <a:extLst>
                    <a:ext uri="{FF2B5EF4-FFF2-40B4-BE49-F238E27FC236}">
                      <a16:creationId xmlns:a16="http://schemas.microsoft.com/office/drawing/2014/main" id="{BDFC9905-A619-6198-E610-5E504A2B9372}"/>
                    </a:ext>
                  </a:extLst>
                </p:cNvPr>
                <p:cNvSpPr txBox="1">
                  <a:spLocks noRot="1" noChangeAspect="1" noMove="1" noResize="1" noEditPoints="1" noAdjustHandles="1" noChangeArrowheads="1" noChangeShapeType="1" noTextEdit="1"/>
                </p:cNvSpPr>
                <p:nvPr/>
              </p:nvSpPr>
              <p:spPr>
                <a:xfrm>
                  <a:off x="6656441" y="4908659"/>
                  <a:ext cx="703417" cy="341695"/>
                </a:xfrm>
                <a:prstGeom prst="rect">
                  <a:avLst/>
                </a:prstGeom>
                <a:blipFill>
                  <a:blip r:embed="rId13"/>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239FF5-AD38-626C-0AFD-2E613DDA8BA4}"/>
                    </a:ext>
                  </a:extLst>
                </p:cNvPr>
                <p:cNvSpPr txBox="1"/>
                <p:nvPr/>
              </p:nvSpPr>
              <p:spPr>
                <a:xfrm>
                  <a:off x="6656441" y="5377738"/>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ship</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1" name="TextBox 50">
                  <a:extLst>
                    <a:ext uri="{FF2B5EF4-FFF2-40B4-BE49-F238E27FC236}">
                      <a16:creationId xmlns:a16="http://schemas.microsoft.com/office/drawing/2014/main" id="{CC239FF5-AD38-626C-0AFD-2E613DDA8BA4}"/>
                    </a:ext>
                  </a:extLst>
                </p:cNvPr>
                <p:cNvSpPr txBox="1">
                  <a:spLocks noRot="1" noChangeAspect="1" noMove="1" noResize="1" noEditPoints="1" noAdjustHandles="1" noChangeArrowheads="1" noChangeShapeType="1" noTextEdit="1"/>
                </p:cNvSpPr>
                <p:nvPr/>
              </p:nvSpPr>
              <p:spPr>
                <a:xfrm>
                  <a:off x="6656441" y="5377738"/>
                  <a:ext cx="703417" cy="341695"/>
                </a:xfrm>
                <a:prstGeom prst="rect">
                  <a:avLst/>
                </a:prstGeom>
                <a:blipFill>
                  <a:blip r:embed="rId14"/>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332B4F1-B8DF-AD93-E870-E6D4DC9FA2C1}"/>
                    </a:ext>
                  </a:extLst>
                </p:cNvPr>
                <p:cNvSpPr txBox="1"/>
                <p:nvPr/>
              </p:nvSpPr>
              <p:spPr>
                <a:xfrm>
                  <a:off x="6656441" y="5846816"/>
                  <a:ext cx="703417" cy="3416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Sup>
                          <m:sSubSupPr>
                            <m:ctrlPr>
                              <a:rPr lang="ar-AE" i="1" smtClean="0">
                                <a:solidFill>
                                  <a:srgbClr val="5F2A0F"/>
                                </a:solidFill>
                                <a:latin typeface="Cambria Math" panose="02040503050406030204" pitchFamily="18" charset="0"/>
                              </a:rPr>
                            </m:ctrlPr>
                          </m:sSubSupPr>
                          <m:e>
                            <m:r>
                              <m:rPr>
                                <m:sty m:val="p"/>
                              </m:rPr>
                              <a:rPr lang="en-US">
                                <a:solidFill>
                                  <a:srgbClr val="5F2A0F"/>
                                </a:solidFill>
                                <a:latin typeface="Cambria Math" panose="02040503050406030204" pitchFamily="18" charset="0"/>
                              </a:rPr>
                              <m:t>x</m:t>
                            </m:r>
                          </m:e>
                          <m:sub>
                            <m:r>
                              <m:rPr>
                                <m:sty m:val="p"/>
                              </m:rPr>
                              <a:rPr lang="en-US">
                                <a:solidFill>
                                  <a:srgbClr val="5F2A0F"/>
                                </a:solidFill>
                                <a:latin typeface="Cambria Math" panose="02040503050406030204" pitchFamily="18" charset="0"/>
                              </a:rPr>
                              <m:t>clr</m:t>
                            </m:r>
                          </m:sub>
                          <m:sup>
                            <m:d>
                              <m:dPr>
                                <m:begChr m:val="["/>
                                <m:endChr m:val="]"/>
                                <m:ctrlPr>
                                  <a:rPr lang="ar-AE" i="1">
                                    <a:solidFill>
                                      <a:srgbClr val="5F2A0F"/>
                                    </a:solidFill>
                                    <a:latin typeface="Cambria Math" panose="02040503050406030204" pitchFamily="18" charset="0"/>
                                  </a:rPr>
                                </m:ctrlPr>
                              </m:dPr>
                              <m:e>
                                <m:r>
                                  <m:rPr>
                                    <m:sty m:val="p"/>
                                  </m:rPr>
                                  <a:rPr lang="en-US" b="0" i="0" smtClean="0">
                                    <a:solidFill>
                                      <a:srgbClr val="5F2A0F"/>
                                    </a:solidFill>
                                    <a:latin typeface="Cambria Math" panose="02040503050406030204" pitchFamily="18" charset="0"/>
                                  </a:rPr>
                                  <m:t>truck</m:t>
                                </m:r>
                              </m:e>
                            </m:d>
                          </m:sup>
                        </m:sSubSup>
                      </m:oMath>
                    </m:oMathPara>
                  </a14:m>
                  <a:endParaRPr lang="en-US">
                    <a:latin typeface="Calibri" panose="020F0502020204030204" pitchFamily="34" charset="0"/>
                    <a:cs typeface="Calibri" panose="020F0502020204030204" pitchFamily="34" charset="0"/>
                  </a:endParaRPr>
                </a:p>
              </p:txBody>
            </p:sp>
          </mc:Choice>
          <mc:Fallback xmlns="">
            <p:sp>
              <p:nvSpPr>
                <p:cNvPr id="52" name="TextBox 51">
                  <a:extLst>
                    <a:ext uri="{FF2B5EF4-FFF2-40B4-BE49-F238E27FC236}">
                      <a16:creationId xmlns:a16="http://schemas.microsoft.com/office/drawing/2014/main" id="{D332B4F1-B8DF-AD93-E870-E6D4DC9FA2C1}"/>
                    </a:ext>
                  </a:extLst>
                </p:cNvPr>
                <p:cNvSpPr txBox="1">
                  <a:spLocks noRot="1" noChangeAspect="1" noMove="1" noResize="1" noEditPoints="1" noAdjustHandles="1" noChangeArrowheads="1" noChangeShapeType="1" noTextEdit="1"/>
                </p:cNvSpPr>
                <p:nvPr/>
              </p:nvSpPr>
              <p:spPr>
                <a:xfrm>
                  <a:off x="6656441" y="5846816"/>
                  <a:ext cx="703417" cy="341695"/>
                </a:xfrm>
                <a:prstGeom prst="rect">
                  <a:avLst/>
                </a:prstGeom>
                <a:blipFill>
                  <a:blip r:embed="rId15"/>
                  <a:stretch>
                    <a:fillRect b="-8929"/>
                  </a:stretch>
                </a:blipFill>
              </p:spPr>
              <p:txBody>
                <a:bodyPr/>
                <a:lstStyle/>
                <a:p>
                  <a:r>
                    <a:rPr lang="en-US">
                      <a:noFill/>
                    </a:rPr>
                    <a:t> </a:t>
                  </a:r>
                </a:p>
              </p:txBody>
            </p:sp>
          </mc:Fallback>
        </mc:AlternateContent>
      </p:grpSp>
      <p:grpSp>
        <p:nvGrpSpPr>
          <p:cNvPr id="63" name="Group 62">
            <a:extLst>
              <a:ext uri="{FF2B5EF4-FFF2-40B4-BE49-F238E27FC236}">
                <a16:creationId xmlns:a16="http://schemas.microsoft.com/office/drawing/2014/main" id="{E72AD8EB-C5ED-9CB1-21AD-C045C7115887}"/>
              </a:ext>
            </a:extLst>
          </p:cNvPr>
          <p:cNvGrpSpPr/>
          <p:nvPr/>
        </p:nvGrpSpPr>
        <p:grpSpPr>
          <a:xfrm>
            <a:off x="1250841" y="4323335"/>
            <a:ext cx="4704760" cy="645049"/>
            <a:chOff x="1250841" y="4323335"/>
            <a:chExt cx="4704760" cy="645049"/>
          </a:xfrm>
        </p:grpSpPr>
        <p:sp>
          <p:nvSpPr>
            <p:cNvPr id="57" name="Rectangle 56">
              <a:extLst>
                <a:ext uri="{FF2B5EF4-FFF2-40B4-BE49-F238E27FC236}">
                  <a16:creationId xmlns:a16="http://schemas.microsoft.com/office/drawing/2014/main" id="{10943066-F7BF-95B8-C1F2-24E13F0D0064}"/>
                </a:ext>
              </a:extLst>
            </p:cNvPr>
            <p:cNvSpPr/>
            <p:nvPr/>
          </p:nvSpPr>
          <p:spPr>
            <a:xfrm>
              <a:off x="1529720" y="4323335"/>
              <a:ext cx="4425881" cy="489401"/>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0" name="Down Arrow 59">
              <a:extLst>
                <a:ext uri="{FF2B5EF4-FFF2-40B4-BE49-F238E27FC236}">
                  <a16:creationId xmlns:a16="http://schemas.microsoft.com/office/drawing/2014/main" id="{EC559F64-DDF6-2E42-0F6B-ACEDFACA7045}"/>
                </a:ext>
              </a:extLst>
            </p:cNvPr>
            <p:cNvSpPr/>
            <p:nvPr/>
          </p:nvSpPr>
          <p:spPr>
            <a:xfrm rot="14400000">
              <a:off x="131084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640" name="Group 639">
            <a:extLst>
              <a:ext uri="{FF2B5EF4-FFF2-40B4-BE49-F238E27FC236}">
                <a16:creationId xmlns:a16="http://schemas.microsoft.com/office/drawing/2014/main" id="{42137D70-7BD7-063C-62D8-D7EF030F0A20}"/>
              </a:ext>
            </a:extLst>
          </p:cNvPr>
          <p:cNvGrpSpPr/>
          <p:nvPr/>
        </p:nvGrpSpPr>
        <p:grpSpPr>
          <a:xfrm>
            <a:off x="6275283" y="5740393"/>
            <a:ext cx="4704722" cy="606870"/>
            <a:chOff x="6275283" y="5740393"/>
            <a:chExt cx="4704722" cy="606870"/>
          </a:xfrm>
        </p:grpSpPr>
        <p:sp>
          <p:nvSpPr>
            <p:cNvPr id="59" name="Rectangle 58">
              <a:extLst>
                <a:ext uri="{FF2B5EF4-FFF2-40B4-BE49-F238E27FC236}">
                  <a16:creationId xmlns:a16="http://schemas.microsoft.com/office/drawing/2014/main" id="{AFC83A19-2532-8E71-D317-06BA7EEE5314}"/>
                </a:ext>
              </a:extLst>
            </p:cNvPr>
            <p:cNvSpPr/>
            <p:nvPr/>
          </p:nvSpPr>
          <p:spPr>
            <a:xfrm>
              <a:off x="6554124" y="5740393"/>
              <a:ext cx="4425881" cy="444537"/>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61" name="Down Arrow 60">
              <a:extLst>
                <a:ext uri="{FF2B5EF4-FFF2-40B4-BE49-F238E27FC236}">
                  <a16:creationId xmlns:a16="http://schemas.microsoft.com/office/drawing/2014/main" id="{3F8C427A-FC73-ED97-700A-F055FF7022B5}"/>
                </a:ext>
              </a:extLst>
            </p:cNvPr>
            <p:cNvSpPr/>
            <p:nvPr/>
          </p:nvSpPr>
          <p:spPr>
            <a:xfrm rot="14400000">
              <a:off x="6335288" y="6120728"/>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6" name="Text Placeholder 2">
            <a:extLst>
              <a:ext uri="{FF2B5EF4-FFF2-40B4-BE49-F238E27FC236}">
                <a16:creationId xmlns:a16="http://schemas.microsoft.com/office/drawing/2014/main" id="{A2B6CC43-4020-BBEB-00DE-ECEAAD76F63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16786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09409"/>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solidFill>
                  <a:srgbClr val="5F2A0F"/>
                </a:solidFill>
                <a:latin typeface="Calibri"/>
                <a:cs typeface="Calibri"/>
              </a:rPr>
              <a:t>Research Contributions</a:t>
            </a:r>
            <a:endParaRPr>
              <a:solidFill>
                <a:srgbClr val="5F2A0F"/>
              </a:solidFill>
              <a:latin typeface="Calibri"/>
              <a:cs typeface="Calibri"/>
            </a:endParaRPr>
          </a:p>
        </p:txBody>
      </p:sp>
      <mc:AlternateContent xmlns:mc="http://schemas.openxmlformats.org/markup-compatibility/2006" xmlns:a14="http://schemas.microsoft.com/office/drawing/2010/main">
        <mc:Choice Requires="a14">
          <p:sp>
            <p:nvSpPr>
              <p:cNvPr id="163" name="Google Shape;163;g22b542f3695_0_0"/>
              <p:cNvSpPr txBox="1">
                <a:spLocks noGrp="1"/>
              </p:cNvSpPr>
              <p:nvPr>
                <p:ph type="body" idx="1"/>
              </p:nvPr>
            </p:nvSpPr>
            <p:spPr>
              <a:xfrm>
                <a:off x="609600" y="1166248"/>
                <a:ext cx="11150700" cy="5364475"/>
              </a:xfrm>
              <a:prstGeom prst="rect">
                <a:avLst/>
              </a:prstGeom>
              <a:noFill/>
              <a:ln>
                <a:noFill/>
              </a:ln>
            </p:spPr>
            <p:txBody>
              <a:bodyPr spcFirstLastPara="1" wrap="square" lIns="91425" tIns="45700" rIns="91425" bIns="45700" anchor="t" anchorCtr="0">
                <a:normAutofit fontScale="92500" lnSpcReduction="20000"/>
              </a:bodyPr>
              <a:lstStyle/>
              <a:p>
                <a:r>
                  <a:rPr lang="en-US">
                    <a:solidFill>
                      <a:srgbClr val="5F2A0F"/>
                    </a:solidFill>
                    <a:latin typeface="Calibri" panose="020F0502020204030204" pitchFamily="34" charset="0"/>
                    <a:cs typeface="Calibri" panose="020F0502020204030204" pitchFamily="34" charset="0"/>
                  </a:rPr>
                  <a:t>Our approach eliminates the necessity for pre-trained Oracle CL models and pre-distilled CL </a:t>
                </a:r>
                <a:r>
                  <a:rPr lang="en-US" err="1">
                    <a:solidFill>
                      <a:srgbClr val="5F2A0F"/>
                    </a:solidFill>
                    <a:latin typeface="Calibri" panose="020F0502020204030204" pitchFamily="34" charset="0"/>
                    <a:cs typeface="Calibri" panose="020F0502020204030204" pitchFamily="34" charset="0"/>
                  </a:rPr>
                  <a:t>robustified</a:t>
                </a:r>
                <a:r>
                  <a:rPr lang="en-US">
                    <a:solidFill>
                      <a:srgbClr val="5F2A0F"/>
                    </a:solidFill>
                    <a:latin typeface="Calibri" panose="020F0502020204030204" pitchFamily="34" charset="0"/>
                    <a:cs typeface="Calibri" panose="020F0502020204030204" pitchFamily="34" charset="0"/>
                  </a:rPr>
                  <a:t> datasets for CL [7, 8].</a:t>
                </a:r>
              </a:p>
              <a:p>
                <a:pPr marL="457200" lvl="0" indent="-406400" algn="l" rtl="0">
                  <a:lnSpc>
                    <a:spcPct val="100000"/>
                  </a:lnSpc>
                  <a:spcBef>
                    <a:spcPts val="300"/>
                  </a:spcBef>
                  <a:spcAft>
                    <a:spcPts val="0"/>
                  </a:spcAft>
                  <a:buSzPts val="2800"/>
                  <a:buChar char="•"/>
                </a:pPr>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We introduce a novel framework that not only distills CL-robust features using the CL model at time </a:t>
                </a:r>
                <a14:m>
                  <m:oMath xmlns:m="http://schemas.openxmlformats.org/officeDocument/2006/math">
                    <m:r>
                      <a:rPr lang="en-US" i="1">
                        <a:solidFill>
                          <a:srgbClr val="5F2A0F"/>
                        </a:solidFill>
                        <a:latin typeface="Cambria Math" panose="02040503050406030204" pitchFamily="18" charset="0"/>
                        <a:cs typeface="Calibri" panose="020F0502020204030204" pitchFamily="34" charset="0"/>
                      </a:rPr>
                      <m:t>𝑡</m:t>
                    </m:r>
                    <m:r>
                      <a:rPr lang="en-US" i="1">
                        <a:solidFill>
                          <a:srgbClr val="5F2A0F"/>
                        </a:solidFill>
                        <a:latin typeface="Cambria Math" panose="02040503050406030204" pitchFamily="18" charset="0"/>
                        <a:cs typeface="Calibri" panose="020F0502020204030204" pitchFamily="34" charset="0"/>
                      </a:rPr>
                      <m:t>,</m:t>
                    </m:r>
                  </m:oMath>
                </a14:m>
                <a:r>
                  <a:rPr lang="en-US">
                    <a:solidFill>
                      <a:srgbClr val="5F2A0F"/>
                    </a:solidFill>
                    <a:latin typeface="Calibri" panose="020F0502020204030204" pitchFamily="34" charset="0"/>
                    <a:cs typeface="Calibri" panose="020F0502020204030204" pitchFamily="34" charset="0"/>
                  </a:rPr>
                  <a:t> but also performs re-distillation (re-consolidation), allowing for the assimilation of updated understanding of prior task knowledge [8].</a:t>
                </a:r>
              </a:p>
              <a:p>
                <a:pPr marL="50800" lvl="0" indent="0" algn="l" rtl="0">
                  <a:lnSpc>
                    <a:spcPct val="100000"/>
                  </a:lnSpc>
                  <a:spcBef>
                    <a:spcPts val="300"/>
                  </a:spcBef>
                  <a:spcAft>
                    <a:spcPts val="0"/>
                  </a:spcAft>
                  <a:buSzPts val="2800"/>
                  <a:buNone/>
                </a:pPr>
                <a:endParaRPr lang="en-US">
                  <a:solidFill>
                    <a:srgbClr val="5F2A0F"/>
                  </a:solidFill>
                  <a:latin typeface="Calibri" panose="020F0502020204030204" pitchFamily="34" charset="0"/>
                  <a:cs typeface="Calibri" panose="020F0502020204030204" pitchFamily="34" charset="0"/>
                </a:endParaRPr>
              </a:p>
              <a:p>
                <a:pPr lvl="0"/>
                <a:r>
                  <a:rPr lang="en-US">
                    <a:solidFill>
                      <a:srgbClr val="5F2A0F"/>
                    </a:solidFill>
                    <a:latin typeface="Calibri" panose="020F0502020204030204" pitchFamily="34" charset="0"/>
                    <a:cs typeface="Calibri" panose="020F0502020204030204" pitchFamily="34" charset="0"/>
                  </a:rPr>
                  <a:t>We propose three distinct levels of distillation loss—input, feature, and prediction space—which could seamlessly integrate with existing rehearsal-based strategies, enhancing their performance [8].</a:t>
                </a:r>
              </a:p>
              <a:p>
                <a:pPr marL="457200" lvl="0" indent="-406400" algn="l" rtl="0">
                  <a:lnSpc>
                    <a:spcPct val="100000"/>
                  </a:lnSpc>
                  <a:spcBef>
                    <a:spcPts val="300"/>
                  </a:spcBef>
                  <a:spcAft>
                    <a:spcPts val="0"/>
                  </a:spcAft>
                  <a:buSzPts val="2800"/>
                  <a:buChar char="•"/>
                </a:pPr>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We demonstrated that optimization objectives played a critical role in feature learning within deep learning models, underscoring the existence of diverse features acquisition across various learning paradigms [8].</a:t>
                </a:r>
              </a:p>
            </p:txBody>
          </p:sp>
        </mc:Choice>
        <mc:Fallback xmlns="">
          <p:sp>
            <p:nvSpPr>
              <p:cNvPr id="163" name="Google Shape;163;g22b542f3695_0_0"/>
              <p:cNvSpPr txBox="1">
                <a:spLocks noGrp="1" noRot="1" noChangeAspect="1" noMove="1" noResize="1" noEditPoints="1" noAdjustHandles="1" noChangeArrowheads="1" noChangeShapeType="1" noTextEdit="1"/>
              </p:cNvSpPr>
              <p:nvPr>
                <p:ph type="body" idx="1"/>
              </p:nvPr>
            </p:nvSpPr>
            <p:spPr>
              <a:xfrm>
                <a:off x="609600" y="1166248"/>
                <a:ext cx="11150700" cy="5364475"/>
              </a:xfrm>
              <a:prstGeom prst="rect">
                <a:avLst/>
              </a:prstGeom>
              <a:blipFill>
                <a:blip r:embed="rId3"/>
                <a:stretch>
                  <a:fillRect l="-601" t="-1932" r="-1531"/>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92366934-887A-F475-729B-3C425B61D6A4}"/>
              </a:ext>
            </a:extLst>
          </p:cNvPr>
          <p:cNvSpPr txBox="1"/>
          <p:nvPr/>
        </p:nvSpPr>
        <p:spPr>
          <a:xfrm>
            <a:off x="415600" y="6592925"/>
            <a:ext cx="11452746" cy="246221"/>
          </a:xfrm>
          <a:prstGeom prst="rect">
            <a:avLst/>
          </a:prstGeom>
          <a:noFill/>
        </p:spPr>
        <p:txBody>
          <a:bodyPr wrap="square">
            <a:spAutoFit/>
          </a:bodyPr>
          <a:lstStyle/>
          <a:p>
            <a:pPr algn="ctr"/>
            <a:r>
              <a:rPr lang="en-US" sz="1000" u="sng" err="1">
                <a:solidFill>
                  <a:srgbClr val="5F2A0F"/>
                </a:solidFill>
                <a:highlight>
                  <a:srgbClr val="FFFFFF"/>
                </a:highlight>
                <a:latin typeface="Calibri" panose="020F0502020204030204" pitchFamily="34" charset="0"/>
                <a:cs typeface="Calibri" panose="020F0502020204030204" pitchFamily="34" charset="0"/>
              </a:rPr>
              <a:t>Hikmat</a:t>
            </a:r>
            <a:r>
              <a:rPr lang="en-US" sz="1000" b="0" i="0" u="sng" err="1">
                <a:solidFill>
                  <a:srgbClr val="5F2A0F"/>
                </a:solidFill>
                <a:effectLst/>
                <a:highlight>
                  <a:srgbClr val="FFFFFF"/>
                </a:highlight>
                <a:latin typeface="Calibri" panose="020F0502020204030204" pitchFamily="34" charset="0"/>
                <a:cs typeface="Calibri" panose="020F0502020204030204" pitchFamily="34" charset="0"/>
              </a:rPr>
              <a:t>.K</a:t>
            </a:r>
            <a:r>
              <a:rPr lang="en-US" sz="1000" b="0" i="0" u="sng">
                <a:solidFill>
                  <a:srgbClr val="5F2A0F"/>
                </a:solidFill>
                <a:effectLst/>
                <a:highlight>
                  <a:srgbClr val="FFFFFF"/>
                </a:highlight>
                <a:latin typeface="Calibri" panose="020F0502020204030204" pitchFamily="34" charset="0"/>
                <a:cs typeface="Calibri" panose="020F0502020204030204" pitchFamily="34" charset="0"/>
              </a:rPr>
              <a:t> </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et all, "Brain-Inspired Continual Learning: Robust Feature Distillation and Re-Consolidation for Class Incremental Learning," in </a:t>
            </a:r>
            <a:r>
              <a:rPr lang="en-US" sz="1000" b="0" i="1">
                <a:solidFill>
                  <a:srgbClr val="5F2A0F"/>
                </a:solidFill>
                <a:effectLst/>
                <a:highlight>
                  <a:srgbClr val="FFFFFF"/>
                </a:highlight>
                <a:latin typeface="Calibri" panose="020F0502020204030204" pitchFamily="34" charset="0"/>
                <a:cs typeface="Calibri" panose="020F0502020204030204" pitchFamily="34" charset="0"/>
              </a:rPr>
              <a:t>IEEE Access</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vol. 12, pp. 34054-34073, 2024, </a:t>
            </a:r>
            <a:r>
              <a:rPr lang="en-US" sz="1000" b="0" i="0" err="1">
                <a:solidFill>
                  <a:srgbClr val="5F2A0F"/>
                </a:solidFill>
                <a:effectLst/>
                <a:highlight>
                  <a:srgbClr val="FFFFFF"/>
                </a:highlight>
                <a:latin typeface="Calibri" panose="020F0502020204030204" pitchFamily="34" charset="0"/>
                <a:cs typeface="Calibri" panose="020F0502020204030204" pitchFamily="34" charset="0"/>
              </a:rPr>
              <a:t>doi</a:t>
            </a:r>
            <a:r>
              <a:rPr lang="en-US" sz="1000" b="0" i="0">
                <a:solidFill>
                  <a:srgbClr val="5F2A0F"/>
                </a:solidFill>
                <a:effectLst/>
                <a:highlight>
                  <a:srgbClr val="FFFFFF"/>
                </a:highlight>
                <a:latin typeface="Calibri" panose="020F0502020204030204" pitchFamily="34" charset="0"/>
                <a:cs typeface="Calibri" panose="020F0502020204030204" pitchFamily="34" charset="0"/>
              </a:rPr>
              <a:t>: 10.1109/ACCESS.2024.33694.88.</a:t>
            </a:r>
          </a:p>
        </p:txBody>
      </p:sp>
      <p:sp>
        <p:nvSpPr>
          <p:cNvPr id="5" name="Text Placeholder 2">
            <a:extLst>
              <a:ext uri="{FF2B5EF4-FFF2-40B4-BE49-F238E27FC236}">
                <a16:creationId xmlns:a16="http://schemas.microsoft.com/office/drawing/2014/main" id="{63308A95-EC49-03BE-0C37-5BC6C747D7E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4336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blinds(horizontal)">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
                                            <p:txEl>
                                              <p:pRg st="2" end="2"/>
                                            </p:txEl>
                                          </p:spTgt>
                                        </p:tgtEl>
                                        <p:attrNameLst>
                                          <p:attrName>style.visibility</p:attrName>
                                        </p:attrNameLst>
                                      </p:cBhvr>
                                      <p:to>
                                        <p:strVal val="visible"/>
                                      </p:to>
                                    </p:set>
                                    <p:animEffect transition="in" filter="blinds(horizontal)">
                                      <p:cBhvr>
                                        <p:cTn id="12" dur="500"/>
                                        <p:tgtEl>
                                          <p:spTgt spid="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animEffect transition="in" filter="blinds(horizontal)">
                                      <p:cBhvr>
                                        <p:cTn id="17" dur="500"/>
                                        <p:tgtEl>
                                          <p:spTgt spid="1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
                                            <p:txEl>
                                              <p:pRg st="6" end="6"/>
                                            </p:txEl>
                                          </p:spTgt>
                                        </p:tgtEl>
                                        <p:attrNameLst>
                                          <p:attrName>style.visibility</p:attrName>
                                        </p:attrNameLst>
                                      </p:cBhvr>
                                      <p:to>
                                        <p:strVal val="visible"/>
                                      </p:to>
                                    </p:set>
                                    <p:animEffect transition="in" filter="blinds(horizontal)">
                                      <p:cBhvr>
                                        <p:cTn id="22" dur="500"/>
                                        <p:tgtEl>
                                          <p:spTgt spid="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02301"/>
          </a:xfrm>
          <a:prstGeom prst="rect">
            <a:avLst/>
          </a:prstGeom>
          <a:noFill/>
          <a:ln>
            <a:noFill/>
          </a:ln>
        </p:spPr>
        <p:txBody>
          <a:bodyPr spcFirstLastPara="1" wrap="square" lIns="91425" tIns="45700" rIns="91425" bIns="45700" anchor="t" anchorCtr="0">
            <a:normAutofit fontScale="92500"/>
          </a:bodyPr>
          <a:lstStyle/>
          <a:p>
            <a:pPr marL="609584" indent="-482587"/>
            <a:r>
              <a:rPr lang="en-US" sz="2600">
                <a:solidFill>
                  <a:srgbClr val="632C0E"/>
                </a:solidFill>
                <a:latin typeface="Calibri" panose="020F0502020204030204" pitchFamily="34" charset="0"/>
                <a:cs typeface="Calibri" panose="020F0502020204030204" pitchFamily="34" charset="0"/>
              </a:rPr>
              <a:t>Our approach eliminates the necessity for pre-trained Oracle CL models and pre-distilled CL </a:t>
            </a:r>
            <a:r>
              <a:rPr lang="en-US" sz="2600" err="1">
                <a:solidFill>
                  <a:srgbClr val="632C0E"/>
                </a:solidFill>
                <a:latin typeface="Calibri" panose="020F0502020204030204" pitchFamily="34" charset="0"/>
                <a:cs typeface="Calibri" panose="020F0502020204030204" pitchFamily="34" charset="0"/>
              </a:rPr>
              <a:t>robustified</a:t>
            </a:r>
            <a:r>
              <a:rPr lang="en-US" sz="2600">
                <a:solidFill>
                  <a:srgbClr val="632C0E"/>
                </a:solidFill>
                <a:latin typeface="Calibri" panose="020F0502020204030204" pitchFamily="34" charset="0"/>
                <a:cs typeface="Calibri" panose="020F0502020204030204" pitchFamily="34" charset="0"/>
              </a:rPr>
              <a:t> datasets for CL [7, 8].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We introduce a novel framework that not only distills CL-robust features using the CL model at time 𝑡, but also perform re-distillation (re-consolidation), allowing for the assimilation of updated understanding of prior task knowledge [8].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Our investigation into the impact of various optimization training objectives within joint, continual, and adversarial learning highlighted that the optimization objective in deep neural networks essentially dictates feature learning. </a:t>
            </a:r>
          </a:p>
          <a:p>
            <a:pPr marL="609584" indent="-482587"/>
            <a:endParaRPr lang="en-US" sz="2600">
              <a:solidFill>
                <a:srgbClr val="632C0E"/>
              </a:solidFill>
              <a:latin typeface="Calibri" panose="020F0502020204030204" pitchFamily="34" charset="0"/>
              <a:cs typeface="Calibri" panose="020F0502020204030204" pitchFamily="34" charset="0"/>
            </a:endParaRPr>
          </a:p>
          <a:p>
            <a:pPr marL="609584" indent="-482587"/>
            <a:r>
              <a:rPr lang="en-US" sz="2600">
                <a:solidFill>
                  <a:srgbClr val="632C0E"/>
                </a:solidFill>
                <a:latin typeface="Calibri" panose="020F0502020204030204" pitchFamily="34" charset="0"/>
                <a:cs typeface="Calibri" panose="020F0502020204030204" pitchFamily="34" charset="0"/>
              </a:rPr>
              <a:t>Our findings suggest that closely adhering to neuroscience principles can mitigate the long-standing challenge of catastrophic forgetting in CL models.</a:t>
            </a:r>
          </a:p>
        </p:txBody>
      </p:sp>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a:solidFill>
                  <a:srgbClr val="5F2A0F"/>
                </a:solidFill>
                <a:latin typeface="Calibri" panose="020F0502020204030204" pitchFamily="34" charset="0"/>
                <a:cs typeface="Calibri" panose="020F0502020204030204" pitchFamily="34" charset="0"/>
              </a:rPr>
              <a:t>Conclusions</a:t>
            </a:r>
            <a:endParaRPr sz="4000">
              <a:solidFill>
                <a:srgbClr val="5F2A0F"/>
              </a:solidFill>
              <a:latin typeface="Calibri" panose="020F0502020204030204" pitchFamily="34" charset="0"/>
              <a:cs typeface="Calibri" panose="020F0502020204030204" pitchFamily="34" charset="0"/>
            </a:endParaRPr>
          </a:p>
        </p:txBody>
      </p:sp>
      <p:sp>
        <p:nvSpPr>
          <p:cNvPr id="5" name="Text Placeholder 2">
            <a:extLst>
              <a:ext uri="{FF2B5EF4-FFF2-40B4-BE49-F238E27FC236}">
                <a16:creationId xmlns:a16="http://schemas.microsoft.com/office/drawing/2014/main" id="{A8E8C123-A503-97F3-4CBE-BABEC1638B5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#3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636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a:cs typeface="Calibri"/>
              </a:rPr>
              <a:t>Research Questions</a:t>
            </a:r>
          </a:p>
          <a:p>
            <a:pPr marL="622300" indent="-571500">
              <a:buAutoNum type="romanUcPeriod"/>
            </a:pPr>
            <a:r>
              <a:rPr lang="en-US" dirty="0">
                <a:solidFill>
                  <a:srgbClr val="3B0B00">
                    <a:alpha val="10000"/>
                  </a:srgbClr>
                </a:solidFill>
                <a:latin typeface="Calibri"/>
                <a:cs typeface="Calibri"/>
              </a:rPr>
              <a:t>Our Work: A Multidisciplinary Approach</a:t>
            </a:r>
            <a:endParaRPr lang="en-US" dirty="0"/>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b="1" dirty="0" err="1">
                <a:solidFill>
                  <a:srgbClr val="C58D01"/>
                </a:solidFill>
                <a:latin typeface="Calibri" panose="020F0502020204030204" pitchFamily="34" charset="0"/>
                <a:cs typeface="Calibri" panose="020F0502020204030204" pitchFamily="34" charset="0"/>
              </a:rPr>
              <a:t>Adversarially</a:t>
            </a:r>
            <a:r>
              <a:rPr lang="en-US" sz="2400" b="1" dirty="0">
                <a:solidFill>
                  <a:srgbClr val="C58D01"/>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b="1" dirty="0">
              <a:latin typeface="Calibri" panose="020F0502020204030204" pitchFamily="34" charset="0"/>
              <a:cs typeface="Calibri" panose="020F0502020204030204" pitchFamily="34" charset="0"/>
            </a:endParaRP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6" name="Text Placeholder 2">
            <a:extLst>
              <a:ext uri="{FF2B5EF4-FFF2-40B4-BE49-F238E27FC236}">
                <a16:creationId xmlns:a16="http://schemas.microsoft.com/office/drawing/2014/main" id="{017898B9-E22F-FACA-63D8-79C40EFC820D}"/>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7251168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2615078"/>
            <a:ext cx="10052721" cy="3423539"/>
          </a:xfrm>
        </p:spPr>
        <p:txBody>
          <a:bodyPr/>
          <a:lstStyle/>
          <a:p>
            <a:pPr marL="109220" algn="ctr"/>
            <a:r>
              <a:rPr lang="en-US" sz="3600" b="1" dirty="0" err="1">
                <a:solidFill>
                  <a:srgbClr val="5F2A0F"/>
                </a:solidFill>
                <a:latin typeface="Times New Roman"/>
                <a:cs typeface="Times New Roman"/>
              </a:rPr>
              <a:t>Adversarially</a:t>
            </a:r>
            <a:r>
              <a:rPr lang="en-US" sz="3600" b="1" dirty="0">
                <a:solidFill>
                  <a:srgbClr val="5F2A0F"/>
                </a:solidFill>
                <a:latin typeface="Times New Roman"/>
                <a:cs typeface="Times New Roman"/>
              </a:rPr>
              <a:t> Diversified Rehearsal Memory (ADRM): Mitigating Memory Overfitting Challenge in Continual Learning </a:t>
            </a:r>
            <a:br>
              <a:rPr lang="en-US" sz="2800" dirty="0">
                <a:latin typeface="Times New Roman"/>
                <a:cs typeface="Times New Roman"/>
              </a:rPr>
            </a:br>
            <a:r>
              <a:rPr lang="en-US" sz="2400" dirty="0">
                <a:solidFill>
                  <a:srgbClr val="C58D01"/>
                </a:solidFill>
                <a:latin typeface="Times New Roman"/>
                <a:cs typeface="Times New Roman"/>
              </a:rPr>
              <a:t>Can rehearsal memory be diversified to prevent rehearsal memory overfitting in CL models?</a:t>
            </a:r>
            <a:endParaRPr lang="en-US" sz="2400" dirty="0">
              <a:latin typeface="Times New Roman"/>
              <a:cs typeface="Times New Roman"/>
            </a:endParaRPr>
          </a:p>
        </p:txBody>
      </p:sp>
      <p:sp>
        <p:nvSpPr>
          <p:cNvPr id="9" name="Rectangle 8">
            <a:extLst>
              <a:ext uri="{FF2B5EF4-FFF2-40B4-BE49-F238E27FC236}">
                <a16:creationId xmlns:a16="http://schemas.microsoft.com/office/drawing/2014/main" id="{FABDFBA9-585C-57B0-6629-C2B862AAC79C}"/>
              </a:ext>
            </a:extLst>
          </p:cNvPr>
          <p:cNvSpPr/>
          <p:nvPr/>
        </p:nvSpPr>
        <p:spPr>
          <a:xfrm>
            <a:off x="5715000" y="1790177"/>
            <a:ext cx="761748" cy="923330"/>
          </a:xfrm>
          <a:prstGeom prst="rect">
            <a:avLst/>
          </a:prstGeom>
          <a:noFill/>
        </p:spPr>
        <p:txBody>
          <a:bodyPr wrap="none" lIns="91440" tIns="45720" rIns="91440" bIns="45720" anchor="t">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r>
              <a:rPr lang="en-US"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5" name="TextBox 4">
            <a:extLst>
              <a:ext uri="{FF2B5EF4-FFF2-40B4-BE49-F238E27FC236}">
                <a16:creationId xmlns:a16="http://schemas.microsoft.com/office/drawing/2014/main" id="{E994237D-1C92-06A1-25D1-308F72C13DF1}"/>
              </a:ext>
            </a:extLst>
          </p:cNvPr>
          <p:cNvSpPr txBox="1"/>
          <p:nvPr/>
        </p:nvSpPr>
        <p:spPr>
          <a:xfrm>
            <a:off x="664685" y="6396335"/>
            <a:ext cx="10862631" cy="461665"/>
          </a:xfrm>
          <a:prstGeom prst="rect">
            <a:avLst/>
          </a:prstGeom>
          <a:noFill/>
        </p:spPr>
        <p:txBody>
          <a:bodyPr wrap="square">
            <a:spAutoFit/>
          </a:bodyPr>
          <a:lstStyle/>
          <a:p>
            <a:pPr algn="ctr"/>
            <a:r>
              <a:rPr lang="en-US" sz="1200" b="0" i="0" u="sng" strike="noStrike">
                <a:solidFill>
                  <a:srgbClr val="5F2A0F"/>
                </a:solidFill>
                <a:effectLst/>
                <a:highlight>
                  <a:srgbClr val="FFFFFF"/>
                </a:highlight>
                <a:latin typeface="Calibri" panose="020F0502020204030204" pitchFamily="34" charset="0"/>
                <a:cs typeface="Calibri" panose="020F0502020204030204" pitchFamily="34" charset="0"/>
              </a:rPr>
              <a:t>Hikmat. </a:t>
            </a:r>
            <a:r>
              <a:rPr lang="en-US" sz="1200" b="0" i="0" u="sng" strike="noStrike" err="1">
                <a:solidFill>
                  <a:srgbClr val="5F2A0F"/>
                </a:solidFill>
                <a:effectLst/>
                <a:highlight>
                  <a:srgbClr val="FFFFFF"/>
                </a:highlight>
                <a:latin typeface="Calibri" panose="020F0502020204030204" pitchFamily="34" charset="0"/>
                <a:cs typeface="Calibri" panose="020F0502020204030204" pitchFamily="34" charset="0"/>
              </a:rPr>
              <a:t>K</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,et</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all  "</a:t>
            </a:r>
            <a:r>
              <a:rPr lang="en-US" sz="1200" b="0" i="0" u="none" strike="noStrike"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Diversified Rehearsal Memory (ADRM): Mitigating Memory Overfitting Challenge in Continual Learning," </a:t>
            </a:r>
            <a:r>
              <a:rPr lang="en-US" sz="1200" b="0" i="1" u="none" strike="noStrike">
                <a:solidFill>
                  <a:srgbClr val="5F2A0F"/>
                </a:solidFill>
                <a:effectLst/>
                <a:latin typeface="Calibri" panose="020F0502020204030204" pitchFamily="34" charset="0"/>
                <a:cs typeface="Calibri" panose="020F0502020204030204" pitchFamily="34" charset="0"/>
              </a:rPr>
              <a:t>2024 International Joint Conference on Neural Networks (IJCNN)</a:t>
            </a:r>
            <a:r>
              <a:rPr lang="en-US" sz="1200" b="0" i="0" u="none" strike="noStrike">
                <a:solidFill>
                  <a:srgbClr val="5F2A0F"/>
                </a:solidFill>
                <a:effectLst/>
                <a:highlight>
                  <a:srgbClr val="FFFFFF"/>
                </a:highlight>
                <a:latin typeface="Calibri" panose="020F0502020204030204" pitchFamily="34" charset="0"/>
                <a:cs typeface="Calibri" panose="020F0502020204030204" pitchFamily="34" charset="0"/>
              </a:rPr>
              <a:t>, Yokohama, Japan, 2024, pp. 1-8.</a:t>
            </a:r>
          </a:p>
        </p:txBody>
      </p:sp>
      <p:sp>
        <p:nvSpPr>
          <p:cNvPr id="7" name="Text Placeholder 2">
            <a:extLst>
              <a:ext uri="{FF2B5EF4-FFF2-40B4-BE49-F238E27FC236}">
                <a16:creationId xmlns:a16="http://schemas.microsoft.com/office/drawing/2014/main" id="{847F9105-83E9-E09B-3099-59E3D76D89A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40343902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098A53-242B-5121-27A5-2C138EC9EB94}"/>
              </a:ext>
            </a:extLst>
          </p:cNvPr>
          <p:cNvSpPr>
            <a:spLocks noGrp="1"/>
          </p:cNvSpPr>
          <p:nvPr>
            <p:ph type="title"/>
          </p:nvPr>
        </p:nvSpPr>
        <p:spPr>
          <a:xfrm>
            <a:off x="1069640" y="3556071"/>
            <a:ext cx="10052721" cy="958547"/>
          </a:xfrm>
        </p:spPr>
        <p:txBody>
          <a:bodyPr/>
          <a:lstStyle/>
          <a:p>
            <a:pPr marL="109728" algn="ctr">
              <a:buClr>
                <a:srgbClr val="C00000"/>
              </a:buClr>
            </a:pPr>
            <a:r>
              <a:rPr lang="en-US" sz="3200" dirty="0">
                <a:solidFill>
                  <a:srgbClr val="5F2A0F"/>
                </a:solidFill>
                <a:latin typeface="Times New Roman" panose="02020603050405020304" pitchFamily="18" charset="0"/>
                <a:cs typeface="Times New Roman" panose="02020603050405020304" pitchFamily="18" charset="0"/>
              </a:rPr>
              <a:t>Can rehearsal memory be diversified to prevent rehearsal memory overfitting in CL models?</a:t>
            </a:r>
          </a:p>
        </p:txBody>
      </p:sp>
      <p:sp>
        <p:nvSpPr>
          <p:cNvPr id="9" name="Rectangle 8">
            <a:extLst>
              <a:ext uri="{FF2B5EF4-FFF2-40B4-BE49-F238E27FC236}">
                <a16:creationId xmlns:a16="http://schemas.microsoft.com/office/drawing/2014/main" id="{FABDFBA9-585C-57B0-6629-C2B862AAC79C}"/>
              </a:ext>
            </a:extLst>
          </p:cNvPr>
          <p:cNvSpPr/>
          <p:nvPr/>
        </p:nvSpPr>
        <p:spPr>
          <a:xfrm>
            <a:off x="6009416" y="1790177"/>
            <a:ext cx="76174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a:t>
            </a:r>
          </a:p>
        </p:txBody>
      </p:sp>
      <p:sp>
        <p:nvSpPr>
          <p:cNvPr id="10" name="TextBox 9">
            <a:extLst>
              <a:ext uri="{FF2B5EF4-FFF2-40B4-BE49-F238E27FC236}">
                <a16:creationId xmlns:a16="http://schemas.microsoft.com/office/drawing/2014/main" id="{68278A8F-1156-1C03-46F9-645609589B47}"/>
              </a:ext>
            </a:extLst>
          </p:cNvPr>
          <p:cNvSpPr txBox="1"/>
          <p:nvPr/>
        </p:nvSpPr>
        <p:spPr>
          <a:xfrm>
            <a:off x="1069639" y="6396335"/>
            <a:ext cx="10052722" cy="461665"/>
          </a:xfrm>
          <a:prstGeom prst="rect">
            <a:avLst/>
          </a:prstGeom>
          <a:noFill/>
        </p:spPr>
        <p:txBody>
          <a:bodyPr wrap="square">
            <a:spAutoFit/>
          </a:bodyPr>
          <a:lstStyle/>
          <a:p>
            <a:pPr algn="ctr"/>
            <a:r>
              <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rPr>
              <a:t>Hikmat. K</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a:t>
            </a:r>
            <a:r>
              <a:rPr lang="en-US" sz="1200" dirty="0">
                <a:solidFill>
                  <a:srgbClr val="5F2A0F"/>
                </a:solidFill>
                <a:highlight>
                  <a:srgbClr val="FFFFFF"/>
                </a:highlight>
                <a:latin typeface="Calibri" panose="020F0502020204030204" pitchFamily="34" charset="0"/>
                <a:cs typeface="Calibri" panose="020F0502020204030204" pitchFamily="34" charset="0"/>
              </a:rPr>
              <a:t> et all</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Adversarially</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Robust Continual Learning," </a:t>
            </a:r>
            <a:r>
              <a:rPr lang="en-US" sz="1200" b="0" i="1" u="none" strike="noStrike" dirty="0">
                <a:solidFill>
                  <a:srgbClr val="5F2A0F"/>
                </a:solidFill>
                <a:effectLst/>
                <a:latin typeface="Calibri" panose="020F0502020204030204" pitchFamily="34" charset="0"/>
                <a:cs typeface="Calibri" panose="020F0502020204030204" pitchFamily="34" charset="0"/>
              </a:rPr>
              <a:t>2022 International Joint Conference on Neural Networks (IJCNN)</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Padua, Italy, 2022, pp. 1-8, </a:t>
            </a:r>
            <a:r>
              <a:rPr lang="en-US" sz="1200" b="0" i="0" u="none" strike="noStrike" dirty="0" err="1">
                <a:solidFill>
                  <a:srgbClr val="5F2A0F"/>
                </a:solidFill>
                <a:effectLst/>
                <a:highlight>
                  <a:srgbClr val="FFFFFF"/>
                </a:highlight>
                <a:latin typeface="Calibri" panose="020F0502020204030204" pitchFamily="34" charset="0"/>
                <a:cs typeface="Calibri" panose="020F0502020204030204" pitchFamily="34" charset="0"/>
              </a:rPr>
              <a:t>doi</a:t>
            </a:r>
            <a:r>
              <a:rPr lang="en-US" sz="1200" b="0" i="0" u="none" strike="noStrike" dirty="0">
                <a:solidFill>
                  <a:srgbClr val="5F2A0F"/>
                </a:solidFill>
                <a:effectLst/>
                <a:highlight>
                  <a:srgbClr val="FFFFFF"/>
                </a:highlight>
                <a:latin typeface="Calibri" panose="020F0502020204030204" pitchFamily="34" charset="0"/>
                <a:cs typeface="Calibri" panose="020F0502020204030204" pitchFamily="34" charset="0"/>
              </a:rPr>
              <a:t>: 10.1109/IJCNN55064.2022.9892970.</a:t>
            </a:r>
            <a:endParaRPr lang="en-US" sz="1200" b="0" i="0" u="sng" strike="noStrike"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02350103-3C9D-866B-6E02-781C30A12A6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306753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Continual Learning (CL) (Continued)</a:t>
            </a:r>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63210"/>
            <a:ext cx="3331039" cy="1007704"/>
            <a:chOff x="7280122" y="5848868"/>
            <a:chExt cx="3576832" cy="1082061"/>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23705" y="6205285"/>
              <a:ext cx="1061279"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637260"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Domain Incremental Learning [2]</a:t>
            </a:r>
          </a:p>
        </p:txBody>
      </p:sp>
      <p:grpSp>
        <p:nvGrpSpPr>
          <p:cNvPr id="169" name="Group 168">
            <a:extLst>
              <a:ext uri="{FF2B5EF4-FFF2-40B4-BE49-F238E27FC236}">
                <a16:creationId xmlns:a16="http://schemas.microsoft.com/office/drawing/2014/main" id="{F0314F4B-399E-958B-383B-977C7E67C8F3}"/>
              </a:ext>
            </a:extLst>
          </p:cNvPr>
          <p:cNvGrpSpPr/>
          <p:nvPr/>
        </p:nvGrpSpPr>
        <p:grpSpPr>
          <a:xfrm>
            <a:off x="7144889" y="3546218"/>
            <a:ext cx="4844655" cy="2459043"/>
            <a:chOff x="7144889" y="3546218"/>
            <a:chExt cx="4844655" cy="2459043"/>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68" name="Group 167">
              <a:extLst>
                <a:ext uri="{FF2B5EF4-FFF2-40B4-BE49-F238E27FC236}">
                  <a16:creationId xmlns:a16="http://schemas.microsoft.com/office/drawing/2014/main" id="{0DC984BB-448F-171C-EC09-DD4AC6F45E21}"/>
                </a:ext>
              </a:extLst>
            </p:cNvPr>
            <p:cNvGrpSpPr/>
            <p:nvPr/>
          </p:nvGrpSpPr>
          <p:grpSpPr>
            <a:xfrm>
              <a:off x="7144889" y="3546218"/>
              <a:ext cx="4844655" cy="2357414"/>
              <a:chOff x="7144889" y="3444679"/>
              <a:chExt cx="4844655" cy="2357414"/>
            </a:xfrm>
          </p:grpSpPr>
          <p:pic>
            <p:nvPicPr>
              <p:cNvPr id="133" name="Google Shape;319;g22b542f3695_0_103">
                <a:extLst>
                  <a:ext uri="{FF2B5EF4-FFF2-40B4-BE49-F238E27FC236}">
                    <a16:creationId xmlns:a16="http://schemas.microsoft.com/office/drawing/2014/main" id="{AA496042-2CF4-26E1-A796-06D881CC1510}"/>
                  </a:ext>
                </a:extLst>
              </p:cNvPr>
              <p:cNvPicPr preferRelativeResize="0"/>
              <p:nvPr/>
            </p:nvPicPr>
            <p:blipFill rotWithShape="1">
              <a:blip r:embed="rId23">
                <a:alphaModFix/>
              </a:blip>
              <a:srcRect/>
              <a:stretch/>
            </p:blipFill>
            <p:spPr>
              <a:xfrm>
                <a:off x="7144889" y="3444679"/>
                <a:ext cx="4844655" cy="2357414"/>
              </a:xfrm>
              <a:prstGeom prst="rect">
                <a:avLst/>
              </a:prstGeom>
              <a:noFill/>
              <a:ln>
                <a:noFill/>
              </a:ln>
            </p:spPr>
          </p:pic>
          <p:pic>
            <p:nvPicPr>
              <p:cNvPr id="134" name="Google Shape;320;g22b542f3695_0_103">
                <a:extLst>
                  <a:ext uri="{FF2B5EF4-FFF2-40B4-BE49-F238E27FC236}">
                    <a16:creationId xmlns:a16="http://schemas.microsoft.com/office/drawing/2014/main" id="{C40C8095-D2FA-843D-6E1C-AB346367CC16}"/>
                  </a:ext>
                </a:extLst>
              </p:cNvPr>
              <p:cNvPicPr preferRelativeResize="0"/>
              <p:nvPr/>
            </p:nvPicPr>
            <p:blipFill rotWithShape="1">
              <a:blip r:embed="rId24">
                <a:alphaModFix/>
              </a:blip>
              <a:srcRect/>
              <a:stretch/>
            </p:blipFill>
            <p:spPr>
              <a:xfrm>
                <a:off x="8671166" y="3499064"/>
                <a:ext cx="1260453" cy="2144352"/>
              </a:xfrm>
              <a:prstGeom prst="rect">
                <a:avLst/>
              </a:prstGeom>
              <a:noFill/>
              <a:ln>
                <a:noFill/>
              </a:ln>
            </p:spPr>
          </p:pic>
          <p:pic>
            <p:nvPicPr>
              <p:cNvPr id="135" name="Google Shape;321;g22b542f3695_0_103">
                <a:extLst>
                  <a:ext uri="{FF2B5EF4-FFF2-40B4-BE49-F238E27FC236}">
                    <a16:creationId xmlns:a16="http://schemas.microsoft.com/office/drawing/2014/main" id="{660C4463-12AD-21FA-0E39-FE6F205B7530}"/>
                  </a:ext>
                </a:extLst>
              </p:cNvPr>
              <p:cNvPicPr preferRelativeResize="0"/>
              <p:nvPr/>
            </p:nvPicPr>
            <p:blipFill rotWithShape="1">
              <a:blip r:embed="rId25">
                <a:alphaModFix/>
              </a:blip>
              <a:srcRect/>
              <a:stretch/>
            </p:blipFill>
            <p:spPr>
              <a:xfrm>
                <a:off x="9951906" y="3477044"/>
                <a:ext cx="1260453" cy="2144324"/>
              </a:xfrm>
              <a:prstGeom prst="rect">
                <a:avLst/>
              </a:prstGeom>
              <a:noFill/>
              <a:ln>
                <a:noFill/>
              </a:ln>
            </p:spPr>
          </p:pic>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ADD64BBC-7CD1-6350-FDB0-6C21C9E0FA39}"/>
                      </a:ext>
                    </a:extLst>
                  </p:cNvPr>
                  <p:cNvSpPr txBox="1"/>
                  <p:nvPr/>
                </p:nvSpPr>
                <p:spPr>
                  <a:xfrm>
                    <a:off x="7223793" y="49510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6" name="TextBox 135">
                    <a:extLst>
                      <a:ext uri="{FF2B5EF4-FFF2-40B4-BE49-F238E27FC236}">
                        <a16:creationId xmlns:a16="http://schemas.microsoft.com/office/drawing/2014/main" id="{ADD64BBC-7CD1-6350-FDB0-6C21C9E0FA39}"/>
                      </a:ext>
                    </a:extLst>
                  </p:cNvPr>
                  <p:cNvSpPr txBox="1">
                    <a:spLocks noRot="1" noChangeAspect="1" noMove="1" noResize="1" noEditPoints="1" noAdjustHandles="1" noChangeArrowheads="1" noChangeShapeType="1" noTextEdit="1"/>
                  </p:cNvSpPr>
                  <p:nvPr/>
                </p:nvSpPr>
                <p:spPr>
                  <a:xfrm>
                    <a:off x="7223793" y="4951095"/>
                    <a:ext cx="355354" cy="169277"/>
                  </a:xfrm>
                  <a:prstGeom prst="rect">
                    <a:avLst/>
                  </a:prstGeom>
                  <a:blipFill>
                    <a:blip r:embed="rId26"/>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1268424E-662F-8D82-2BB1-A2EE80AD35E4}"/>
                      </a:ext>
                    </a:extLst>
                  </p:cNvPr>
                  <p:cNvSpPr txBox="1"/>
                  <p:nvPr/>
                </p:nvSpPr>
                <p:spPr>
                  <a:xfrm>
                    <a:off x="7223793" y="4580817"/>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7" name="TextBox 136">
                    <a:extLst>
                      <a:ext uri="{FF2B5EF4-FFF2-40B4-BE49-F238E27FC236}">
                        <a16:creationId xmlns:a16="http://schemas.microsoft.com/office/drawing/2014/main" id="{1268424E-662F-8D82-2BB1-A2EE80AD35E4}"/>
                      </a:ext>
                    </a:extLst>
                  </p:cNvPr>
                  <p:cNvSpPr txBox="1">
                    <a:spLocks noRot="1" noChangeAspect="1" noMove="1" noResize="1" noEditPoints="1" noAdjustHandles="1" noChangeArrowheads="1" noChangeShapeType="1" noTextEdit="1"/>
                  </p:cNvSpPr>
                  <p:nvPr/>
                </p:nvSpPr>
                <p:spPr>
                  <a:xfrm>
                    <a:off x="7223793" y="4580817"/>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553B78F-AB59-E517-F1EC-1D52D4CE011A}"/>
                      </a:ext>
                    </a:extLst>
                  </p:cNvPr>
                  <p:cNvSpPr txBox="1"/>
                  <p:nvPr/>
                </p:nvSpPr>
                <p:spPr>
                  <a:xfrm>
                    <a:off x="7223793" y="417869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38" name="TextBox 137">
                    <a:extLst>
                      <a:ext uri="{FF2B5EF4-FFF2-40B4-BE49-F238E27FC236}">
                        <a16:creationId xmlns:a16="http://schemas.microsoft.com/office/drawing/2014/main" id="{E553B78F-AB59-E517-F1EC-1D52D4CE011A}"/>
                      </a:ext>
                    </a:extLst>
                  </p:cNvPr>
                  <p:cNvSpPr txBox="1">
                    <a:spLocks noRot="1" noChangeAspect="1" noMove="1" noResize="1" noEditPoints="1" noAdjustHandles="1" noChangeArrowheads="1" noChangeShapeType="1" noTextEdit="1"/>
                  </p:cNvSpPr>
                  <p:nvPr/>
                </p:nvSpPr>
                <p:spPr>
                  <a:xfrm>
                    <a:off x="7223793" y="4178690"/>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BE27E7E7-519C-7713-67B9-D6FDA414B84A}"/>
                      </a:ext>
                    </a:extLst>
                  </p:cNvPr>
                  <p:cNvSpPr txBox="1"/>
                  <p:nvPr/>
                </p:nvSpPr>
                <p:spPr>
                  <a:xfrm>
                    <a:off x="8516950" y="495030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5" name="TextBox 144">
                    <a:extLst>
                      <a:ext uri="{FF2B5EF4-FFF2-40B4-BE49-F238E27FC236}">
                        <a16:creationId xmlns:a16="http://schemas.microsoft.com/office/drawing/2014/main" id="{BE27E7E7-519C-7713-67B9-D6FDA414B84A}"/>
                      </a:ext>
                    </a:extLst>
                  </p:cNvPr>
                  <p:cNvSpPr txBox="1">
                    <a:spLocks noRot="1" noChangeAspect="1" noMove="1" noResize="1" noEditPoints="1" noAdjustHandles="1" noChangeArrowheads="1" noChangeShapeType="1" noTextEdit="1"/>
                  </p:cNvSpPr>
                  <p:nvPr/>
                </p:nvSpPr>
                <p:spPr>
                  <a:xfrm>
                    <a:off x="8516950" y="4950300"/>
                    <a:ext cx="355354" cy="169277"/>
                  </a:xfrm>
                  <a:prstGeom prst="rect">
                    <a:avLst/>
                  </a:prstGeom>
                  <a:blipFill>
                    <a:blip r:embed="rId26"/>
                    <a:stretch>
                      <a:fillRect l="-8621" r="-3448"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93098D25-866C-11F5-BFFA-17C5CC711A59}"/>
                      </a:ext>
                    </a:extLst>
                  </p:cNvPr>
                  <p:cNvSpPr txBox="1"/>
                  <p:nvPr/>
                </p:nvSpPr>
                <p:spPr>
                  <a:xfrm>
                    <a:off x="8516950" y="4580021"/>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6" name="TextBox 145">
                    <a:extLst>
                      <a:ext uri="{FF2B5EF4-FFF2-40B4-BE49-F238E27FC236}">
                        <a16:creationId xmlns:a16="http://schemas.microsoft.com/office/drawing/2014/main" id="{93098D25-866C-11F5-BFFA-17C5CC711A59}"/>
                      </a:ext>
                    </a:extLst>
                  </p:cNvPr>
                  <p:cNvSpPr txBox="1">
                    <a:spLocks noRot="1" noChangeAspect="1" noMove="1" noResize="1" noEditPoints="1" noAdjustHandles="1" noChangeArrowheads="1" noChangeShapeType="1" noTextEdit="1"/>
                  </p:cNvSpPr>
                  <p:nvPr/>
                </p:nvSpPr>
                <p:spPr>
                  <a:xfrm>
                    <a:off x="8516950" y="4580021"/>
                    <a:ext cx="355354" cy="169277"/>
                  </a:xfrm>
                  <a:prstGeom prst="rect">
                    <a:avLst/>
                  </a:prstGeom>
                  <a:blipFill>
                    <a:blip r:embed="rId27"/>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ED40CAFF-4205-94A9-C8C6-9674B799BC7F}"/>
                      </a:ext>
                    </a:extLst>
                  </p:cNvPr>
                  <p:cNvSpPr txBox="1"/>
                  <p:nvPr/>
                </p:nvSpPr>
                <p:spPr>
                  <a:xfrm>
                    <a:off x="8516950" y="4177895"/>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7" name="TextBox 146">
                    <a:extLst>
                      <a:ext uri="{FF2B5EF4-FFF2-40B4-BE49-F238E27FC236}">
                        <a16:creationId xmlns:a16="http://schemas.microsoft.com/office/drawing/2014/main" id="{ED40CAFF-4205-94A9-C8C6-9674B799BC7F}"/>
                      </a:ext>
                    </a:extLst>
                  </p:cNvPr>
                  <p:cNvSpPr txBox="1">
                    <a:spLocks noRot="1" noChangeAspect="1" noMove="1" noResize="1" noEditPoints="1" noAdjustHandles="1" noChangeArrowheads="1" noChangeShapeType="1" noTextEdit="1"/>
                  </p:cNvSpPr>
                  <p:nvPr/>
                </p:nvSpPr>
                <p:spPr>
                  <a:xfrm>
                    <a:off x="8516950" y="4177895"/>
                    <a:ext cx="355354" cy="169277"/>
                  </a:xfrm>
                  <a:prstGeom prst="rect">
                    <a:avLst/>
                  </a:prstGeom>
                  <a:blipFill>
                    <a:blip r:embed="rId28"/>
                    <a:stretch>
                      <a:fillRect l="-8621" r="-3448"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0141D80A-5AE4-2FB4-8933-4FC47EC968CA}"/>
                      </a:ext>
                    </a:extLst>
                  </p:cNvPr>
                  <p:cNvSpPr txBox="1"/>
                  <p:nvPr/>
                </p:nvSpPr>
                <p:spPr>
                  <a:xfrm>
                    <a:off x="9791995" y="4934429"/>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=1</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8" name="TextBox 147">
                    <a:extLst>
                      <a:ext uri="{FF2B5EF4-FFF2-40B4-BE49-F238E27FC236}">
                        <a16:creationId xmlns:a16="http://schemas.microsoft.com/office/drawing/2014/main" id="{0141D80A-5AE4-2FB4-8933-4FC47EC968CA}"/>
                      </a:ext>
                    </a:extLst>
                  </p:cNvPr>
                  <p:cNvSpPr txBox="1">
                    <a:spLocks noRot="1" noChangeAspect="1" noMove="1" noResize="1" noEditPoints="1" noAdjustHandles="1" noChangeArrowheads="1" noChangeShapeType="1" noTextEdit="1"/>
                  </p:cNvSpPr>
                  <p:nvPr/>
                </p:nvSpPr>
                <p:spPr>
                  <a:xfrm>
                    <a:off x="9791995" y="4934429"/>
                    <a:ext cx="355354" cy="169277"/>
                  </a:xfrm>
                  <a:prstGeom prst="rect">
                    <a:avLst/>
                  </a:prstGeom>
                  <a:blipFill>
                    <a:blip r:embed="rId26"/>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D612946F-94F2-81C8-0C0A-AD5C343DA6F5}"/>
                      </a:ext>
                    </a:extLst>
                  </p:cNvPr>
                  <p:cNvSpPr txBox="1"/>
                  <p:nvPr/>
                </p:nvSpPr>
                <p:spPr>
                  <a:xfrm>
                    <a:off x="9791995" y="4564150"/>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=2</m:t>
                              </m:r>
                            </m:sub>
                            <m:sup>
                              <m:r>
                                <a:rPr lang="en-US" sz="1100" b="0" i="1" smtClean="0">
                                  <a:latin typeface="Cambria Math" panose="02040503050406030204" pitchFamily="18" charset="0"/>
                                </a:rPr>
                                <m:t>𝑠</m:t>
                              </m:r>
                            </m:sup>
                          </m:sSubSup>
                        </m:oMath>
                      </m:oMathPara>
                    </a14:m>
                    <a:endParaRPr lang="en-US" sz="1100"/>
                  </a:p>
                </p:txBody>
              </p:sp>
            </mc:Choice>
            <mc:Fallback xmlns="">
              <p:sp>
                <p:nvSpPr>
                  <p:cNvPr id="149" name="TextBox 148">
                    <a:extLst>
                      <a:ext uri="{FF2B5EF4-FFF2-40B4-BE49-F238E27FC236}">
                        <a16:creationId xmlns:a16="http://schemas.microsoft.com/office/drawing/2014/main" id="{D612946F-94F2-81C8-0C0A-AD5C343DA6F5}"/>
                      </a:ext>
                    </a:extLst>
                  </p:cNvPr>
                  <p:cNvSpPr txBox="1">
                    <a:spLocks noRot="1" noChangeAspect="1" noMove="1" noResize="1" noEditPoints="1" noAdjustHandles="1" noChangeArrowheads="1" noChangeShapeType="1" noTextEdit="1"/>
                  </p:cNvSpPr>
                  <p:nvPr/>
                </p:nvSpPr>
                <p:spPr>
                  <a:xfrm>
                    <a:off x="9791995" y="4564150"/>
                    <a:ext cx="355354" cy="169277"/>
                  </a:xfrm>
                  <a:prstGeom prst="rect">
                    <a:avLst/>
                  </a:prstGeom>
                  <a:blipFill>
                    <a:blip r:embed="rId27"/>
                    <a:stretch>
                      <a:fillRect l="-8475" r="-1695"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F39AB32-27B8-9B2A-3491-0A364563E99D}"/>
                      </a:ext>
                    </a:extLst>
                  </p:cNvPr>
                  <p:cNvSpPr txBox="1"/>
                  <p:nvPr/>
                </p:nvSpPr>
                <p:spPr>
                  <a:xfrm>
                    <a:off x="9791995" y="4162024"/>
                    <a:ext cx="35535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𝒲</m:t>
                              </m:r>
                            </m:e>
                            <m:sub>
                              <m:r>
                                <a:rPr lang="en-US" sz="1100" b="0" i="1" smtClean="0">
                                  <a:latin typeface="Cambria Math" panose="02040503050406030204" pitchFamily="18" charset="0"/>
                                </a:rPr>
                                <m:t>𝑙</m:t>
                              </m:r>
                              <m:r>
                                <a:rPr lang="en-US" sz="1100" b="0" i="1" smtClean="0">
                                  <a:latin typeface="Cambria Math" panose="02040503050406030204" pitchFamily="18" charset="0"/>
                                </a:rPr>
                                <m:t>=3</m:t>
                              </m:r>
                            </m:sub>
                            <m:sup>
                              <m:r>
                                <a:rPr lang="en-US" sz="1100" b="0" i="1" smtClean="0">
                                  <a:latin typeface="Cambria Math" panose="02040503050406030204" pitchFamily="18" charset="0"/>
                                </a:rPr>
                                <m:t>𝑠</m:t>
                              </m:r>
                            </m:sup>
                          </m:sSubSup>
                        </m:oMath>
                      </m:oMathPara>
                    </a14:m>
                    <a:endParaRPr lang="en-US" sz="1100"/>
                  </a:p>
                </p:txBody>
              </p:sp>
            </mc:Choice>
            <mc:Fallback xmlns="">
              <p:sp>
                <p:nvSpPr>
                  <p:cNvPr id="167" name="TextBox 166">
                    <a:extLst>
                      <a:ext uri="{FF2B5EF4-FFF2-40B4-BE49-F238E27FC236}">
                        <a16:creationId xmlns:a16="http://schemas.microsoft.com/office/drawing/2014/main" id="{7F39AB32-27B8-9B2A-3491-0A364563E99D}"/>
                      </a:ext>
                    </a:extLst>
                  </p:cNvPr>
                  <p:cNvSpPr txBox="1">
                    <a:spLocks noRot="1" noChangeAspect="1" noMove="1" noResize="1" noEditPoints="1" noAdjustHandles="1" noChangeArrowheads="1" noChangeShapeType="1" noTextEdit="1"/>
                  </p:cNvSpPr>
                  <p:nvPr/>
                </p:nvSpPr>
                <p:spPr>
                  <a:xfrm>
                    <a:off x="9791995" y="4162024"/>
                    <a:ext cx="355354" cy="169277"/>
                  </a:xfrm>
                  <a:prstGeom prst="rect">
                    <a:avLst/>
                  </a:prstGeom>
                  <a:blipFill>
                    <a:blip r:embed="rId28"/>
                    <a:stretch>
                      <a:fillRect l="-8475" r="-1695" b="-21429"/>
                    </a:stretch>
                  </a:blipFill>
                </p:spPr>
                <p:txBody>
                  <a:bodyPr/>
                  <a:lstStyle/>
                  <a:p>
                    <a:r>
                      <a:rPr lang="en-US">
                        <a:noFill/>
                      </a:rPr>
                      <a:t> </a:t>
                    </a:r>
                  </a:p>
                </p:txBody>
              </p:sp>
            </mc:Fallback>
          </mc:AlternateContent>
        </p:grpSp>
      </p:grpSp>
      <p:sp>
        <p:nvSpPr>
          <p:cNvPr id="42" name="Text Placeholder 2">
            <a:extLst>
              <a:ext uri="{FF2B5EF4-FFF2-40B4-BE49-F238E27FC236}">
                <a16:creationId xmlns:a16="http://schemas.microsoft.com/office/drawing/2014/main" id="{BCE5E935-DF7F-8DB0-B19B-60390425B4DA}"/>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18178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50" y="46141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Rehearsal Memory Overfitting in CL</a:t>
            </a:r>
          </a:p>
        </p:txBody>
      </p:sp>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25650" y="1425318"/>
            <a:ext cx="11150700" cy="5225588"/>
          </a:xfrm>
          <a:prstGeom prst="rect">
            <a:avLst/>
          </a:prstGeom>
          <a:noFill/>
          <a:ln>
            <a:noFill/>
          </a:ln>
        </p:spPr>
        <p:txBody>
          <a:bodyPr spcFirstLastPara="1" wrap="square" lIns="91425" tIns="45700" rIns="91425" bIns="45700" anchor="t" anchorCtr="0">
            <a:normAutofit/>
          </a:bodyPr>
          <a:lstStyle/>
          <a:p>
            <a:pPr marL="609584" lvl="0" indent="-482587"/>
            <a:r>
              <a:rPr lang="en-US" sz="2800" dirty="0">
                <a:solidFill>
                  <a:srgbClr val="5F2A0F"/>
                </a:solidFill>
                <a:latin typeface="Calibri" panose="020F0502020204030204" pitchFamily="34" charset="0"/>
                <a:cs typeface="Calibri" panose="020F0502020204030204" pitchFamily="34" charset="0"/>
              </a:rPr>
              <a:t>Rehearsal-based approaches </a:t>
            </a:r>
            <a:r>
              <a:rPr lang="en-US" dirty="0">
                <a:solidFill>
                  <a:srgbClr val="5F2A0F"/>
                </a:solidFill>
                <a:latin typeface="Calibri" panose="020F0502020204030204" pitchFamily="34" charset="0"/>
                <a:cs typeface="Calibri" panose="020F0502020204030204" pitchFamily="34" charset="0"/>
              </a:rPr>
              <a:t>are widely </a:t>
            </a:r>
            <a:r>
              <a:rPr lang="en-US" sz="2800" dirty="0">
                <a:solidFill>
                  <a:srgbClr val="5F2A0F"/>
                </a:solidFill>
                <a:latin typeface="Calibri" panose="020F0502020204030204" pitchFamily="34" charset="0"/>
                <a:cs typeface="Calibri" panose="020F0502020204030204" pitchFamily="34" charset="0"/>
              </a:rPr>
              <a:t>adopted to mitigate catastrophic forgetting in continual learning models.</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However, these approaches encounter a rehearsal memory overfitting, where the model becomes overly specialized on a limited set of memory samples, resulting in catastrophic forgetting.</a:t>
            </a:r>
          </a:p>
          <a:p>
            <a:pPr marL="609584" lvl="0" indent="-482587" algn="l" rtl="0">
              <a:lnSpc>
                <a:spcPct val="100000"/>
              </a:lnSpc>
              <a:spcBef>
                <a:spcPts val="267"/>
              </a:spcBef>
              <a:spcAft>
                <a:spcPts val="0"/>
              </a:spcAft>
              <a:buSzPts val="2100"/>
              <a:buChar char="•"/>
            </a:pPr>
            <a:endParaRPr lang="en-US" sz="2800" dirty="0">
              <a:solidFill>
                <a:srgbClr val="5F2A0F"/>
              </a:solidFill>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sz="2800" dirty="0">
                <a:solidFill>
                  <a:srgbClr val="5F2A0F"/>
                </a:solidFill>
                <a:latin typeface="Calibri" panose="020F0502020204030204" pitchFamily="34" charset="0"/>
                <a:cs typeface="Calibri" panose="020F0502020204030204" pitchFamily="34" charset="0"/>
              </a:rPr>
              <a:t>Leading to a progressive decay in the effectiveness of the rehearsal memory, ultimately causing the model to forget previously learned tasks.</a:t>
            </a:r>
            <a:endParaRPr lang="en-US" b="0" i="0" dirty="0">
              <a:solidFill>
                <a:srgbClr val="5F2A0F"/>
              </a:solidFill>
              <a:effectLst/>
              <a:highlight>
                <a:srgbClr val="FFFFFF"/>
              </a:highlight>
              <a:latin typeface="Calibri" panose="020F0502020204030204" pitchFamily="34" charset="0"/>
              <a:cs typeface="Calibri" panose="020F0502020204030204" pitchFamily="34" charset="0"/>
            </a:endParaRPr>
          </a:p>
        </p:txBody>
      </p:sp>
      <p:sp>
        <p:nvSpPr>
          <p:cNvPr id="5" name="Text Placeholder 2">
            <a:extLst>
              <a:ext uri="{FF2B5EF4-FFF2-40B4-BE49-F238E27FC236}">
                <a16:creationId xmlns:a16="http://schemas.microsoft.com/office/drawing/2014/main" id="{41D5D18D-EA77-A483-8496-17947A2889C9}"/>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9579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3638BC3-9482-6A32-AB24-DBC2C17A40A4}"/>
              </a:ext>
            </a:extLst>
          </p:cNvPr>
          <p:cNvGrpSpPr/>
          <p:nvPr/>
        </p:nvGrpSpPr>
        <p:grpSpPr>
          <a:xfrm>
            <a:off x="6072571" y="3025280"/>
            <a:ext cx="2862797" cy="2974278"/>
            <a:chOff x="6072571" y="3025280"/>
            <a:chExt cx="2862797" cy="2974278"/>
          </a:xfrm>
        </p:grpSpPr>
        <p:sp>
          <p:nvSpPr>
            <p:cNvPr id="29" name="TextBox 28">
              <a:extLst>
                <a:ext uri="{FF2B5EF4-FFF2-40B4-BE49-F238E27FC236}">
                  <a16:creationId xmlns:a16="http://schemas.microsoft.com/office/drawing/2014/main" id="{5EB1153E-80D9-B73B-4A71-3AB90F9BD8CF}"/>
                </a:ext>
              </a:extLst>
            </p:cNvPr>
            <p:cNvSpPr txBox="1"/>
            <p:nvPr/>
          </p:nvSpPr>
          <p:spPr>
            <a:xfrm>
              <a:off x="675709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Shifts</a:t>
              </a:r>
            </a:p>
          </p:txBody>
        </p:sp>
        <p:pic>
          <p:nvPicPr>
            <p:cNvPr id="40" name="Picture 39">
              <a:extLst>
                <a:ext uri="{FF2B5EF4-FFF2-40B4-BE49-F238E27FC236}">
                  <a16:creationId xmlns:a16="http://schemas.microsoft.com/office/drawing/2014/main" id="{8FB9F85D-3FD0-5C4C-1C27-C60CD75657A1}"/>
                </a:ext>
              </a:extLst>
            </p:cNvPr>
            <p:cNvPicPr>
              <a:picLocks noChangeAspect="1"/>
            </p:cNvPicPr>
            <p:nvPr/>
          </p:nvPicPr>
          <p:blipFill>
            <a:blip r:embed="rId3"/>
            <a:stretch>
              <a:fillRect/>
            </a:stretch>
          </p:blipFill>
          <p:spPr>
            <a:xfrm>
              <a:off x="6072571" y="3025280"/>
              <a:ext cx="2862797" cy="2717348"/>
            </a:xfrm>
            <a:prstGeom prst="rect">
              <a:avLst/>
            </a:prstGeom>
          </p:spPr>
        </p:pic>
      </p:grpSp>
      <p:sp>
        <p:nvSpPr>
          <p:cNvPr id="50" name="Rectangle 49">
            <a:extLst>
              <a:ext uri="{FF2B5EF4-FFF2-40B4-BE49-F238E27FC236}">
                <a16:creationId xmlns:a16="http://schemas.microsoft.com/office/drawing/2014/main" id="{C6FE1595-C6A8-488C-6CC7-4304C432C0C3}"/>
              </a:ext>
            </a:extLst>
          </p:cNvPr>
          <p:cNvSpPr/>
          <p:nvPr/>
        </p:nvSpPr>
        <p:spPr>
          <a:xfrm>
            <a:off x="6411417" y="3341517"/>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674083C-05F2-054E-F43C-1F7E3B365A8C}"/>
              </a:ext>
            </a:extLst>
          </p:cNvPr>
          <p:cNvGrpSpPr/>
          <p:nvPr/>
        </p:nvGrpSpPr>
        <p:grpSpPr>
          <a:xfrm>
            <a:off x="8894196" y="2937497"/>
            <a:ext cx="2882104" cy="3062061"/>
            <a:chOff x="8894196" y="2937497"/>
            <a:chExt cx="2882104" cy="3062061"/>
          </a:xfrm>
        </p:grpSpPr>
        <p:pic>
          <p:nvPicPr>
            <p:cNvPr id="42" name="Picture 41">
              <a:extLst>
                <a:ext uri="{FF2B5EF4-FFF2-40B4-BE49-F238E27FC236}">
                  <a16:creationId xmlns:a16="http://schemas.microsoft.com/office/drawing/2014/main" id="{B28946DC-390F-4110-2442-0AAF48C52283}"/>
                </a:ext>
              </a:extLst>
            </p:cNvPr>
            <p:cNvPicPr>
              <a:picLocks noChangeAspect="1"/>
            </p:cNvPicPr>
            <p:nvPr/>
          </p:nvPicPr>
          <p:blipFill>
            <a:blip r:embed="rId4"/>
            <a:stretch>
              <a:fillRect/>
            </a:stretch>
          </p:blipFill>
          <p:spPr>
            <a:xfrm>
              <a:off x="8894196" y="2937497"/>
              <a:ext cx="2882104" cy="2719582"/>
            </a:xfrm>
            <a:prstGeom prst="rect">
              <a:avLst/>
            </a:prstGeom>
          </p:spPr>
        </p:pic>
        <p:sp>
          <p:nvSpPr>
            <p:cNvPr id="54" name="TextBox 53">
              <a:extLst>
                <a:ext uri="{FF2B5EF4-FFF2-40B4-BE49-F238E27FC236}">
                  <a16:creationId xmlns:a16="http://schemas.microsoft.com/office/drawing/2014/main" id="{FC2C58CE-A9D5-6F76-C24F-6C04720BBB5D}"/>
                </a:ext>
              </a:extLst>
            </p:cNvPr>
            <p:cNvSpPr txBox="1"/>
            <p:nvPr/>
          </p:nvSpPr>
          <p:spPr>
            <a:xfrm>
              <a:off x="8905455" y="5661004"/>
              <a:ext cx="2661923"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Stable &amp; No-Shifts</a:t>
              </a:r>
            </a:p>
          </p:txBody>
        </p:sp>
      </p:grpSp>
      <p:grpSp>
        <p:nvGrpSpPr>
          <p:cNvPr id="65" name="Group 64">
            <a:extLst>
              <a:ext uri="{FF2B5EF4-FFF2-40B4-BE49-F238E27FC236}">
                <a16:creationId xmlns:a16="http://schemas.microsoft.com/office/drawing/2014/main" id="{E3807C9E-9D18-86A7-87F2-A40EBBC8C16A}"/>
              </a:ext>
            </a:extLst>
          </p:cNvPr>
          <p:cNvGrpSpPr/>
          <p:nvPr/>
        </p:nvGrpSpPr>
        <p:grpSpPr>
          <a:xfrm>
            <a:off x="415600" y="2395847"/>
            <a:ext cx="11456423" cy="3568606"/>
            <a:chOff x="415600" y="2395847"/>
            <a:chExt cx="11456423" cy="3568606"/>
          </a:xfrm>
        </p:grpSpPr>
        <p:grpSp>
          <p:nvGrpSpPr>
            <p:cNvPr id="64" name="Group 63">
              <a:extLst>
                <a:ext uri="{FF2B5EF4-FFF2-40B4-BE49-F238E27FC236}">
                  <a16:creationId xmlns:a16="http://schemas.microsoft.com/office/drawing/2014/main" id="{6DFD2D37-B2EF-9613-970B-F9AE42D058CE}"/>
                </a:ext>
              </a:extLst>
            </p:cNvPr>
            <p:cNvGrpSpPr/>
            <p:nvPr/>
          </p:nvGrpSpPr>
          <p:grpSpPr>
            <a:xfrm>
              <a:off x="415600" y="2395847"/>
              <a:ext cx="11456423" cy="3230052"/>
              <a:chOff x="415600" y="2395847"/>
              <a:chExt cx="11456423" cy="3230052"/>
            </a:xfrm>
          </p:grpSpPr>
          <p:grpSp>
            <p:nvGrpSpPr>
              <p:cNvPr id="6" name="Group 5">
                <a:extLst>
                  <a:ext uri="{FF2B5EF4-FFF2-40B4-BE49-F238E27FC236}">
                    <a16:creationId xmlns:a16="http://schemas.microsoft.com/office/drawing/2014/main" id="{0BAF7EF8-EE3B-B4AC-5BD6-4AED3F8291CF}"/>
                  </a:ext>
                </a:extLst>
              </p:cNvPr>
              <p:cNvGrpSpPr/>
              <p:nvPr/>
            </p:nvGrpSpPr>
            <p:grpSpPr>
              <a:xfrm>
                <a:off x="415600" y="2395847"/>
                <a:ext cx="11456423" cy="541650"/>
                <a:chOff x="828067" y="6647533"/>
                <a:chExt cx="7909470" cy="373957"/>
              </a:xfrm>
            </p:grpSpPr>
            <p:pic>
              <p:nvPicPr>
                <p:cNvPr id="7" name="Picture 6" descr="A red dot diagram on a white background&#10;&#10;Description automatically generated">
                  <a:extLst>
                    <a:ext uri="{FF2B5EF4-FFF2-40B4-BE49-F238E27FC236}">
                      <a16:creationId xmlns:a16="http://schemas.microsoft.com/office/drawing/2014/main" id="{ED961F50-F803-3BD0-1119-0F18B62BD1D2}"/>
                    </a:ext>
                  </a:extLst>
                </p:cNvPr>
                <p:cNvPicPr>
                  <a:picLocks noChangeAspect="1"/>
                </p:cNvPicPr>
                <p:nvPr/>
              </p:nvPicPr>
              <p:blipFill rotWithShape="1">
                <a:blip r:embed="rId5"/>
                <a:srcRect l="398" t="93802" r="353" b="1282"/>
                <a:stretch/>
              </p:blipFill>
              <p:spPr>
                <a:xfrm>
                  <a:off x="828067" y="6647533"/>
                  <a:ext cx="7909469" cy="181504"/>
                </a:xfrm>
                <a:prstGeom prst="rect">
                  <a:avLst/>
                </a:prstGeom>
              </p:spPr>
            </p:pic>
            <p:pic>
              <p:nvPicPr>
                <p:cNvPr id="8" name="Picture 7" descr="A blue dotted map of the world&#10;&#10;Description automatically generated with medium confidence">
                  <a:extLst>
                    <a:ext uri="{FF2B5EF4-FFF2-40B4-BE49-F238E27FC236}">
                      <a16:creationId xmlns:a16="http://schemas.microsoft.com/office/drawing/2014/main" id="{0803C4E5-97C1-9C4C-CA44-28AC2B6D45E3}"/>
                    </a:ext>
                  </a:extLst>
                </p:cNvPr>
                <p:cNvPicPr>
                  <a:picLocks noChangeAspect="1"/>
                </p:cNvPicPr>
                <p:nvPr/>
              </p:nvPicPr>
              <p:blipFill rotWithShape="1">
                <a:blip r:embed="rId6"/>
                <a:srcRect l="398" t="93746" r="353" b="1277"/>
                <a:stretch/>
              </p:blipFill>
              <p:spPr>
                <a:xfrm>
                  <a:off x="828068" y="6817001"/>
                  <a:ext cx="7909469" cy="204489"/>
                </a:xfrm>
                <a:prstGeom prst="rect">
                  <a:avLst/>
                </a:prstGeom>
              </p:spPr>
            </p:pic>
          </p:grpSp>
          <p:pic>
            <p:nvPicPr>
              <p:cNvPr id="35" name="Picture 34">
                <a:extLst>
                  <a:ext uri="{FF2B5EF4-FFF2-40B4-BE49-F238E27FC236}">
                    <a16:creationId xmlns:a16="http://schemas.microsoft.com/office/drawing/2014/main" id="{4AB4B259-E416-D6C1-11BA-7238E0A9F00C}"/>
                  </a:ext>
                </a:extLst>
              </p:cNvPr>
              <p:cNvPicPr>
                <a:picLocks noChangeAspect="1"/>
              </p:cNvPicPr>
              <p:nvPr/>
            </p:nvPicPr>
            <p:blipFill>
              <a:blip r:embed="rId7"/>
              <a:stretch>
                <a:fillRect/>
              </a:stretch>
            </p:blipFill>
            <p:spPr>
              <a:xfrm>
                <a:off x="435024" y="2960536"/>
                <a:ext cx="2862796" cy="2665363"/>
              </a:xfrm>
              <a:prstGeom prst="rect">
                <a:avLst/>
              </a:prstGeom>
            </p:spPr>
          </p:pic>
        </p:grpSp>
        <p:sp>
          <p:nvSpPr>
            <p:cNvPr id="57" name="TextBox 56">
              <a:extLst>
                <a:ext uri="{FF2B5EF4-FFF2-40B4-BE49-F238E27FC236}">
                  <a16:creationId xmlns:a16="http://schemas.microsoft.com/office/drawing/2014/main" id="{F8EA1BE6-EA22-050F-2C16-06901328C38F}"/>
                </a:ext>
              </a:extLst>
            </p:cNvPr>
            <p:cNvSpPr txBox="1"/>
            <p:nvPr/>
          </p:nvSpPr>
          <p:spPr>
            <a:xfrm>
              <a:off x="1232119" y="5625899"/>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Ideal</a:t>
              </a:r>
            </a:p>
          </p:txBody>
        </p:sp>
      </p:grpSp>
      <p:grpSp>
        <p:nvGrpSpPr>
          <p:cNvPr id="61" name="Group 60">
            <a:extLst>
              <a:ext uri="{FF2B5EF4-FFF2-40B4-BE49-F238E27FC236}">
                <a16:creationId xmlns:a16="http://schemas.microsoft.com/office/drawing/2014/main" id="{1736A7CC-73C6-B4FC-9DD2-1A24B00759FB}"/>
              </a:ext>
            </a:extLst>
          </p:cNvPr>
          <p:cNvGrpSpPr/>
          <p:nvPr/>
        </p:nvGrpSpPr>
        <p:grpSpPr>
          <a:xfrm>
            <a:off x="869436" y="3341517"/>
            <a:ext cx="2370745" cy="2047766"/>
            <a:chOff x="869436" y="3341517"/>
            <a:chExt cx="2370745" cy="2047766"/>
          </a:xfrm>
        </p:grpSpPr>
        <p:sp>
          <p:nvSpPr>
            <p:cNvPr id="47" name="Rectangle 46">
              <a:extLst>
                <a:ext uri="{FF2B5EF4-FFF2-40B4-BE49-F238E27FC236}">
                  <a16:creationId xmlns:a16="http://schemas.microsoft.com/office/drawing/2014/main" id="{3F506B53-24BA-047C-C8DA-3E4AD4608598}"/>
                </a:ext>
              </a:extLst>
            </p:cNvPr>
            <p:cNvSpPr/>
            <p:nvPr/>
          </p:nvSpPr>
          <p:spPr>
            <a:xfrm>
              <a:off x="869436" y="3341517"/>
              <a:ext cx="2370745" cy="2037418"/>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E1490917-ED41-106A-D75E-099D020EB00F}"/>
                </a:ext>
              </a:extLst>
            </p:cNvPr>
            <p:cNvCxnSpPr>
              <a:cxnSpLocks/>
            </p:cNvCxnSpPr>
            <p:nvPr/>
          </p:nvCxnSpPr>
          <p:spPr>
            <a:xfrm flipH="1">
              <a:off x="1806349" y="3351865"/>
              <a:ext cx="60073" cy="203741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B49CCB23-5D0F-4F82-CF6E-FF87923C6691}"/>
              </a:ext>
            </a:extLst>
          </p:cNvPr>
          <p:cNvGrpSpPr/>
          <p:nvPr/>
        </p:nvGrpSpPr>
        <p:grpSpPr>
          <a:xfrm>
            <a:off x="3283421" y="3030691"/>
            <a:ext cx="2857095" cy="2968867"/>
            <a:chOff x="3283421" y="3030691"/>
            <a:chExt cx="2857095" cy="2968867"/>
          </a:xfrm>
        </p:grpSpPr>
        <p:pic>
          <p:nvPicPr>
            <p:cNvPr id="41" name="Picture 40">
              <a:extLst>
                <a:ext uri="{FF2B5EF4-FFF2-40B4-BE49-F238E27FC236}">
                  <a16:creationId xmlns:a16="http://schemas.microsoft.com/office/drawing/2014/main" id="{78035069-49D7-A1F0-9CD1-1C4141B35143}"/>
                </a:ext>
              </a:extLst>
            </p:cNvPr>
            <p:cNvPicPr>
              <a:picLocks noChangeAspect="1"/>
            </p:cNvPicPr>
            <p:nvPr/>
          </p:nvPicPr>
          <p:blipFill>
            <a:blip r:embed="rId8"/>
            <a:stretch>
              <a:fillRect/>
            </a:stretch>
          </p:blipFill>
          <p:spPr>
            <a:xfrm>
              <a:off x="3283421" y="3030691"/>
              <a:ext cx="2857095" cy="2711936"/>
            </a:xfrm>
            <a:prstGeom prst="rect">
              <a:avLst/>
            </a:prstGeom>
          </p:spPr>
        </p:pic>
        <p:sp>
          <p:nvSpPr>
            <p:cNvPr id="49" name="TextBox 48">
              <a:extLst>
                <a:ext uri="{FF2B5EF4-FFF2-40B4-BE49-F238E27FC236}">
                  <a16:creationId xmlns:a16="http://schemas.microsoft.com/office/drawing/2014/main" id="{E43A23DB-E862-4287-6215-358E0BE7EF63}"/>
                </a:ext>
              </a:extLst>
            </p:cNvPr>
            <p:cNvSpPr txBox="1"/>
            <p:nvPr/>
          </p:nvSpPr>
          <p:spPr>
            <a:xfrm>
              <a:off x="3889279" y="5661004"/>
              <a:ext cx="1645378" cy="338554"/>
            </a:xfrm>
            <a:prstGeom prst="rect">
              <a:avLst/>
            </a:prstGeom>
            <a:noFill/>
          </p:spPr>
          <p:txBody>
            <a:bodyPr wrap="square" rtlCol="0">
              <a:spAutoFit/>
            </a:bodyPr>
            <a:lstStyle/>
            <a:p>
              <a:pPr algn="ctr"/>
              <a:r>
                <a:rPr lang="en-US" sz="1600">
                  <a:solidFill>
                    <a:schemeClr val="tx1"/>
                  </a:solidFill>
                  <a:latin typeface="Calibri" panose="020F0502020204030204" pitchFamily="34" charset="0"/>
                  <a:cs typeface="Calibri" panose="020F0502020204030204" pitchFamily="34" charset="0"/>
                </a:rPr>
                <a:t>Overlapping</a:t>
              </a:r>
            </a:p>
          </p:txBody>
        </p:sp>
      </p:grpSp>
      <p:grpSp>
        <p:nvGrpSpPr>
          <p:cNvPr id="67" name="Group 66">
            <a:extLst>
              <a:ext uri="{FF2B5EF4-FFF2-40B4-BE49-F238E27FC236}">
                <a16:creationId xmlns:a16="http://schemas.microsoft.com/office/drawing/2014/main" id="{A29ACF37-22BD-DE86-60D0-4CC555406B97}"/>
              </a:ext>
            </a:extLst>
          </p:cNvPr>
          <p:cNvGrpSpPr/>
          <p:nvPr/>
        </p:nvGrpSpPr>
        <p:grpSpPr>
          <a:xfrm>
            <a:off x="3378177" y="3351865"/>
            <a:ext cx="2778438" cy="2037418"/>
            <a:chOff x="3378177" y="3351865"/>
            <a:chExt cx="2778438" cy="2037418"/>
          </a:xfrm>
        </p:grpSpPr>
        <p:sp>
          <p:nvSpPr>
            <p:cNvPr id="62" name="Oval 61">
              <a:extLst>
                <a:ext uri="{FF2B5EF4-FFF2-40B4-BE49-F238E27FC236}">
                  <a16:creationId xmlns:a16="http://schemas.microsoft.com/office/drawing/2014/main" id="{19E0BCFD-9F61-87DE-FBC2-3B7EF8147205}"/>
                </a:ext>
              </a:extLst>
            </p:cNvPr>
            <p:cNvSpPr/>
            <p:nvPr/>
          </p:nvSpPr>
          <p:spPr>
            <a:xfrm rot="18900000">
              <a:off x="3378177" y="4127844"/>
              <a:ext cx="2778438" cy="484518"/>
            </a:xfrm>
            <a:prstGeom prst="ellipse">
              <a:avLst/>
            </a:prstGeom>
            <a:noFill/>
            <a:ln w="25400">
              <a:solidFill>
                <a:srgbClr val="0D8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07302BD-B7AD-FF9B-FAAD-8211D3BBD60A}"/>
                </a:ext>
              </a:extLst>
            </p:cNvPr>
            <p:cNvSpPr/>
            <p:nvPr/>
          </p:nvSpPr>
          <p:spPr>
            <a:xfrm>
              <a:off x="3603899" y="3351865"/>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60EFC3A-83B2-7A9D-D1A7-6DF07D2D515D}"/>
              </a:ext>
            </a:extLst>
          </p:cNvPr>
          <p:cNvGrpSpPr/>
          <p:nvPr/>
        </p:nvGrpSpPr>
        <p:grpSpPr>
          <a:xfrm>
            <a:off x="9206269" y="3319481"/>
            <a:ext cx="2288405" cy="2059454"/>
            <a:chOff x="9206269" y="3319481"/>
            <a:chExt cx="2288405" cy="2059454"/>
          </a:xfrm>
        </p:grpSpPr>
        <p:cxnSp>
          <p:nvCxnSpPr>
            <p:cNvPr id="71" name="Straight Connector 70">
              <a:extLst>
                <a:ext uri="{FF2B5EF4-FFF2-40B4-BE49-F238E27FC236}">
                  <a16:creationId xmlns:a16="http://schemas.microsoft.com/office/drawing/2014/main" id="{A59EA5B0-0ECC-2B99-2901-BEC35902A1A6}"/>
                </a:ext>
              </a:extLst>
            </p:cNvPr>
            <p:cNvCxnSpPr>
              <a:cxnSpLocks/>
            </p:cNvCxnSpPr>
            <p:nvPr/>
          </p:nvCxnSpPr>
          <p:spPr>
            <a:xfrm flipH="1">
              <a:off x="10265724" y="3351865"/>
              <a:ext cx="60073" cy="2027070"/>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4DEC22F-6ABA-A238-0AAE-E28E73F73604}"/>
                </a:ext>
              </a:extLst>
            </p:cNvPr>
            <p:cNvSpPr/>
            <p:nvPr/>
          </p:nvSpPr>
          <p:spPr>
            <a:xfrm>
              <a:off x="9206269" y="3319481"/>
              <a:ext cx="2288405" cy="203741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 Placeholder 2">
            <a:extLst>
              <a:ext uri="{FF2B5EF4-FFF2-40B4-BE49-F238E27FC236}">
                <a16:creationId xmlns:a16="http://schemas.microsoft.com/office/drawing/2014/main" id="{B9E38AEE-3140-FF18-4E4E-7BBE0648F7D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4" name="Google Shape;653;g22b5a1f32dd_1_1055">
            <a:extLst>
              <a:ext uri="{FF2B5EF4-FFF2-40B4-BE49-F238E27FC236}">
                <a16:creationId xmlns:a16="http://schemas.microsoft.com/office/drawing/2014/main" id="{83C1E6BE-FD17-C906-5132-024EDD62ABA5}"/>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711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29" name="Group 128">
            <a:extLst>
              <a:ext uri="{FF2B5EF4-FFF2-40B4-BE49-F238E27FC236}">
                <a16:creationId xmlns:a16="http://schemas.microsoft.com/office/drawing/2014/main" id="{0B9DF3A4-2564-248A-FCEF-922297E9526A}"/>
              </a:ext>
            </a:extLst>
          </p:cNvPr>
          <p:cNvGrpSpPr/>
          <p:nvPr/>
        </p:nvGrpSpPr>
        <p:grpSpPr>
          <a:xfrm>
            <a:off x="730271" y="1737545"/>
            <a:ext cx="11456422" cy="5065591"/>
            <a:chOff x="730271" y="1792409"/>
            <a:chExt cx="11456422" cy="5065591"/>
          </a:xfrm>
        </p:grpSpPr>
        <p:sp>
          <p:nvSpPr>
            <p:cNvPr id="51" name="TextBox 50">
              <a:extLst>
                <a:ext uri="{FF2B5EF4-FFF2-40B4-BE49-F238E27FC236}">
                  <a16:creationId xmlns:a16="http://schemas.microsoft.com/office/drawing/2014/main" id="{CE9876FF-F003-9AB9-F75A-4DF770476BF7}"/>
                </a:ext>
              </a:extLst>
            </p:cNvPr>
            <p:cNvSpPr txBox="1"/>
            <p:nvPr/>
          </p:nvSpPr>
          <p:spPr>
            <a:xfrm>
              <a:off x="1517797" y="6396335"/>
              <a:ext cx="4365809" cy="461665"/>
            </a:xfrm>
            <a:prstGeom prst="rect">
              <a:avLst/>
            </a:prstGeom>
            <a:noFill/>
          </p:spPr>
          <p:txBody>
            <a:bodyPr wrap="square" rtlCol="0">
              <a:spAutoFit/>
            </a:bodyPr>
            <a:lstStyle/>
            <a:p>
              <a:pPr algn="ctr"/>
              <a:r>
                <a:rPr lang="en-US" sz="1200" dirty="0">
                  <a:solidFill>
                    <a:schemeClr val="tx1"/>
                  </a:solidFill>
                  <a:latin typeface="Calibri" panose="020F0502020204030204" pitchFamily="34" charset="0"/>
                  <a:cs typeface="Calibri" panose="020F0502020204030204" pitchFamily="34" charset="0"/>
                </a:rPr>
                <a:t>t-SNE visualization showing the dispersion of 'airplane' class features under increasing adversarial perturbations</a:t>
              </a:r>
            </a:p>
          </p:txBody>
        </p:sp>
        <p:grpSp>
          <p:nvGrpSpPr>
            <p:cNvPr id="128" name="Group 127">
              <a:extLst>
                <a:ext uri="{FF2B5EF4-FFF2-40B4-BE49-F238E27FC236}">
                  <a16:creationId xmlns:a16="http://schemas.microsoft.com/office/drawing/2014/main" id="{384E5F05-AF9B-354D-4F45-2354D49A0603}"/>
                </a:ext>
              </a:extLst>
            </p:cNvPr>
            <p:cNvGrpSpPr/>
            <p:nvPr/>
          </p:nvGrpSpPr>
          <p:grpSpPr>
            <a:xfrm>
              <a:off x="730271" y="1792409"/>
              <a:ext cx="11456422" cy="4705392"/>
              <a:chOff x="730271" y="1792409"/>
              <a:chExt cx="11456422" cy="4705392"/>
            </a:xfrm>
          </p:grpSpPr>
          <p:pic>
            <p:nvPicPr>
              <p:cNvPr id="3" name="Picture 2" descr="A graph of a plane&#10;&#10;Description automatically generated with medium confidence">
                <a:extLst>
                  <a:ext uri="{FF2B5EF4-FFF2-40B4-BE49-F238E27FC236}">
                    <a16:creationId xmlns:a16="http://schemas.microsoft.com/office/drawing/2014/main" id="{C4DA133A-2343-9E9F-207D-118545E4A3B6}"/>
                  </a:ext>
                </a:extLst>
              </p:cNvPr>
              <p:cNvPicPr>
                <a:picLocks noChangeAspect="1"/>
              </p:cNvPicPr>
              <p:nvPr/>
            </p:nvPicPr>
            <p:blipFill>
              <a:blip r:embed="rId3"/>
              <a:stretch>
                <a:fillRect/>
              </a:stretch>
            </p:blipFill>
            <p:spPr>
              <a:xfrm>
                <a:off x="1517797" y="2252979"/>
                <a:ext cx="4412642" cy="4244822"/>
              </a:xfrm>
              <a:prstGeom prst="rect">
                <a:avLst/>
              </a:prstGeom>
            </p:spPr>
          </p:pic>
          <p:pic>
            <p:nvPicPr>
              <p:cNvPr id="63" name="Picture 62" descr="A blue dotted map of the world&#10;&#10;Description automatically generated with medium confidence">
                <a:extLst>
                  <a:ext uri="{FF2B5EF4-FFF2-40B4-BE49-F238E27FC236}">
                    <a16:creationId xmlns:a16="http://schemas.microsoft.com/office/drawing/2014/main" id="{92566CC4-1FBD-7CAF-94F3-D99DF2C69201}"/>
                  </a:ext>
                </a:extLst>
              </p:cNvPr>
              <p:cNvPicPr>
                <a:picLocks noChangeAspect="1"/>
              </p:cNvPicPr>
              <p:nvPr/>
            </p:nvPicPr>
            <p:blipFill rotWithShape="1">
              <a:blip r:embed="rId4"/>
              <a:srcRect l="398" t="93746" r="353" b="1277"/>
              <a:stretch/>
            </p:blipFill>
            <p:spPr>
              <a:xfrm>
                <a:off x="730271" y="1792409"/>
                <a:ext cx="11456422" cy="296188"/>
              </a:xfrm>
              <a:prstGeom prst="rect">
                <a:avLst/>
              </a:prstGeom>
            </p:spPr>
          </p:pic>
        </p:grpSp>
      </p:grpSp>
      <p:grpSp>
        <p:nvGrpSpPr>
          <p:cNvPr id="37" name="Group 36">
            <a:extLst>
              <a:ext uri="{FF2B5EF4-FFF2-40B4-BE49-F238E27FC236}">
                <a16:creationId xmlns:a16="http://schemas.microsoft.com/office/drawing/2014/main" id="{21846D1F-1B30-BD27-1670-38FE10EDC77E}"/>
              </a:ext>
            </a:extLst>
          </p:cNvPr>
          <p:cNvGrpSpPr/>
          <p:nvPr/>
        </p:nvGrpSpPr>
        <p:grpSpPr>
          <a:xfrm>
            <a:off x="1757886" y="3358804"/>
            <a:ext cx="879097" cy="2165056"/>
            <a:chOff x="6988839" y="2895897"/>
            <a:chExt cx="809287" cy="1993126"/>
          </a:xfrm>
        </p:grpSpPr>
        <p:pic>
          <p:nvPicPr>
            <p:cNvPr id="8" name="Picture 7">
              <a:extLst>
                <a:ext uri="{FF2B5EF4-FFF2-40B4-BE49-F238E27FC236}">
                  <a16:creationId xmlns:a16="http://schemas.microsoft.com/office/drawing/2014/main" id="{332624B1-904E-112F-DCA8-8719F0F252E6}"/>
                </a:ext>
              </a:extLst>
            </p:cNvPr>
            <p:cNvPicPr>
              <a:picLocks noChangeAspect="1"/>
            </p:cNvPicPr>
            <p:nvPr/>
          </p:nvPicPr>
          <p:blipFill rotWithShape="1">
            <a:blip r:embed="rId5"/>
            <a:srcRect l="22401" t="31025" r="39034" b="30097"/>
            <a:stretch/>
          </p:blipFill>
          <p:spPr>
            <a:xfrm>
              <a:off x="6988839" y="3787539"/>
              <a:ext cx="809287" cy="815885"/>
            </a:xfrm>
            <a:prstGeom prst="rect">
              <a:avLst/>
            </a:prstGeom>
            <a:ln w="3175">
              <a:solidFill>
                <a:schemeClr val="tx1">
                  <a:alpha val="50000"/>
                </a:schemeClr>
              </a:solidFill>
            </a:ln>
          </p:spPr>
        </p:pic>
        <p:grpSp>
          <p:nvGrpSpPr>
            <p:cNvPr id="10" name="Group 9">
              <a:extLst>
                <a:ext uri="{FF2B5EF4-FFF2-40B4-BE49-F238E27FC236}">
                  <a16:creationId xmlns:a16="http://schemas.microsoft.com/office/drawing/2014/main" id="{C8E2556D-65F6-839C-71C0-921FC0380892}"/>
                </a:ext>
              </a:extLst>
            </p:cNvPr>
            <p:cNvGrpSpPr/>
            <p:nvPr/>
          </p:nvGrpSpPr>
          <p:grpSpPr>
            <a:xfrm rot="9900000" flipH="1">
              <a:off x="7194618" y="2895897"/>
              <a:ext cx="294070" cy="952450"/>
              <a:chOff x="7988040" y="2645288"/>
              <a:chExt cx="508190" cy="1560959"/>
            </a:xfrm>
          </p:grpSpPr>
          <p:sp>
            <p:nvSpPr>
              <p:cNvPr id="32" name="Freeform 31">
                <a:extLst>
                  <a:ext uri="{FF2B5EF4-FFF2-40B4-BE49-F238E27FC236}">
                    <a16:creationId xmlns:a16="http://schemas.microsoft.com/office/drawing/2014/main" id="{55DAA3E3-10EF-B1CE-B36D-E46E32B1541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riangle 32">
                <a:extLst>
                  <a:ext uri="{FF2B5EF4-FFF2-40B4-BE49-F238E27FC236}">
                    <a16:creationId xmlns:a16="http://schemas.microsoft.com/office/drawing/2014/main" id="{D62743F6-F690-BFEA-706F-7738CDA00E06}"/>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591033-7E5D-0491-918D-0F101B1ADB52}"/>
                    </a:ext>
                  </a:extLst>
                </p:cNvPr>
                <p:cNvSpPr txBox="1"/>
                <p:nvPr/>
              </p:nvSpPr>
              <p:spPr>
                <a:xfrm>
                  <a:off x="7391372" y="4657806"/>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16</m:t>
                            </m:r>
                          </m:num>
                          <m:den>
                            <m:r>
                              <a:rPr lang="en-US" sz="800" i="1">
                                <a:latin typeface="Cambria Math" panose="02040503050406030204" pitchFamily="18" charset="0"/>
                              </a:rPr>
                              <m:t>255</m:t>
                            </m:r>
                          </m:den>
                        </m:f>
                      </m:oMath>
                    </m:oMathPara>
                  </a14:m>
                  <a:endParaRPr lang="en-US" sz="800"/>
                </a:p>
              </p:txBody>
            </p:sp>
          </mc:Choice>
          <mc:Fallback xmlns="">
            <p:sp>
              <p:nvSpPr>
                <p:cNvPr id="16" name="TextBox 15">
                  <a:extLst>
                    <a:ext uri="{FF2B5EF4-FFF2-40B4-BE49-F238E27FC236}">
                      <a16:creationId xmlns:a16="http://schemas.microsoft.com/office/drawing/2014/main" id="{D0591033-7E5D-0491-918D-0F101B1ADB52}"/>
                    </a:ext>
                  </a:extLst>
                </p:cNvPr>
                <p:cNvSpPr txBox="1">
                  <a:spLocks noRot="1" noChangeAspect="1" noMove="1" noResize="1" noEditPoints="1" noAdjustHandles="1" noChangeArrowheads="1" noChangeShapeType="1" noTextEdit="1"/>
                </p:cNvSpPr>
                <p:nvPr/>
              </p:nvSpPr>
              <p:spPr>
                <a:xfrm>
                  <a:off x="7391372" y="4657806"/>
                  <a:ext cx="382412" cy="231217"/>
                </a:xfrm>
                <a:prstGeom prst="rect">
                  <a:avLst/>
                </a:prstGeom>
                <a:blipFill>
                  <a:blip r:embed="rId6"/>
                  <a:stretch>
                    <a:fillRect t="-4878" b="-4878"/>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DCB910AC-366A-A8AD-9FD3-6DF414DC6509}"/>
              </a:ext>
            </a:extLst>
          </p:cNvPr>
          <p:cNvGrpSpPr/>
          <p:nvPr/>
        </p:nvGrpSpPr>
        <p:grpSpPr>
          <a:xfrm>
            <a:off x="1757885" y="1936291"/>
            <a:ext cx="1369116" cy="1533196"/>
            <a:chOff x="6988838" y="1586347"/>
            <a:chExt cx="1260393" cy="1411443"/>
          </a:xfrm>
        </p:grpSpPr>
        <p:pic>
          <p:nvPicPr>
            <p:cNvPr id="9" name="Picture 8" descr="A collage of different airplanes&#10;&#10;Description automatically generated">
              <a:extLst>
                <a:ext uri="{FF2B5EF4-FFF2-40B4-BE49-F238E27FC236}">
                  <a16:creationId xmlns:a16="http://schemas.microsoft.com/office/drawing/2014/main" id="{81A12360-6FA6-06F5-1E33-68D341CFE211}"/>
                </a:ext>
              </a:extLst>
            </p:cNvPr>
            <p:cNvPicPr>
              <a:picLocks noChangeAspect="1"/>
            </p:cNvPicPr>
            <p:nvPr/>
          </p:nvPicPr>
          <p:blipFill rotWithShape="1">
            <a:blip r:embed="rId7"/>
            <a:srcRect l="32000" t="30906" r="29437" b="30215"/>
            <a:stretch/>
          </p:blipFill>
          <p:spPr>
            <a:xfrm>
              <a:off x="6988838" y="1586347"/>
              <a:ext cx="809287" cy="815885"/>
            </a:xfrm>
            <a:prstGeom prst="rect">
              <a:avLst/>
            </a:prstGeom>
            <a:ln w="3175">
              <a:solidFill>
                <a:schemeClr val="tx1">
                  <a:alpha val="50000"/>
                </a:schemeClr>
              </a:solidFill>
            </a:ln>
          </p:spPr>
        </p:pic>
        <p:grpSp>
          <p:nvGrpSpPr>
            <p:cNvPr id="12" name="Group 11">
              <a:extLst>
                <a:ext uri="{FF2B5EF4-FFF2-40B4-BE49-F238E27FC236}">
                  <a16:creationId xmlns:a16="http://schemas.microsoft.com/office/drawing/2014/main" id="{71568D8F-0177-CD4C-48A1-7BC74763AEFA}"/>
                </a:ext>
              </a:extLst>
            </p:cNvPr>
            <p:cNvGrpSpPr/>
            <p:nvPr/>
          </p:nvGrpSpPr>
          <p:grpSpPr>
            <a:xfrm rot="19800000" flipH="1">
              <a:off x="7817568" y="2309481"/>
              <a:ext cx="224088" cy="688309"/>
              <a:chOff x="7988040" y="2645288"/>
              <a:chExt cx="508190" cy="1560959"/>
            </a:xfrm>
          </p:grpSpPr>
          <p:sp>
            <p:nvSpPr>
              <p:cNvPr id="28" name="Freeform 27">
                <a:extLst>
                  <a:ext uri="{FF2B5EF4-FFF2-40B4-BE49-F238E27FC236}">
                    <a16:creationId xmlns:a16="http://schemas.microsoft.com/office/drawing/2014/main" id="{BFBD12DE-B1E4-5C63-07A2-778E886847F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riangle 28">
                <a:extLst>
                  <a:ext uri="{FF2B5EF4-FFF2-40B4-BE49-F238E27FC236}">
                    <a16:creationId xmlns:a16="http://schemas.microsoft.com/office/drawing/2014/main" id="{96F1958E-AF8E-23E3-E812-34B13EFE4EB4}"/>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9412B47-EB63-A51F-E055-8056F75A69F9}"/>
                    </a:ext>
                  </a:extLst>
                </p:cNvPr>
                <p:cNvSpPr txBox="1"/>
                <p:nvPr/>
              </p:nvSpPr>
              <p:spPr>
                <a:xfrm>
                  <a:off x="7866819" y="1889159"/>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12</m:t>
                            </m:r>
                          </m:num>
                          <m:den>
                            <m:r>
                              <a:rPr lang="en-US" sz="800" b="0" i="1" smtClean="0">
                                <a:latin typeface="Cambria Math" panose="02040503050406030204" pitchFamily="18" charset="0"/>
                              </a:rPr>
                              <m:t>255</m:t>
                            </m:r>
                          </m:den>
                        </m:f>
                      </m:oMath>
                    </m:oMathPara>
                  </a14:m>
                  <a:endParaRPr lang="en-US" sz="800"/>
                </a:p>
              </p:txBody>
            </p:sp>
          </mc:Choice>
          <mc:Fallback xmlns="">
            <p:sp>
              <p:nvSpPr>
                <p:cNvPr id="17" name="TextBox 16">
                  <a:extLst>
                    <a:ext uri="{FF2B5EF4-FFF2-40B4-BE49-F238E27FC236}">
                      <a16:creationId xmlns:a16="http://schemas.microsoft.com/office/drawing/2014/main" id="{79412B47-EB63-A51F-E055-8056F75A69F9}"/>
                    </a:ext>
                  </a:extLst>
                </p:cNvPr>
                <p:cNvSpPr txBox="1">
                  <a:spLocks noRot="1" noChangeAspect="1" noMove="1" noResize="1" noEditPoints="1" noAdjustHandles="1" noChangeArrowheads="1" noChangeShapeType="1" noTextEdit="1"/>
                </p:cNvSpPr>
                <p:nvPr/>
              </p:nvSpPr>
              <p:spPr>
                <a:xfrm>
                  <a:off x="7866819" y="1889159"/>
                  <a:ext cx="382412" cy="231217"/>
                </a:xfrm>
                <a:prstGeom prst="rect">
                  <a:avLst/>
                </a:prstGeom>
                <a:blipFill>
                  <a:blip r:embed="rId8"/>
                  <a:stretch>
                    <a:fillRect t="-2439" r="-1471" b="-7317"/>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A12CBA9C-F1FF-55BF-E0A5-A76418487378}"/>
              </a:ext>
            </a:extLst>
          </p:cNvPr>
          <p:cNvGrpSpPr/>
          <p:nvPr/>
        </p:nvGrpSpPr>
        <p:grpSpPr>
          <a:xfrm>
            <a:off x="3283604" y="1936291"/>
            <a:ext cx="1508795" cy="1154278"/>
            <a:chOff x="8393398" y="1586347"/>
            <a:chExt cx="1388980" cy="1062615"/>
          </a:xfrm>
        </p:grpSpPr>
        <p:pic>
          <p:nvPicPr>
            <p:cNvPr id="7" name="Picture 6">
              <a:extLst>
                <a:ext uri="{FF2B5EF4-FFF2-40B4-BE49-F238E27FC236}">
                  <a16:creationId xmlns:a16="http://schemas.microsoft.com/office/drawing/2014/main" id="{576D2B62-F54A-AC34-737B-667D0435C554}"/>
                </a:ext>
              </a:extLst>
            </p:cNvPr>
            <p:cNvPicPr>
              <a:picLocks noChangeAspect="1"/>
            </p:cNvPicPr>
            <p:nvPr/>
          </p:nvPicPr>
          <p:blipFill rotWithShape="1">
            <a:blip r:embed="rId9"/>
            <a:srcRect l="32001" t="31099" r="29435" b="30023"/>
            <a:stretch/>
          </p:blipFill>
          <p:spPr>
            <a:xfrm>
              <a:off x="8973090" y="1586347"/>
              <a:ext cx="809288" cy="815886"/>
            </a:xfrm>
            <a:prstGeom prst="rect">
              <a:avLst/>
            </a:prstGeom>
            <a:ln w="3175">
              <a:solidFill>
                <a:schemeClr val="tx1">
                  <a:alpha val="50000"/>
                </a:schemeClr>
              </a:solidFill>
            </a:ln>
          </p:spPr>
        </p:pic>
        <p:grpSp>
          <p:nvGrpSpPr>
            <p:cNvPr id="13" name="Group 12">
              <a:extLst>
                <a:ext uri="{FF2B5EF4-FFF2-40B4-BE49-F238E27FC236}">
                  <a16:creationId xmlns:a16="http://schemas.microsoft.com/office/drawing/2014/main" id="{A2B66F0A-D1E0-38AC-B662-A8E96E482CB2}"/>
                </a:ext>
              </a:extLst>
            </p:cNvPr>
            <p:cNvGrpSpPr/>
            <p:nvPr/>
          </p:nvGrpSpPr>
          <p:grpSpPr>
            <a:xfrm rot="2700000">
              <a:off x="8633900" y="2151659"/>
              <a:ext cx="232189" cy="713193"/>
              <a:chOff x="7988040" y="2645288"/>
              <a:chExt cx="508190" cy="1560959"/>
            </a:xfrm>
          </p:grpSpPr>
          <p:sp>
            <p:nvSpPr>
              <p:cNvPr id="26" name="Freeform 25">
                <a:extLst>
                  <a:ext uri="{FF2B5EF4-FFF2-40B4-BE49-F238E27FC236}">
                    <a16:creationId xmlns:a16="http://schemas.microsoft.com/office/drawing/2014/main" id="{5BD1D585-A3D4-C5A1-CD55-F5994631A4AD}"/>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riangle 26">
                <a:extLst>
                  <a:ext uri="{FF2B5EF4-FFF2-40B4-BE49-F238E27FC236}">
                    <a16:creationId xmlns:a16="http://schemas.microsoft.com/office/drawing/2014/main" id="{F5FD6956-1A7E-04EB-60A5-A62E8B0FA562}"/>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015226-0C14-0880-90EB-6E76564EA861}"/>
                    </a:ext>
                  </a:extLst>
                </p:cNvPr>
                <p:cNvSpPr txBox="1"/>
                <p:nvPr/>
              </p:nvSpPr>
              <p:spPr>
                <a:xfrm>
                  <a:off x="9216732" y="2417745"/>
                  <a:ext cx="382412" cy="231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9</m:t>
                            </m:r>
                          </m:num>
                          <m:den>
                            <m:r>
                              <a:rPr lang="en-US" sz="800" i="1">
                                <a:latin typeface="Cambria Math" panose="02040503050406030204" pitchFamily="18" charset="0"/>
                              </a:rPr>
                              <m:t>255</m:t>
                            </m:r>
                          </m:den>
                        </m:f>
                      </m:oMath>
                    </m:oMathPara>
                  </a14:m>
                  <a:endParaRPr lang="en-US" sz="800"/>
                </a:p>
              </p:txBody>
            </p:sp>
          </mc:Choice>
          <mc:Fallback xmlns="">
            <p:sp>
              <p:nvSpPr>
                <p:cNvPr id="18" name="TextBox 17">
                  <a:extLst>
                    <a:ext uri="{FF2B5EF4-FFF2-40B4-BE49-F238E27FC236}">
                      <a16:creationId xmlns:a16="http://schemas.microsoft.com/office/drawing/2014/main" id="{7A015226-0C14-0880-90EB-6E76564EA861}"/>
                    </a:ext>
                  </a:extLst>
                </p:cNvPr>
                <p:cNvSpPr txBox="1">
                  <a:spLocks noRot="1" noChangeAspect="1" noMove="1" noResize="1" noEditPoints="1" noAdjustHandles="1" noChangeArrowheads="1" noChangeShapeType="1" noTextEdit="1"/>
                </p:cNvSpPr>
                <p:nvPr/>
              </p:nvSpPr>
              <p:spPr>
                <a:xfrm>
                  <a:off x="9216732" y="2417745"/>
                  <a:ext cx="382412" cy="231217"/>
                </a:xfrm>
                <a:prstGeom prst="rect">
                  <a:avLst/>
                </a:prstGeom>
                <a:blipFill>
                  <a:blip r:embed="rId10"/>
                  <a:stretch>
                    <a:fillRect t="-2381" b="-4762"/>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0632917B-6164-FE23-F8F1-B884A3CC18CE}"/>
              </a:ext>
            </a:extLst>
          </p:cNvPr>
          <p:cNvGrpSpPr/>
          <p:nvPr/>
        </p:nvGrpSpPr>
        <p:grpSpPr>
          <a:xfrm>
            <a:off x="3822276" y="4274275"/>
            <a:ext cx="1353164" cy="1591494"/>
            <a:chOff x="8889293" y="3738669"/>
            <a:chExt cx="1245707" cy="1465112"/>
          </a:xfrm>
        </p:grpSpPr>
        <p:pic>
          <p:nvPicPr>
            <p:cNvPr id="6" name="Picture 5">
              <a:extLst>
                <a:ext uri="{FF2B5EF4-FFF2-40B4-BE49-F238E27FC236}">
                  <a16:creationId xmlns:a16="http://schemas.microsoft.com/office/drawing/2014/main" id="{2C451C10-266A-FF2F-C811-569D7789BB11}"/>
                </a:ext>
              </a:extLst>
            </p:cNvPr>
            <p:cNvPicPr>
              <a:picLocks noChangeAspect="1"/>
            </p:cNvPicPr>
            <p:nvPr/>
          </p:nvPicPr>
          <p:blipFill rotWithShape="1">
            <a:blip r:embed="rId11"/>
            <a:srcRect l="31897" t="31488" r="29539" b="30551"/>
            <a:stretch/>
          </p:blipFill>
          <p:spPr>
            <a:xfrm>
              <a:off x="9325712" y="4407141"/>
              <a:ext cx="809288" cy="796640"/>
            </a:xfrm>
            <a:prstGeom prst="rect">
              <a:avLst/>
            </a:prstGeom>
            <a:ln w="3175">
              <a:solidFill>
                <a:schemeClr val="tx1">
                  <a:alpha val="50000"/>
                </a:schemeClr>
              </a:solidFill>
            </a:ln>
          </p:spPr>
        </p:pic>
        <p:grpSp>
          <p:nvGrpSpPr>
            <p:cNvPr id="14" name="Group 13">
              <a:extLst>
                <a:ext uri="{FF2B5EF4-FFF2-40B4-BE49-F238E27FC236}">
                  <a16:creationId xmlns:a16="http://schemas.microsoft.com/office/drawing/2014/main" id="{EE282A08-D005-B324-2A6C-E1423C986318}"/>
                </a:ext>
              </a:extLst>
            </p:cNvPr>
            <p:cNvGrpSpPr/>
            <p:nvPr/>
          </p:nvGrpSpPr>
          <p:grpSpPr>
            <a:xfrm rot="8100000" flipH="1">
              <a:off x="8947653" y="3738669"/>
              <a:ext cx="268978" cy="871180"/>
              <a:chOff x="7988040" y="2645288"/>
              <a:chExt cx="508190" cy="1560959"/>
            </a:xfrm>
          </p:grpSpPr>
          <p:sp>
            <p:nvSpPr>
              <p:cNvPr id="24" name="Freeform 23">
                <a:extLst>
                  <a:ext uri="{FF2B5EF4-FFF2-40B4-BE49-F238E27FC236}">
                    <a16:creationId xmlns:a16="http://schemas.microsoft.com/office/drawing/2014/main" id="{C9DFD77B-A06F-BC0C-3776-2D6B66F92AC5}"/>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riangle 24">
                <a:extLst>
                  <a:ext uri="{FF2B5EF4-FFF2-40B4-BE49-F238E27FC236}">
                    <a16:creationId xmlns:a16="http://schemas.microsoft.com/office/drawing/2014/main" id="{6CD1DDAA-17E7-2ED8-9048-ACEA86D51FF0}"/>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FCE970-EEAB-728B-3ED6-EB4A890F28CB}"/>
                    </a:ext>
                  </a:extLst>
                </p:cNvPr>
                <p:cNvSpPr txBox="1"/>
                <p:nvPr/>
              </p:nvSpPr>
              <p:spPr>
                <a:xfrm>
                  <a:off x="8889293" y="4853191"/>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5</m:t>
                            </m:r>
                          </m:num>
                          <m:den>
                            <m:r>
                              <a:rPr lang="en-US" sz="800" i="1">
                                <a:latin typeface="Cambria Math" panose="02040503050406030204" pitchFamily="18" charset="0"/>
                              </a:rPr>
                              <m:t>255</m:t>
                            </m:r>
                          </m:den>
                        </m:f>
                      </m:oMath>
                    </m:oMathPara>
                  </a14:m>
                  <a:endParaRPr lang="en-US" sz="800"/>
                </a:p>
              </p:txBody>
            </p:sp>
          </mc:Choice>
          <mc:Fallback xmlns="">
            <p:sp>
              <p:nvSpPr>
                <p:cNvPr id="19" name="TextBox 18">
                  <a:extLst>
                    <a:ext uri="{FF2B5EF4-FFF2-40B4-BE49-F238E27FC236}">
                      <a16:creationId xmlns:a16="http://schemas.microsoft.com/office/drawing/2014/main" id="{FDFCE970-EEAB-728B-3ED6-EB4A890F28CB}"/>
                    </a:ext>
                  </a:extLst>
                </p:cNvPr>
                <p:cNvSpPr txBox="1">
                  <a:spLocks noRot="1" noChangeAspect="1" noMove="1" noResize="1" noEditPoints="1" noAdjustHandles="1" noChangeArrowheads="1" noChangeShapeType="1" noTextEdit="1"/>
                </p:cNvSpPr>
                <p:nvPr/>
              </p:nvSpPr>
              <p:spPr>
                <a:xfrm>
                  <a:off x="8889293" y="4853191"/>
                  <a:ext cx="382412" cy="233718"/>
                </a:xfrm>
                <a:prstGeom prst="rect">
                  <a:avLst/>
                </a:prstGeom>
                <a:blipFill>
                  <a:blip r:embed="rId12"/>
                  <a:stretch>
                    <a:fillRect t="-2381" r="-1471" b="-7143"/>
                  </a:stretch>
                </a:blipFill>
              </p:spPr>
              <p:txBody>
                <a:bodyPr/>
                <a:lstStyle/>
                <a:p>
                  <a:r>
                    <a:rPr lang="en-US">
                      <a:noFill/>
                    </a:rPr>
                    <a:t> </a:t>
                  </a:r>
                </a:p>
              </p:txBody>
            </p:sp>
          </mc:Fallback>
        </mc:AlternateContent>
      </p:grpSp>
      <p:sp>
        <p:nvSpPr>
          <p:cNvPr id="40" name="Oval 39">
            <a:extLst>
              <a:ext uri="{FF2B5EF4-FFF2-40B4-BE49-F238E27FC236}">
                <a16:creationId xmlns:a16="http://schemas.microsoft.com/office/drawing/2014/main" id="{EC875DEF-8C9A-85DC-7E23-5DE2ECA08964}"/>
              </a:ext>
            </a:extLst>
          </p:cNvPr>
          <p:cNvSpPr/>
          <p:nvPr/>
        </p:nvSpPr>
        <p:spPr>
          <a:xfrm>
            <a:off x="3899600" y="3286646"/>
            <a:ext cx="1412143" cy="835293"/>
          </a:xfrm>
          <a:prstGeom prst="ellipse">
            <a:avLst/>
          </a:prstGeom>
          <a:noFill/>
          <a:ln w="2540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F2A0F"/>
              </a:solidFill>
            </a:endParaRPr>
          </a:p>
        </p:txBody>
      </p:sp>
      <p:grpSp>
        <p:nvGrpSpPr>
          <p:cNvPr id="39" name="Group 38">
            <a:extLst>
              <a:ext uri="{FF2B5EF4-FFF2-40B4-BE49-F238E27FC236}">
                <a16:creationId xmlns:a16="http://schemas.microsoft.com/office/drawing/2014/main" id="{48DDCF19-E6CD-C162-88ED-4D4560339F66}"/>
              </a:ext>
            </a:extLst>
          </p:cNvPr>
          <p:cNvGrpSpPr/>
          <p:nvPr/>
        </p:nvGrpSpPr>
        <p:grpSpPr>
          <a:xfrm>
            <a:off x="4344581" y="3695111"/>
            <a:ext cx="1471970" cy="1281139"/>
            <a:chOff x="9370121" y="3205497"/>
            <a:chExt cx="1355079" cy="1179402"/>
          </a:xfrm>
        </p:grpSpPr>
        <p:pic>
          <p:nvPicPr>
            <p:cNvPr id="5" name="Picture 4">
              <a:extLst>
                <a:ext uri="{FF2B5EF4-FFF2-40B4-BE49-F238E27FC236}">
                  <a16:creationId xmlns:a16="http://schemas.microsoft.com/office/drawing/2014/main" id="{592EDB9C-7288-BA5A-A17D-33EC26DB12B3}"/>
                </a:ext>
              </a:extLst>
            </p:cNvPr>
            <p:cNvPicPr>
              <a:picLocks noChangeAspect="1"/>
            </p:cNvPicPr>
            <p:nvPr/>
          </p:nvPicPr>
          <p:blipFill rotWithShape="1">
            <a:blip r:embed="rId13"/>
            <a:srcRect l="32213" t="31287" r="29223" b="30249"/>
            <a:stretch/>
          </p:blipFill>
          <p:spPr>
            <a:xfrm>
              <a:off x="9915912" y="3577717"/>
              <a:ext cx="809288" cy="807182"/>
            </a:xfrm>
            <a:prstGeom prst="rect">
              <a:avLst/>
            </a:prstGeom>
            <a:ln w="3175">
              <a:solidFill>
                <a:schemeClr val="tx1">
                  <a:alpha val="50000"/>
                </a:schemeClr>
              </a:solidFill>
            </a:ln>
          </p:spPr>
        </p:pic>
        <p:grpSp>
          <p:nvGrpSpPr>
            <p:cNvPr id="15" name="Group 14">
              <a:extLst>
                <a:ext uri="{FF2B5EF4-FFF2-40B4-BE49-F238E27FC236}">
                  <a16:creationId xmlns:a16="http://schemas.microsoft.com/office/drawing/2014/main" id="{A57F3336-5BCE-CA5F-0975-AA0183BAAEB9}"/>
                </a:ext>
              </a:extLst>
            </p:cNvPr>
            <p:cNvGrpSpPr/>
            <p:nvPr/>
          </p:nvGrpSpPr>
          <p:grpSpPr>
            <a:xfrm rot="8100000" flipH="1">
              <a:off x="9370121" y="3205497"/>
              <a:ext cx="217222" cy="696465"/>
              <a:chOff x="7988040" y="2645288"/>
              <a:chExt cx="508190" cy="1560959"/>
            </a:xfrm>
          </p:grpSpPr>
          <p:sp>
            <p:nvSpPr>
              <p:cNvPr id="22" name="Freeform 21">
                <a:extLst>
                  <a:ext uri="{FF2B5EF4-FFF2-40B4-BE49-F238E27FC236}">
                    <a16:creationId xmlns:a16="http://schemas.microsoft.com/office/drawing/2014/main" id="{CDD0A73B-48EC-28E8-2DCF-8C912DC0220E}"/>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riangle 22">
                <a:extLst>
                  <a:ext uri="{FF2B5EF4-FFF2-40B4-BE49-F238E27FC236}">
                    <a16:creationId xmlns:a16="http://schemas.microsoft.com/office/drawing/2014/main" id="{BBB3CB37-9C48-B2A4-5FE6-A8A398F934C5}"/>
                  </a:ext>
                </a:extLst>
              </p:cNvPr>
              <p:cNvSpPr/>
              <p:nvPr/>
            </p:nvSpPr>
            <p:spPr>
              <a:xfrm>
                <a:off x="7988040" y="2645288"/>
                <a:ext cx="271914" cy="271914"/>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6D4161-78D1-8F83-E227-B56B7A782EE2}"/>
                    </a:ext>
                  </a:extLst>
                </p:cNvPr>
                <p:cNvSpPr txBox="1"/>
                <p:nvPr/>
              </p:nvSpPr>
              <p:spPr>
                <a:xfrm>
                  <a:off x="9497953" y="3886005"/>
                  <a:ext cx="38241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𝜖</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2</m:t>
                            </m:r>
                          </m:num>
                          <m:den>
                            <m:r>
                              <a:rPr lang="en-US" sz="800" i="1">
                                <a:latin typeface="Cambria Math" panose="02040503050406030204" pitchFamily="18" charset="0"/>
                              </a:rPr>
                              <m:t>255</m:t>
                            </m:r>
                          </m:den>
                        </m:f>
                      </m:oMath>
                    </m:oMathPara>
                  </a14:m>
                  <a:endParaRPr lang="en-US" sz="800"/>
                </a:p>
              </p:txBody>
            </p:sp>
          </mc:Choice>
          <mc:Fallback xmlns="">
            <p:sp>
              <p:nvSpPr>
                <p:cNvPr id="20" name="TextBox 19">
                  <a:extLst>
                    <a:ext uri="{FF2B5EF4-FFF2-40B4-BE49-F238E27FC236}">
                      <a16:creationId xmlns:a16="http://schemas.microsoft.com/office/drawing/2014/main" id="{376D4161-78D1-8F83-E227-B56B7A782EE2}"/>
                    </a:ext>
                  </a:extLst>
                </p:cNvPr>
                <p:cNvSpPr txBox="1">
                  <a:spLocks noRot="1" noChangeAspect="1" noMove="1" noResize="1" noEditPoints="1" noAdjustHandles="1" noChangeArrowheads="1" noChangeShapeType="1" noTextEdit="1"/>
                </p:cNvSpPr>
                <p:nvPr/>
              </p:nvSpPr>
              <p:spPr>
                <a:xfrm>
                  <a:off x="9497953" y="3886005"/>
                  <a:ext cx="382412" cy="233718"/>
                </a:xfrm>
                <a:prstGeom prst="rect">
                  <a:avLst/>
                </a:prstGeom>
                <a:blipFill>
                  <a:blip r:embed="rId14"/>
                  <a:stretch>
                    <a:fillRect t="-2381" b="-4762"/>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FF0E02B4-0CD3-FC52-2346-8705175B6939}"/>
              </a:ext>
            </a:extLst>
          </p:cNvPr>
          <p:cNvGrpSpPr/>
          <p:nvPr/>
        </p:nvGrpSpPr>
        <p:grpSpPr>
          <a:xfrm>
            <a:off x="4937452" y="2532132"/>
            <a:ext cx="1003202" cy="1197013"/>
            <a:chOff x="9915912" y="2134872"/>
            <a:chExt cx="923536" cy="1101957"/>
          </a:xfrm>
        </p:grpSpPr>
        <p:pic>
          <p:nvPicPr>
            <p:cNvPr id="4" name="Picture 3">
              <a:extLst>
                <a:ext uri="{FF2B5EF4-FFF2-40B4-BE49-F238E27FC236}">
                  <a16:creationId xmlns:a16="http://schemas.microsoft.com/office/drawing/2014/main" id="{7604A5BE-E03B-5F68-3109-0DDF200B7C56}"/>
                </a:ext>
              </a:extLst>
            </p:cNvPr>
            <p:cNvPicPr>
              <a:picLocks noChangeAspect="1"/>
            </p:cNvPicPr>
            <p:nvPr/>
          </p:nvPicPr>
          <p:blipFill rotWithShape="1">
            <a:blip r:embed="rId15"/>
            <a:srcRect l="41535" t="31330" r="19899" b="30267"/>
            <a:stretch/>
          </p:blipFill>
          <p:spPr>
            <a:xfrm>
              <a:off x="9915912" y="2134872"/>
              <a:ext cx="809288" cy="805915"/>
            </a:xfrm>
            <a:prstGeom prst="rect">
              <a:avLst/>
            </a:prstGeom>
            <a:noFill/>
            <a:ln w="3175">
              <a:solidFill>
                <a:schemeClr val="tx1">
                  <a:alpha val="50000"/>
                </a:schemeClr>
              </a:solidFill>
            </a:ln>
          </p:spPr>
        </p:pic>
        <p:grpSp>
          <p:nvGrpSpPr>
            <p:cNvPr id="11" name="Group 10">
              <a:extLst>
                <a:ext uri="{FF2B5EF4-FFF2-40B4-BE49-F238E27FC236}">
                  <a16:creationId xmlns:a16="http://schemas.microsoft.com/office/drawing/2014/main" id="{5C29A7A7-A9A1-CB65-FED0-4C6B21D11BC7}"/>
                </a:ext>
              </a:extLst>
            </p:cNvPr>
            <p:cNvGrpSpPr/>
            <p:nvPr/>
          </p:nvGrpSpPr>
          <p:grpSpPr>
            <a:xfrm rot="21068670" flipH="1">
              <a:off x="10209259" y="2923154"/>
              <a:ext cx="84511" cy="226275"/>
              <a:chOff x="7864643" y="2515203"/>
              <a:chExt cx="631587" cy="1691044"/>
            </a:xfrm>
          </p:grpSpPr>
          <p:sp>
            <p:nvSpPr>
              <p:cNvPr id="30" name="Freeform 29">
                <a:extLst>
                  <a:ext uri="{FF2B5EF4-FFF2-40B4-BE49-F238E27FC236}">
                    <a16:creationId xmlns:a16="http://schemas.microsoft.com/office/drawing/2014/main" id="{F7F8C509-333F-9BAB-43B1-84A9E19996DF}"/>
                  </a:ext>
                </a:extLst>
              </p:cNvPr>
              <p:cNvSpPr/>
              <p:nvPr/>
            </p:nvSpPr>
            <p:spPr>
              <a:xfrm rot="4500000">
                <a:off x="7681905" y="3391923"/>
                <a:ext cx="1342275" cy="286374"/>
              </a:xfrm>
              <a:custGeom>
                <a:avLst/>
                <a:gdLst>
                  <a:gd name="connsiteX0" fmla="*/ 30850 w 1342275"/>
                  <a:gd name="connsiteY0" fmla="*/ 349120 h 393385"/>
                  <a:gd name="connsiteX1" fmla="*/ 0 w 1342275"/>
                  <a:gd name="connsiteY1" fmla="*/ 339498 h 393385"/>
                  <a:gd name="connsiteX2" fmla="*/ 21669 w 1342275"/>
                  <a:gd name="connsiteY2" fmla="*/ 236210 h 393385"/>
                  <a:gd name="connsiteX3" fmla="*/ 95724 w 1342275"/>
                  <a:gd name="connsiteY3" fmla="*/ 259307 h 393385"/>
                  <a:gd name="connsiteX4" fmla="*/ 477277 w 1342275"/>
                  <a:gd name="connsiteY4" fmla="*/ 303572 h 393385"/>
                  <a:gd name="connsiteX5" fmla="*/ 1290105 w 1342275"/>
                  <a:gd name="connsiteY5" fmla="*/ 55231 h 393385"/>
                  <a:gd name="connsiteX6" fmla="*/ 1342275 w 1342275"/>
                  <a:gd name="connsiteY6" fmla="*/ 0 h 393385"/>
                  <a:gd name="connsiteX7" fmla="*/ 1315608 w 1342275"/>
                  <a:gd name="connsiteY7" fmla="*/ 49365 h 393385"/>
                  <a:gd name="connsiteX8" fmla="*/ 412403 w 1342275"/>
                  <a:gd name="connsiteY8" fmla="*/ 393385 h 393385"/>
                  <a:gd name="connsiteX9" fmla="*/ 30850 w 1342275"/>
                  <a:gd name="connsiteY9" fmla="*/ 349120 h 39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275" h="393385">
                    <a:moveTo>
                      <a:pt x="30850" y="349120"/>
                    </a:moveTo>
                    <a:lnTo>
                      <a:pt x="0" y="339498"/>
                    </a:lnTo>
                    <a:lnTo>
                      <a:pt x="21669" y="236210"/>
                    </a:lnTo>
                    <a:lnTo>
                      <a:pt x="95724" y="259307"/>
                    </a:lnTo>
                    <a:cubicBezTo>
                      <a:pt x="212998" y="287810"/>
                      <a:pt x="341934" y="303572"/>
                      <a:pt x="477277" y="303572"/>
                    </a:cubicBezTo>
                    <a:cubicBezTo>
                      <a:pt x="815633" y="303572"/>
                      <a:pt x="1113950" y="205062"/>
                      <a:pt x="1290105" y="55231"/>
                    </a:cubicBezTo>
                    <a:lnTo>
                      <a:pt x="1342275" y="0"/>
                    </a:lnTo>
                    <a:lnTo>
                      <a:pt x="1315608" y="49365"/>
                    </a:lnTo>
                    <a:cubicBezTo>
                      <a:pt x="1166800" y="251531"/>
                      <a:pt x="818431" y="393385"/>
                      <a:pt x="412403" y="393385"/>
                    </a:cubicBezTo>
                    <a:cubicBezTo>
                      <a:pt x="277060" y="393385"/>
                      <a:pt x="148124" y="377623"/>
                      <a:pt x="30850" y="349120"/>
                    </a:cubicBezTo>
                    <a:close/>
                  </a:path>
                </a:pathLst>
              </a:custGeom>
              <a:solidFill>
                <a:schemeClr val="accent2"/>
              </a:solidFill>
              <a:ln w="3175"/>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riangle 30">
                <a:extLst>
                  <a:ext uri="{FF2B5EF4-FFF2-40B4-BE49-F238E27FC236}">
                    <a16:creationId xmlns:a16="http://schemas.microsoft.com/office/drawing/2014/main" id="{F69B24F7-2A7A-FEEE-E7DA-04642400D7E2}"/>
                  </a:ext>
                </a:extLst>
              </p:cNvPr>
              <p:cNvSpPr/>
              <p:nvPr/>
            </p:nvSpPr>
            <p:spPr>
              <a:xfrm>
                <a:off x="7864643" y="2515203"/>
                <a:ext cx="475161" cy="475159"/>
              </a:xfrm>
              <a:prstGeom prst="triangle">
                <a:avLst/>
              </a:prstGeom>
              <a:solidFill>
                <a:schemeClr val="accent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A43D39EA-88FD-8B66-3BE0-20984A2E6991}"/>
                </a:ext>
              </a:extLst>
            </p:cNvPr>
            <p:cNvSpPr txBox="1"/>
            <p:nvPr/>
          </p:nvSpPr>
          <p:spPr>
            <a:xfrm>
              <a:off x="10403431" y="2990608"/>
              <a:ext cx="436017" cy="246221"/>
            </a:xfrm>
            <a:prstGeom prst="rect">
              <a:avLst/>
            </a:prstGeom>
            <a:noFill/>
          </p:spPr>
          <p:txBody>
            <a:bodyPr wrap="none" lIns="0" tIns="0" rIns="0" bIns="0" rtlCol="0">
              <a:spAutoFit/>
            </a:bodyPr>
            <a:lstStyle/>
            <a:p>
              <a:pPr algn="ctr"/>
              <a:r>
                <a:rPr lang="en-US" sz="800" b="0"/>
                <a:t> Airplane </a:t>
              </a:r>
            </a:p>
            <a:p>
              <a:pPr algn="ctr"/>
              <a:r>
                <a:rPr lang="en-US" sz="800" b="0"/>
                <a:t>samples</a:t>
              </a:r>
              <a:endParaRPr lang="en-US" sz="800"/>
            </a:p>
          </p:txBody>
        </p:sp>
      </p:grpSp>
      <p:grpSp>
        <p:nvGrpSpPr>
          <p:cNvPr id="58" name="Group 57">
            <a:extLst>
              <a:ext uri="{FF2B5EF4-FFF2-40B4-BE49-F238E27FC236}">
                <a16:creationId xmlns:a16="http://schemas.microsoft.com/office/drawing/2014/main" id="{0BF4526F-51DB-D428-BDEC-4320DE43A220}"/>
              </a:ext>
            </a:extLst>
          </p:cNvPr>
          <p:cNvGrpSpPr/>
          <p:nvPr/>
        </p:nvGrpSpPr>
        <p:grpSpPr>
          <a:xfrm>
            <a:off x="6563183" y="4727207"/>
            <a:ext cx="4232136" cy="1023580"/>
            <a:chOff x="7083837" y="4601539"/>
            <a:chExt cx="4232136" cy="1023580"/>
          </a:xfrm>
        </p:grpSpPr>
        <p:grpSp>
          <p:nvGrpSpPr>
            <p:cNvPr id="55" name="Group 54">
              <a:extLst>
                <a:ext uri="{FF2B5EF4-FFF2-40B4-BE49-F238E27FC236}">
                  <a16:creationId xmlns:a16="http://schemas.microsoft.com/office/drawing/2014/main" id="{96B43162-039F-357F-F1CB-4BC5CB7A0AAE}"/>
                </a:ext>
              </a:extLst>
            </p:cNvPr>
            <p:cNvGrpSpPr/>
            <p:nvPr/>
          </p:nvGrpSpPr>
          <p:grpSpPr>
            <a:xfrm>
              <a:off x="7113710" y="4601539"/>
              <a:ext cx="4202263" cy="791935"/>
              <a:chOff x="6850051" y="4171601"/>
              <a:chExt cx="4202263" cy="791935"/>
            </a:xfrm>
          </p:grpSpPr>
          <p:pic>
            <p:nvPicPr>
              <p:cNvPr id="43" name="Picture 42" descr="A collage of images of airplanes&#10;&#10;Description automatically generated">
                <a:extLst>
                  <a:ext uri="{FF2B5EF4-FFF2-40B4-BE49-F238E27FC236}">
                    <a16:creationId xmlns:a16="http://schemas.microsoft.com/office/drawing/2014/main" id="{C313FB65-DFF3-19C4-AF2F-E983EC659B7B}"/>
                  </a:ext>
                </a:extLst>
              </p:cNvPr>
              <p:cNvPicPr>
                <a:picLocks noChangeAspect="1"/>
              </p:cNvPicPr>
              <p:nvPr/>
            </p:nvPicPr>
            <p:blipFill rotWithShape="1">
              <a:blip r:embed="rId16"/>
              <a:srcRect l="12290" t="28230" r="9986" b="28088"/>
              <a:stretch/>
            </p:blipFill>
            <p:spPr>
              <a:xfrm>
                <a:off x="6850051" y="4171601"/>
                <a:ext cx="4202263" cy="787252"/>
              </a:xfrm>
              <a:prstGeom prst="rect">
                <a:avLst/>
              </a:prstGeom>
            </p:spPr>
          </p:pic>
          <p:sp>
            <p:nvSpPr>
              <p:cNvPr id="47" name="Rectangle 46">
                <a:extLst>
                  <a:ext uri="{FF2B5EF4-FFF2-40B4-BE49-F238E27FC236}">
                    <a16:creationId xmlns:a16="http://schemas.microsoft.com/office/drawing/2014/main" id="{358426AB-C574-6112-2D88-F86614495716}"/>
                  </a:ext>
                </a:extLst>
              </p:cNvPr>
              <p:cNvSpPr/>
              <p:nvPr/>
            </p:nvSpPr>
            <p:spPr>
              <a:xfrm>
                <a:off x="6850051" y="4176285"/>
                <a:ext cx="4202263" cy="787251"/>
              </a:xfrm>
              <a:prstGeom prst="rect">
                <a:avLst/>
              </a:prstGeom>
              <a:noFill/>
              <a:ln w="2222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617931E-FE4A-3DD9-DD58-B8783FCC57A3}"/>
                </a:ext>
              </a:extLst>
            </p:cNvPr>
            <p:cNvSpPr txBox="1"/>
            <p:nvPr/>
          </p:nvSpPr>
          <p:spPr>
            <a:xfrm>
              <a:off x="7083837" y="5348120"/>
              <a:ext cx="4232136"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Incorrectly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grpSp>
        <p:nvGrpSpPr>
          <p:cNvPr id="56" name="Group 55">
            <a:extLst>
              <a:ext uri="{FF2B5EF4-FFF2-40B4-BE49-F238E27FC236}">
                <a16:creationId xmlns:a16="http://schemas.microsoft.com/office/drawing/2014/main" id="{44E91D54-CA9B-AC74-664D-D5A3553DF64F}"/>
              </a:ext>
            </a:extLst>
          </p:cNvPr>
          <p:cNvGrpSpPr/>
          <p:nvPr/>
        </p:nvGrpSpPr>
        <p:grpSpPr>
          <a:xfrm>
            <a:off x="6593055" y="2387143"/>
            <a:ext cx="4202264" cy="1006439"/>
            <a:chOff x="7113709" y="2261475"/>
            <a:chExt cx="4202264" cy="1006439"/>
          </a:xfrm>
        </p:grpSpPr>
        <p:grpSp>
          <p:nvGrpSpPr>
            <p:cNvPr id="53" name="Group 52">
              <a:extLst>
                <a:ext uri="{FF2B5EF4-FFF2-40B4-BE49-F238E27FC236}">
                  <a16:creationId xmlns:a16="http://schemas.microsoft.com/office/drawing/2014/main" id="{388398B7-82AA-34CF-5013-A7872C5F4596}"/>
                </a:ext>
              </a:extLst>
            </p:cNvPr>
            <p:cNvGrpSpPr/>
            <p:nvPr/>
          </p:nvGrpSpPr>
          <p:grpSpPr>
            <a:xfrm>
              <a:off x="7113710" y="2261475"/>
              <a:ext cx="4202263" cy="787252"/>
              <a:chOff x="6850051" y="1863982"/>
              <a:chExt cx="4202263" cy="787252"/>
            </a:xfrm>
          </p:grpSpPr>
          <p:pic>
            <p:nvPicPr>
              <p:cNvPr id="42" name="Picture 41" descr="A collage of different airplanes&#10;&#10;Description automatically generated">
                <a:extLst>
                  <a:ext uri="{FF2B5EF4-FFF2-40B4-BE49-F238E27FC236}">
                    <a16:creationId xmlns:a16="http://schemas.microsoft.com/office/drawing/2014/main" id="{6FB4684F-0FF1-EE66-D6C9-C726D19A01F8}"/>
                  </a:ext>
                </a:extLst>
              </p:cNvPr>
              <p:cNvPicPr>
                <a:picLocks noChangeAspect="1"/>
              </p:cNvPicPr>
              <p:nvPr/>
            </p:nvPicPr>
            <p:blipFill rotWithShape="1">
              <a:blip r:embed="rId17"/>
              <a:srcRect l="12290" t="28799" r="9987" b="27518"/>
              <a:stretch/>
            </p:blipFill>
            <p:spPr>
              <a:xfrm>
                <a:off x="6850051" y="1863982"/>
                <a:ext cx="4202262" cy="787251"/>
              </a:xfrm>
              <a:prstGeom prst="rect">
                <a:avLst/>
              </a:prstGeom>
            </p:spPr>
          </p:pic>
          <p:sp>
            <p:nvSpPr>
              <p:cNvPr id="45" name="Rectangle 44">
                <a:extLst>
                  <a:ext uri="{FF2B5EF4-FFF2-40B4-BE49-F238E27FC236}">
                    <a16:creationId xmlns:a16="http://schemas.microsoft.com/office/drawing/2014/main" id="{691AD455-CAA3-5EA5-2D37-39D26E406C4B}"/>
                  </a:ext>
                </a:extLst>
              </p:cNvPr>
              <p:cNvSpPr/>
              <p:nvPr/>
            </p:nvSpPr>
            <p:spPr>
              <a:xfrm>
                <a:off x="6850053" y="1863983"/>
                <a:ext cx="4202261" cy="787251"/>
              </a:xfrm>
              <a:prstGeom prst="rect">
                <a:avLst/>
              </a:prstGeom>
              <a:noFill/>
              <a:ln w="22225">
                <a:solidFill>
                  <a:srgbClr val="637F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51A278D2-5AFF-5A3C-A3CA-095089AED9E1}"/>
                </a:ext>
              </a:extLst>
            </p:cNvPr>
            <p:cNvSpPr txBox="1"/>
            <p:nvPr/>
          </p:nvSpPr>
          <p:spPr>
            <a:xfrm>
              <a:off x="7113709" y="2990915"/>
              <a:ext cx="4202260"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Original airplane samples</a:t>
              </a:r>
            </a:p>
          </p:txBody>
        </p:sp>
      </p:grpSp>
      <p:grpSp>
        <p:nvGrpSpPr>
          <p:cNvPr id="57" name="Group 56">
            <a:extLst>
              <a:ext uri="{FF2B5EF4-FFF2-40B4-BE49-F238E27FC236}">
                <a16:creationId xmlns:a16="http://schemas.microsoft.com/office/drawing/2014/main" id="{F4DC739F-DCF9-25F8-B601-877A993097B0}"/>
              </a:ext>
            </a:extLst>
          </p:cNvPr>
          <p:cNvGrpSpPr/>
          <p:nvPr/>
        </p:nvGrpSpPr>
        <p:grpSpPr>
          <a:xfrm>
            <a:off x="6563183" y="3493964"/>
            <a:ext cx="4232135" cy="1002104"/>
            <a:chOff x="7083837" y="3368296"/>
            <a:chExt cx="4232135" cy="1002104"/>
          </a:xfrm>
        </p:grpSpPr>
        <p:grpSp>
          <p:nvGrpSpPr>
            <p:cNvPr id="54" name="Group 53">
              <a:extLst>
                <a:ext uri="{FF2B5EF4-FFF2-40B4-BE49-F238E27FC236}">
                  <a16:creationId xmlns:a16="http://schemas.microsoft.com/office/drawing/2014/main" id="{D39FA08E-A5A9-2C44-F431-7FB7CF957B28}"/>
                </a:ext>
              </a:extLst>
            </p:cNvPr>
            <p:cNvGrpSpPr/>
            <p:nvPr/>
          </p:nvGrpSpPr>
          <p:grpSpPr>
            <a:xfrm>
              <a:off x="7113709" y="3368296"/>
              <a:ext cx="4202263" cy="787252"/>
              <a:chOff x="6850050" y="2928868"/>
              <a:chExt cx="4202263" cy="787252"/>
            </a:xfrm>
          </p:grpSpPr>
          <p:pic>
            <p:nvPicPr>
              <p:cNvPr id="44" name="Picture 43" descr="A collage of different airplanes&#10;&#10;Description automatically generated">
                <a:extLst>
                  <a:ext uri="{FF2B5EF4-FFF2-40B4-BE49-F238E27FC236}">
                    <a16:creationId xmlns:a16="http://schemas.microsoft.com/office/drawing/2014/main" id="{6A405CF9-A596-C17D-E8D5-E806B8322290}"/>
                  </a:ext>
                </a:extLst>
              </p:cNvPr>
              <p:cNvPicPr>
                <a:picLocks noChangeAspect="1"/>
              </p:cNvPicPr>
              <p:nvPr/>
            </p:nvPicPr>
            <p:blipFill rotWithShape="1">
              <a:blip r:embed="rId18"/>
              <a:srcRect l="12290" t="28384" r="9986" b="27933"/>
              <a:stretch/>
            </p:blipFill>
            <p:spPr>
              <a:xfrm>
                <a:off x="6850051" y="2928868"/>
                <a:ext cx="4202262" cy="787252"/>
              </a:xfrm>
              <a:prstGeom prst="rect">
                <a:avLst/>
              </a:prstGeom>
            </p:spPr>
          </p:pic>
          <p:sp>
            <p:nvSpPr>
              <p:cNvPr id="46" name="Rectangle 45">
                <a:extLst>
                  <a:ext uri="{FF2B5EF4-FFF2-40B4-BE49-F238E27FC236}">
                    <a16:creationId xmlns:a16="http://schemas.microsoft.com/office/drawing/2014/main" id="{0AEF3AFB-D4B8-74EB-DB24-35A7B5FA496D}"/>
                  </a:ext>
                </a:extLst>
              </p:cNvPr>
              <p:cNvSpPr/>
              <p:nvPr/>
            </p:nvSpPr>
            <p:spPr>
              <a:xfrm>
                <a:off x="6850050" y="2928869"/>
                <a:ext cx="4202263" cy="787251"/>
              </a:xfrm>
              <a:prstGeom prst="rect">
                <a:avLst/>
              </a:prstGeom>
              <a:noFill/>
              <a:ln w="2222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E3DC61F-AE43-6B2D-F87D-7DF7BEE96ABD}"/>
                </a:ext>
              </a:extLst>
            </p:cNvPr>
            <p:cNvSpPr txBox="1"/>
            <p:nvPr/>
          </p:nvSpPr>
          <p:spPr>
            <a:xfrm>
              <a:off x="7083837" y="4093401"/>
              <a:ext cx="4232135" cy="276999"/>
            </a:xfrm>
            <a:prstGeom prst="rect">
              <a:avLst/>
            </a:prstGeom>
            <a:noFill/>
          </p:spPr>
          <p:txBody>
            <a:bodyPr wrap="square" rtlCol="0">
              <a:spAutoFit/>
            </a:bodyPr>
            <a:lstStyle/>
            <a:p>
              <a:pPr algn="ctr"/>
              <a:r>
                <a:rPr lang="en-US" sz="1200">
                  <a:solidFill>
                    <a:schemeClr val="tx1"/>
                  </a:solidFill>
                  <a:latin typeface="Calibri" panose="020F0502020204030204" pitchFamily="34" charset="0"/>
                  <a:cs typeface="Calibri" panose="020F0502020204030204" pitchFamily="34" charset="0"/>
                </a:rPr>
                <a:t>Correctly classified </a:t>
              </a:r>
              <a:r>
                <a:rPr lang="en-US" sz="1200" err="1">
                  <a:solidFill>
                    <a:schemeClr val="tx1"/>
                  </a:solidFill>
                  <a:latin typeface="Calibri" panose="020F0502020204030204" pitchFamily="34" charset="0"/>
                  <a:cs typeface="Calibri" panose="020F0502020204030204" pitchFamily="34" charset="0"/>
                </a:rPr>
                <a:t>adversarially</a:t>
              </a:r>
              <a:r>
                <a:rPr lang="en-US" sz="1200">
                  <a:solidFill>
                    <a:schemeClr val="tx1"/>
                  </a:solidFill>
                  <a:latin typeface="Calibri" panose="020F0502020204030204" pitchFamily="34" charset="0"/>
                  <a:cs typeface="Calibri" panose="020F0502020204030204" pitchFamily="34" charset="0"/>
                </a:rPr>
                <a:t> diversified airplane samples</a:t>
              </a:r>
            </a:p>
          </p:txBody>
        </p:sp>
      </p:grpSp>
      <p:sp>
        <p:nvSpPr>
          <p:cNvPr id="59" name="Text Placeholder 2">
            <a:extLst>
              <a:ext uri="{FF2B5EF4-FFF2-40B4-BE49-F238E27FC236}">
                <a16:creationId xmlns:a16="http://schemas.microsoft.com/office/drawing/2014/main" id="{81F523E7-FD07-51A5-B1ED-679D5F6429F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
        <p:nvSpPr>
          <p:cNvPr id="62" name="Google Shape;653;g22b5a1f32dd_1_1055">
            <a:extLst>
              <a:ext uri="{FF2B5EF4-FFF2-40B4-BE49-F238E27FC236}">
                <a16:creationId xmlns:a16="http://schemas.microsoft.com/office/drawing/2014/main" id="{C45E7116-195B-5AB0-EB86-7174FFD4E9CA}"/>
              </a:ext>
            </a:extLst>
          </p:cNvPr>
          <p:cNvSpPr txBox="1">
            <a:spLocks noGrp="1"/>
          </p:cNvSpPr>
          <p:nvPr>
            <p:ph type="title"/>
          </p:nvPr>
        </p:nvSpPr>
        <p:spPr>
          <a:xfrm>
            <a:off x="415600" y="665687"/>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dirty="0">
                <a:solidFill>
                  <a:srgbClr val="5F2A0F"/>
                </a:solidFill>
                <a:latin typeface="Calibri" panose="020F0502020204030204" pitchFamily="34" charset="0"/>
                <a:cs typeface="Calibri" panose="020F0502020204030204" pitchFamily="34" charset="0"/>
              </a:rPr>
              <a:t>Idea Illustration: </a:t>
            </a:r>
            <a:r>
              <a:rPr lang="en-US" sz="4000" dirty="0" err="1">
                <a:solidFill>
                  <a:srgbClr val="5F2A0F"/>
                </a:solidFill>
                <a:latin typeface="Calibri" panose="020F0502020204030204" pitchFamily="34" charset="0"/>
                <a:cs typeface="Calibri" panose="020F0502020204030204" pitchFamily="34" charset="0"/>
              </a:rPr>
              <a:t>Adversarially</a:t>
            </a:r>
            <a:r>
              <a:rPr lang="en-US" sz="4000" dirty="0">
                <a:solidFill>
                  <a:srgbClr val="5F2A0F"/>
                </a:solidFill>
                <a:latin typeface="Calibri" panose="020F0502020204030204" pitchFamily="34" charset="0"/>
                <a:cs typeface="Calibri" panose="020F0502020204030204" pitchFamily="34" charset="0"/>
              </a:rPr>
              <a:t> Diversified Rehearsal Memory</a:t>
            </a:r>
            <a:endParaRPr sz="4000" dirty="0">
              <a:solidFill>
                <a:srgbClr val="5F2A0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578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2b5a1f32dd_1_1055"/>
          <p:cNvSpPr txBox="1">
            <a:spLocks noGrp="1"/>
          </p:cNvSpPr>
          <p:nvPr>
            <p:ph type="title"/>
          </p:nvPr>
        </p:nvSpPr>
        <p:spPr>
          <a:xfrm>
            <a:off x="415600" y="507878"/>
            <a:ext cx="11360700" cy="9639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1400"/>
              <a:buNone/>
            </a:pPr>
            <a:r>
              <a:rPr lang="en-US" sz="4000" err="1">
                <a:solidFill>
                  <a:srgbClr val="5F2A0F"/>
                </a:solidFill>
                <a:latin typeface="Calibri" panose="020F0502020204030204" pitchFamily="34" charset="0"/>
                <a:cs typeface="Calibri" panose="020F0502020204030204" pitchFamily="34" charset="0"/>
              </a:rPr>
              <a:t>Adversarially</a:t>
            </a:r>
            <a:r>
              <a:rPr lang="en-US" sz="4000">
                <a:solidFill>
                  <a:srgbClr val="5F2A0F"/>
                </a:solidFill>
                <a:latin typeface="Calibri" panose="020F0502020204030204" pitchFamily="34" charset="0"/>
                <a:cs typeface="Calibri" panose="020F0502020204030204" pitchFamily="34" charset="0"/>
              </a:rPr>
              <a:t> Diversified Rehearsal Memory (ADRM)</a:t>
            </a:r>
            <a:endParaRPr sz="4000">
              <a:solidFill>
                <a:srgbClr val="5F2A0F"/>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Google Shape;580;g22b5a1f32dd_1_1287">
                <a:extLst>
                  <a:ext uri="{FF2B5EF4-FFF2-40B4-BE49-F238E27FC236}">
                    <a16:creationId xmlns:a16="http://schemas.microsoft.com/office/drawing/2014/main" id="{8BC5291C-2138-718F-AE32-B3CECF4FAA7E}"/>
                  </a:ext>
                </a:extLst>
              </p:cNvPr>
              <p:cNvSpPr txBox="1">
                <a:spLocks noGrp="1"/>
              </p:cNvSpPr>
              <p:nvPr>
                <p:ph type="body" idx="1"/>
              </p:nvPr>
            </p:nvSpPr>
            <p:spPr>
              <a:xfrm>
                <a:off x="609600" y="1434164"/>
                <a:ext cx="11150700" cy="5327880"/>
              </a:xfrm>
              <a:prstGeom prst="rect">
                <a:avLst/>
              </a:prstGeom>
              <a:noFill/>
              <a:ln>
                <a:noFill/>
              </a:ln>
            </p:spPr>
            <p:txBody>
              <a:bodyPr spcFirstLastPara="1" wrap="square" lIns="91425" tIns="45700" rIns="91425" bIns="45700" anchor="t" anchorCtr="0">
                <a:normAutofit lnSpcReduction="10000"/>
              </a:bodyPr>
              <a:lstStyle/>
              <a:p>
                <a:pPr lvl="0"/>
                <a:r>
                  <a:rPr lang="en-US">
                    <a:solidFill>
                      <a:srgbClr val="5F2A0F"/>
                    </a:solidFill>
                    <a:highlight>
                      <a:srgbClr val="FFFFFF"/>
                    </a:highlight>
                    <a:latin typeface="Calibri" panose="020F0502020204030204" pitchFamily="34" charset="0"/>
                    <a:cs typeface="Calibri" panose="020F0502020204030204" pitchFamily="34" charset="0"/>
                  </a:rPr>
                  <a:t>Rehearsal-Based Continual Learning</a:t>
                </a:r>
              </a:p>
              <a:p>
                <a:pPr lvl="0"/>
                <a:endParaRPr lang="en-US" sz="2800" i="1">
                  <a:latin typeface="Calibri" panose="020F0502020204030204" pitchFamily="34" charset="0"/>
                  <a:cs typeface="Calibri" panose="020F0502020204030204" pitchFamily="34" charset="0"/>
                </a:endParaRPr>
              </a:p>
              <a:p>
                <a:pPr marL="558800" lvl="1" indent="0">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a:rPr lang="en-US" sz="2400" b="0" i="1" smtClean="0">
                                  <a:latin typeface="Cambria Math" panose="02040503050406030204" pitchFamily="18" charset="0"/>
                                </a:rPr>
                                <m:t>𝑚𝑖𝑛</m:t>
                              </m:r>
                            </m:e>
                            <m:lim>
                              <m:r>
                                <a:rPr lang="en-US" sz="2400" b="0" i="1" smtClean="0">
                                  <a:latin typeface="Cambria Math" panose="02040503050406030204" pitchFamily="18" charset="0"/>
                                </a:rPr>
                                <m:t>𝜃</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lim>
                          </m:limLow>
                        </m:fName>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𝑡</m:t>
                                          </m:r>
                                        </m:sub>
                                      </m:sSub>
                                      <m:r>
                                        <a:rPr lang="en-US" sz="2400" b="0" i="1">
                                          <a:latin typeface="Cambria Math" panose="02040503050406030204" pitchFamily="18" charset="0"/>
                                        </a:rPr>
                                        <m:t>, </m:t>
                                      </m:r>
                                      <m:sSub>
                                        <m:sSubPr>
                                          <m:ctrlPr>
                                            <a:rPr lang="en-US" sz="2400" i="1">
                                              <a:latin typeface="Cambria Math" panose="02040503050406030204" pitchFamily="18" charset="0"/>
                                            </a:rPr>
                                          </m:ctrlPr>
                                        </m:sSubPr>
                                        <m:e>
                                          <m:r>
                                            <a:rPr lang="en-US" sz="2400" b="0" i="1">
                                              <a:latin typeface="Cambria Math" panose="02040503050406030204" pitchFamily="18" charset="0"/>
                                            </a:rPr>
                                            <m:t>𝑦</m:t>
                                          </m:r>
                                        </m:e>
                                        <m:sub>
                                          <m:r>
                                            <a:rPr lang="en-US" sz="2400" b="0" i="1">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𝒟</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𝔼</m:t>
                                  </m:r>
                                </m:e>
                                <m:sub>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ℳ</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𝜃</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𝑚</m:t>
                                      </m:r>
                                    </m:sub>
                                  </m:sSub>
                                </m:e>
                              </m:d>
                            </m:e>
                          </m:d>
                          <m:r>
                            <a:rPr lang="en-US" sz="2400" b="0" i="1">
                              <a:latin typeface="Cambria Math" panose="02040503050406030204" pitchFamily="18" charset="0"/>
                              <a:ea typeface="Cambria Math" panose="02040503050406030204" pitchFamily="18" charset="0"/>
                            </a:rPr>
                            <m:t> </m:t>
                          </m:r>
                        </m:e>
                      </m:func>
                    </m:oMath>
                  </m:oMathPara>
                </a14:m>
                <a:endParaRPr lang="en-US" sz="2400"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solidFill>
                      <a:srgbClr val="5F2A0F"/>
                    </a:solidFill>
                    <a:effectLst/>
                    <a:highlight>
                      <a:srgbClr val="FFFFFF"/>
                    </a:highlight>
                    <a:latin typeface="Calibri" panose="020F0502020204030204" pitchFamily="34" charset="0"/>
                    <a:cs typeface="Calibri" panose="020F0502020204030204" pitchFamily="34" charset="0"/>
                  </a:rPr>
                  <a:t>Aims to increase the complexity of memory samples using </a:t>
                </a:r>
                <a:r>
                  <a:rPr lang="en-US">
                    <a:solidFill>
                      <a:srgbClr val="5F2A0F"/>
                    </a:solidFill>
                    <a:highlight>
                      <a:srgbClr val="FFFFFF"/>
                    </a:highlight>
                    <a:latin typeface="Calibri" panose="020F0502020204030204" pitchFamily="34" charset="0"/>
                    <a:cs typeface="Calibri" panose="020F0502020204030204" pitchFamily="34" charset="0"/>
                  </a:rPr>
                  <a:t>FGSM [10] </a:t>
                </a:r>
                <a:endParaRPr lang="en-US" b="0" i="0">
                  <a:solidFill>
                    <a:srgbClr val="5F2A0F"/>
                  </a:solidFill>
                  <a:effectLst/>
                  <a:highlight>
                    <a:srgbClr val="FFFFFF"/>
                  </a:highlight>
                  <a:latin typeface="Calibri" panose="020F0502020204030204" pitchFamily="34" charset="0"/>
                  <a:cs typeface="Calibri" panose="020F0502020204030204" pitchFamily="34" charset="0"/>
                </a:endParaRPr>
              </a:p>
              <a:p>
                <a:pPr marL="558800" lvl="1" indent="0" algn="ctr">
                  <a:buNone/>
                </a:pPr>
                <a14:m>
                  <m:oMath xmlns:m="http://schemas.openxmlformats.org/officeDocument/2006/math">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𝑑𝑖𝑣𝑒𝑟𝑠𝑖𝑓𝑖𝑒𝑑</m:t>
                        </m:r>
                      </m:sub>
                    </m:sSub>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rPr>
                        </m:ctrlPr>
                      </m:sSubPr>
                      <m:e>
                        <m:r>
                          <a:rPr lang="en-US" sz="2400" b="0" i="1" smtClean="0">
                            <a:solidFill>
                              <a:srgbClr val="C58D01"/>
                            </a:solidFill>
                            <a:latin typeface="Cambria Math" panose="02040503050406030204" pitchFamily="18" charset="0"/>
                          </a:rPr>
                          <m:t>𝑥</m:t>
                        </m:r>
                      </m:e>
                      <m:sub>
                        <m:r>
                          <a:rPr lang="en-US" sz="2400" b="0" i="1" smtClean="0">
                            <a:solidFill>
                              <a:srgbClr val="C58D01"/>
                            </a:solidFill>
                            <a:latin typeface="Cambria Math" panose="02040503050406030204" pitchFamily="18" charset="0"/>
                          </a:rPr>
                          <m:t>𝑚</m:t>
                        </m:r>
                      </m:sub>
                    </m:sSub>
                    <m:r>
                      <a:rPr lang="en-US" sz="2400" b="0" i="1" smtClean="0">
                        <a:solidFill>
                          <a:srgbClr val="C58D01"/>
                        </a:solidFill>
                        <a:latin typeface="Cambria Math" panose="02040503050406030204" pitchFamily="18" charset="0"/>
                      </a:rPr>
                      <m:t>+</m:t>
                    </m:r>
                    <m:r>
                      <a:rPr lang="en-US" sz="2400" b="0" i="1" smtClean="0">
                        <a:solidFill>
                          <a:srgbClr val="C58D01"/>
                        </a:solidFill>
                        <a:latin typeface="Cambria Math" panose="02040503050406030204" pitchFamily="18" charset="0"/>
                      </a:rPr>
                      <m:t>𝜖</m:t>
                    </m:r>
                    <m:r>
                      <a:rPr lang="en-US" sz="2400" b="0" i="1" smtClean="0">
                        <a:solidFill>
                          <a:srgbClr val="C58D01"/>
                        </a:solidFill>
                        <a:latin typeface="Cambria Math" panose="02040503050406030204" pitchFamily="18" charset="0"/>
                      </a:rPr>
                      <m:t> . </m:t>
                    </m:r>
                    <m:r>
                      <a:rPr lang="en-US" sz="2400" b="0" i="1" smtClean="0">
                        <a:solidFill>
                          <a:srgbClr val="C58D01"/>
                        </a:solidFill>
                        <a:latin typeface="Cambria Math" panose="02040503050406030204" pitchFamily="18" charset="0"/>
                      </a:rPr>
                      <m:t>𝑠𝑖𝑔𝑛</m:t>
                    </m:r>
                    <m:r>
                      <a:rPr lang="en-US" sz="2400" b="0" i="1" smtClean="0">
                        <a:solidFill>
                          <a:srgbClr val="C58D01"/>
                        </a:solidFill>
                        <a:latin typeface="Cambria Math" panose="02040503050406030204" pitchFamily="18" charset="0"/>
                      </a:rPr>
                      <m:t>(</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m:t>
                        </m:r>
                      </m:e>
                      <m:sub>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sub>
                    </m:sSub>
                    <m:r>
                      <a:rPr lang="en-US" sz="2400" b="0" i="1" smtClean="0">
                        <a:solidFill>
                          <a:srgbClr val="C58D01"/>
                        </a:solidFill>
                        <a:latin typeface="Cambria Math" panose="02040503050406030204" pitchFamily="18" charset="0"/>
                        <a:ea typeface="Cambria Math" panose="02040503050406030204" pitchFamily="18" charset="0"/>
                      </a:rPr>
                      <m:t> </m:t>
                    </m:r>
                    <m:r>
                      <a:rPr lang="en-US" sz="2400" b="0" i="1" smtClean="0">
                        <a:solidFill>
                          <a:srgbClr val="C58D01"/>
                        </a:solidFill>
                        <a:latin typeface="Cambria Math" panose="02040503050406030204" pitchFamily="18" charset="0"/>
                        <a:ea typeface="Cambria Math" panose="02040503050406030204" pitchFamily="18" charset="0"/>
                      </a:rPr>
                      <m:t>𝐽</m:t>
                    </m:r>
                    <m:r>
                      <a:rPr lang="en-US" sz="2400" b="0" i="1" smtClean="0">
                        <a:solidFill>
                          <a:srgbClr val="C58D01"/>
                        </a:solidFill>
                        <a:latin typeface="Cambria Math" panose="02040503050406030204" pitchFamily="18" charset="0"/>
                        <a:ea typeface="Cambria Math" panose="02040503050406030204" pitchFamily="18" charset="0"/>
                      </a:rPr>
                      <m:t>(</m:t>
                    </m:r>
                    <m:r>
                      <a:rPr lang="en-US" sz="2400" b="0" i="1" smtClean="0">
                        <a:solidFill>
                          <a:srgbClr val="C58D01"/>
                        </a:solidFill>
                        <a:latin typeface="Cambria Math" panose="02040503050406030204" pitchFamily="18" charset="0"/>
                        <a:ea typeface="Cambria Math" panose="02040503050406030204" pitchFamily="18" charset="0"/>
                      </a:rPr>
                      <m:t>𝜃</m:t>
                    </m:r>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𝑥</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  </m:t>
                    </m:r>
                    <m:sSub>
                      <m:sSubPr>
                        <m:ctrlPr>
                          <a:rPr lang="en-US" sz="2400" i="1" smtClean="0">
                            <a:solidFill>
                              <a:srgbClr val="C58D01"/>
                            </a:solidFill>
                            <a:latin typeface="Cambria Math" panose="02040503050406030204" pitchFamily="18" charset="0"/>
                            <a:ea typeface="Cambria Math" panose="02040503050406030204" pitchFamily="18" charset="0"/>
                          </a:rPr>
                        </m:ctrlPr>
                      </m:sSubPr>
                      <m:e>
                        <m:r>
                          <a:rPr lang="en-US" sz="2400" b="0" i="1" smtClean="0">
                            <a:solidFill>
                              <a:srgbClr val="C58D01"/>
                            </a:solidFill>
                            <a:latin typeface="Cambria Math" panose="02040503050406030204" pitchFamily="18" charset="0"/>
                            <a:ea typeface="Cambria Math" panose="02040503050406030204" pitchFamily="18" charset="0"/>
                          </a:rPr>
                          <m:t>𝑦</m:t>
                        </m:r>
                      </m:e>
                      <m:sub>
                        <m:r>
                          <a:rPr lang="en-US" sz="2400" b="0" i="1" smtClean="0">
                            <a:solidFill>
                              <a:srgbClr val="C58D01"/>
                            </a:solidFill>
                            <a:latin typeface="Cambria Math" panose="02040503050406030204" pitchFamily="18" charset="0"/>
                            <a:ea typeface="Cambria Math" panose="02040503050406030204" pitchFamily="18" charset="0"/>
                          </a:rPr>
                          <m:t>𝑚</m:t>
                        </m:r>
                      </m:sub>
                    </m:sSub>
                    <m:r>
                      <a:rPr lang="en-US" sz="2400" b="0" i="1" smtClean="0">
                        <a:solidFill>
                          <a:srgbClr val="C58D01"/>
                        </a:solidFill>
                        <a:latin typeface="Cambria Math" panose="02040503050406030204" pitchFamily="18" charset="0"/>
                        <a:ea typeface="Cambria Math" panose="02040503050406030204" pitchFamily="18" charset="0"/>
                      </a:rPr>
                      <m:t>)</m:t>
                    </m:r>
                  </m:oMath>
                </a14:m>
                <a:r>
                  <a:rPr lang="en-US" sz="2400">
                    <a:solidFill>
                      <a:srgbClr val="C58D01"/>
                    </a:solidFill>
                    <a:latin typeface="Calibri" panose="020F0502020204030204" pitchFamily="34" charset="0"/>
                    <a:cs typeface="Calibri" panose="020F0502020204030204" pitchFamily="34" charset="0"/>
                  </a:rPr>
                  <a:t>)</a:t>
                </a:r>
                <a:endParaRPr lang="en-US" sz="2400">
                  <a:solidFill>
                    <a:srgbClr val="C58D01"/>
                  </a:solidFill>
                  <a:highlight>
                    <a:srgbClr val="FFFFFF"/>
                  </a:highlight>
                  <a:latin typeface="Calibri" panose="020F0502020204030204" pitchFamily="34" charset="0"/>
                  <a:cs typeface="Calibri" panose="020F0502020204030204" pitchFamily="34" charset="0"/>
                </a:endParaRPr>
              </a:p>
              <a:p>
                <a:pPr marL="558800" lvl="1" indent="0" algn="ctr">
                  <a:buNone/>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b="0" i="0">
                  <a:effectLst/>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endParaRPr lang="en-US">
                  <a:highlight>
                    <a:srgbClr val="FFFFFF"/>
                  </a:highlight>
                  <a:latin typeface="Calibri" panose="020F0502020204030204" pitchFamily="34" charset="0"/>
                  <a:cs typeface="Calibri" panose="020F0502020204030204" pitchFamily="34" charset="0"/>
                </a:endParaRPr>
              </a:p>
              <a:p>
                <a:pPr marL="609584" lvl="0" indent="-482587" algn="l" rtl="0">
                  <a:lnSpc>
                    <a:spcPct val="100000"/>
                  </a:lnSpc>
                  <a:spcBef>
                    <a:spcPts val="267"/>
                  </a:spcBef>
                  <a:spcAft>
                    <a:spcPts val="0"/>
                  </a:spcAft>
                  <a:buSzPts val="2100"/>
                  <a:buChar char="•"/>
                </a:pPr>
                <a:r>
                  <a:rPr lang="en-US" b="0" i="0">
                    <a:effectLst/>
                    <a:highlight>
                      <a:srgbClr val="FFFFFF"/>
                    </a:highlight>
                    <a:latin typeface="Calibri" panose="020F0502020204030204" pitchFamily="34" charset="0"/>
                    <a:cs typeface="Calibri" panose="020F0502020204030204" pitchFamily="34" charset="0"/>
                  </a:rPr>
                  <a:t>Benefits of ADRM:</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Prevents rehearsal memory overfitting.</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Maintains the effectiveness of rehearsal memory samples.</a:t>
                </a:r>
              </a:p>
              <a:p>
                <a:pPr marL="1066784" lvl="1" indent="-482587">
                  <a:buSzPts val="2100"/>
                </a:pPr>
                <a:r>
                  <a:rPr lang="en-US" b="0" i="0">
                    <a:effectLst/>
                    <a:highlight>
                      <a:srgbClr val="FFFFFF"/>
                    </a:highlight>
                    <a:latin typeface="Calibri" panose="020F0502020204030204" pitchFamily="34" charset="0"/>
                    <a:cs typeface="Calibri" panose="020F0502020204030204" pitchFamily="34" charset="0"/>
                  </a:rPr>
                  <a:t>Enables CL models to learn new tasks without performance degradation.</a:t>
                </a:r>
                <a:endParaRPr lang="en-US">
                  <a:highlight>
                    <a:srgbClr val="FFFFFF"/>
                  </a:highlight>
                  <a:latin typeface="Calibri" panose="020F0502020204030204" pitchFamily="34" charset="0"/>
                  <a:cs typeface="Calibri" panose="020F0502020204030204" pitchFamily="34" charset="0"/>
                </a:endParaRPr>
              </a:p>
            </p:txBody>
          </p:sp>
        </mc:Choice>
        <mc:Fallback xmlns="">
          <p:sp>
            <p:nvSpPr>
              <p:cNvPr id="3" name="Google Shape;580;g22b5a1f32dd_1_1287">
                <a:extLst>
                  <a:ext uri="{FF2B5EF4-FFF2-40B4-BE49-F238E27FC236}">
                    <a16:creationId xmlns:a16="http://schemas.microsoft.com/office/drawing/2014/main" id="{8BC5291C-2138-718F-AE32-B3CECF4FAA7E}"/>
                  </a:ext>
                </a:extLst>
              </p:cNvPr>
              <p:cNvSpPr txBox="1">
                <a:spLocks noGrp="1" noRot="1" noChangeAspect="1" noMove="1" noResize="1" noEditPoints="1" noAdjustHandles="1" noChangeArrowheads="1" noChangeShapeType="1" noTextEdit="1"/>
              </p:cNvSpPr>
              <p:nvPr>
                <p:ph type="body" idx="1"/>
              </p:nvPr>
            </p:nvSpPr>
            <p:spPr>
              <a:xfrm>
                <a:off x="609600" y="1434164"/>
                <a:ext cx="11150700" cy="5327880"/>
              </a:xfrm>
              <a:prstGeom prst="rect">
                <a:avLst/>
              </a:prstGeom>
              <a:blipFill>
                <a:blip r:embed="rId3"/>
                <a:stretch>
                  <a:fillRect t="-1144"/>
                </a:stretch>
              </a:blipFill>
              <a:ln>
                <a:noFill/>
              </a:ln>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55E7FD58-6D5D-B118-42DF-95F9F76CFD94}"/>
              </a:ext>
            </a:extLst>
          </p:cNvPr>
          <p:cNvGrpSpPr/>
          <p:nvPr/>
        </p:nvGrpSpPr>
        <p:grpSpPr>
          <a:xfrm>
            <a:off x="2903697" y="3721150"/>
            <a:ext cx="6384606" cy="1357557"/>
            <a:chOff x="2729210" y="5413005"/>
            <a:chExt cx="5894740" cy="1253397"/>
          </a:xfrm>
        </p:grpSpPr>
        <p:grpSp>
          <p:nvGrpSpPr>
            <p:cNvPr id="23" name="Group 22">
              <a:extLst>
                <a:ext uri="{FF2B5EF4-FFF2-40B4-BE49-F238E27FC236}">
                  <a16:creationId xmlns:a16="http://schemas.microsoft.com/office/drawing/2014/main" id="{2916193F-8568-AC23-6068-B3BD9D12F369}"/>
                </a:ext>
              </a:extLst>
            </p:cNvPr>
            <p:cNvGrpSpPr/>
            <p:nvPr/>
          </p:nvGrpSpPr>
          <p:grpSpPr>
            <a:xfrm>
              <a:off x="7744853" y="5413005"/>
              <a:ext cx="879097" cy="1249614"/>
              <a:chOff x="7744853" y="5413005"/>
              <a:chExt cx="879097" cy="1249614"/>
            </a:xfrm>
          </p:grpSpPr>
          <p:pic>
            <p:nvPicPr>
              <p:cNvPr id="39" name="Picture 38">
                <a:extLst>
                  <a:ext uri="{FF2B5EF4-FFF2-40B4-BE49-F238E27FC236}">
                    <a16:creationId xmlns:a16="http://schemas.microsoft.com/office/drawing/2014/main" id="{30638B42-6D37-129B-FB64-66BDA292A08B}"/>
                  </a:ext>
                </a:extLst>
              </p:cNvPr>
              <p:cNvPicPr>
                <a:picLocks noChangeAspect="1"/>
              </p:cNvPicPr>
              <p:nvPr/>
            </p:nvPicPr>
            <p:blipFill rotWithShape="1">
              <a:blip r:embed="rId4"/>
              <a:srcRect l="22401" t="31025" r="39034" b="30097"/>
              <a:stretch/>
            </p:blipFill>
            <p:spPr>
              <a:xfrm>
                <a:off x="7744853" y="5413005"/>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9942C18-5F6C-3EE0-7619-5F9330B39835}"/>
                      </a:ext>
                    </a:extLst>
                  </p:cNvPr>
                  <p:cNvSpPr txBox="1"/>
                  <p:nvPr/>
                </p:nvSpPr>
                <p:spPr>
                  <a:xfrm>
                    <a:off x="7896341"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16</m:t>
                              </m:r>
                            </m:num>
                            <m:den>
                              <m:r>
                                <a:rPr lang="en-US" sz="1200" i="1">
                                  <a:latin typeface="Cambria Math" panose="02040503050406030204" pitchFamily="18" charset="0"/>
                                </a:rPr>
                                <m:t>255</m:t>
                              </m:r>
                            </m:den>
                          </m:f>
                        </m:oMath>
                      </m:oMathPara>
                    </a14:m>
                    <a:endParaRPr lang="en-US" sz="1200"/>
                  </a:p>
                </p:txBody>
              </p:sp>
            </mc:Choice>
            <mc:Fallback xmlns="">
              <p:sp>
                <p:nvSpPr>
                  <p:cNvPr id="40" name="TextBox 39">
                    <a:extLst>
                      <a:ext uri="{FF2B5EF4-FFF2-40B4-BE49-F238E27FC236}">
                        <a16:creationId xmlns:a16="http://schemas.microsoft.com/office/drawing/2014/main" id="{B9942C18-5F6C-3EE0-7619-5F9330B39835}"/>
                      </a:ext>
                    </a:extLst>
                  </p:cNvPr>
                  <p:cNvSpPr txBox="1">
                    <a:spLocks noRot="1" noChangeAspect="1" noMove="1" noResize="1" noEditPoints="1" noAdjustHandles="1" noChangeArrowheads="1" noChangeShapeType="1" noTextEdit="1"/>
                  </p:cNvSpPr>
                  <p:nvPr/>
                </p:nvSpPr>
                <p:spPr>
                  <a:xfrm>
                    <a:off x="7896341" y="6315729"/>
                    <a:ext cx="576120" cy="346890"/>
                  </a:xfrm>
                  <a:prstGeom prst="rect">
                    <a:avLst/>
                  </a:prstGeom>
                  <a:blipFill>
                    <a:blip r:embed="rId5"/>
                    <a:stretch>
                      <a:fillRect l="-1942" t="-3279" b="-6557"/>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946DA37A-183B-394B-6C52-93DC1A7AE469}"/>
                </a:ext>
              </a:extLst>
            </p:cNvPr>
            <p:cNvGrpSpPr/>
            <p:nvPr/>
          </p:nvGrpSpPr>
          <p:grpSpPr>
            <a:xfrm>
              <a:off x="6787645" y="5423836"/>
              <a:ext cx="879097" cy="1238783"/>
              <a:chOff x="6787645" y="5423836"/>
              <a:chExt cx="879097" cy="1238783"/>
            </a:xfrm>
          </p:grpSpPr>
          <p:pic>
            <p:nvPicPr>
              <p:cNvPr id="37" name="Picture 36" descr="A collage of different airplanes&#10;&#10;Description automatically generated">
                <a:extLst>
                  <a:ext uri="{FF2B5EF4-FFF2-40B4-BE49-F238E27FC236}">
                    <a16:creationId xmlns:a16="http://schemas.microsoft.com/office/drawing/2014/main" id="{1E202778-A09A-3A25-7370-FA3FCE7E22AA}"/>
                  </a:ext>
                </a:extLst>
              </p:cNvPr>
              <p:cNvPicPr>
                <a:picLocks noChangeAspect="1"/>
              </p:cNvPicPr>
              <p:nvPr/>
            </p:nvPicPr>
            <p:blipFill rotWithShape="1">
              <a:blip r:embed="rId6"/>
              <a:srcRect l="32000" t="30906" r="29437" b="30215"/>
              <a:stretch/>
            </p:blipFill>
            <p:spPr>
              <a:xfrm>
                <a:off x="6787645" y="5423836"/>
                <a:ext cx="879097" cy="886264"/>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29394E2-933F-0359-8A14-4BE4D60A422E}"/>
                      </a:ext>
                    </a:extLst>
                  </p:cNvPr>
                  <p:cNvSpPr txBox="1"/>
                  <p:nvPr/>
                </p:nvSpPr>
                <p:spPr>
                  <a:xfrm>
                    <a:off x="6939133"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12</m:t>
                              </m:r>
                            </m:num>
                            <m:den>
                              <m:r>
                                <a:rPr lang="en-US" sz="1200" b="0" i="1" smtClean="0">
                                  <a:latin typeface="Cambria Math" panose="02040503050406030204" pitchFamily="18" charset="0"/>
                                </a:rPr>
                                <m:t>255</m:t>
                              </m:r>
                            </m:den>
                          </m:f>
                        </m:oMath>
                      </m:oMathPara>
                    </a14:m>
                    <a:endParaRPr lang="en-US" sz="1200"/>
                  </a:p>
                </p:txBody>
              </p:sp>
            </mc:Choice>
            <mc:Fallback xmlns="">
              <p:sp>
                <p:nvSpPr>
                  <p:cNvPr id="38" name="TextBox 37">
                    <a:extLst>
                      <a:ext uri="{FF2B5EF4-FFF2-40B4-BE49-F238E27FC236}">
                        <a16:creationId xmlns:a16="http://schemas.microsoft.com/office/drawing/2014/main" id="{029394E2-933F-0359-8A14-4BE4D60A422E}"/>
                      </a:ext>
                    </a:extLst>
                  </p:cNvPr>
                  <p:cNvSpPr txBox="1">
                    <a:spLocks noRot="1" noChangeAspect="1" noMove="1" noResize="1" noEditPoints="1" noAdjustHandles="1" noChangeArrowheads="1" noChangeShapeType="1" noTextEdit="1"/>
                  </p:cNvSpPr>
                  <p:nvPr/>
                </p:nvSpPr>
                <p:spPr>
                  <a:xfrm>
                    <a:off x="6939133" y="6315729"/>
                    <a:ext cx="576120" cy="346890"/>
                  </a:xfrm>
                  <a:prstGeom prst="rect">
                    <a:avLst/>
                  </a:prstGeom>
                  <a:blipFill>
                    <a:blip r:embed="rId7"/>
                    <a:stretch>
                      <a:fillRect l="-1942" t="-3279" b="-6557"/>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0E94A83E-BB1E-5AB6-E49C-CA225F8E7EEA}"/>
                </a:ext>
              </a:extLst>
            </p:cNvPr>
            <p:cNvGrpSpPr/>
            <p:nvPr/>
          </p:nvGrpSpPr>
          <p:grpSpPr>
            <a:xfrm>
              <a:off x="5830436" y="5423835"/>
              <a:ext cx="879098" cy="1238784"/>
              <a:chOff x="5830436" y="5423835"/>
              <a:chExt cx="879098" cy="1238784"/>
            </a:xfrm>
          </p:grpSpPr>
          <p:pic>
            <p:nvPicPr>
              <p:cNvPr id="35" name="Picture 34">
                <a:extLst>
                  <a:ext uri="{FF2B5EF4-FFF2-40B4-BE49-F238E27FC236}">
                    <a16:creationId xmlns:a16="http://schemas.microsoft.com/office/drawing/2014/main" id="{241AA622-3711-8EDA-5BAE-D7541DDB40CD}"/>
                  </a:ext>
                </a:extLst>
              </p:cNvPr>
              <p:cNvPicPr>
                <a:picLocks noChangeAspect="1"/>
              </p:cNvPicPr>
              <p:nvPr/>
            </p:nvPicPr>
            <p:blipFill rotWithShape="1">
              <a:blip r:embed="rId8"/>
              <a:srcRect l="32001" t="31099" r="29435" b="30023"/>
              <a:stretch/>
            </p:blipFill>
            <p:spPr>
              <a:xfrm>
                <a:off x="5830436" y="5423835"/>
                <a:ext cx="879098" cy="886265"/>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53F9DE9-93BE-A265-B440-2EAC09454EBF}"/>
                      </a:ext>
                    </a:extLst>
                  </p:cNvPr>
                  <p:cNvSpPr txBox="1"/>
                  <p:nvPr/>
                </p:nvSpPr>
                <p:spPr>
                  <a:xfrm>
                    <a:off x="5981925"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9</m:t>
                              </m:r>
                            </m:num>
                            <m:den>
                              <m:r>
                                <a:rPr lang="en-US" sz="1200" i="1">
                                  <a:latin typeface="Cambria Math" panose="02040503050406030204" pitchFamily="18" charset="0"/>
                                </a:rPr>
                                <m:t>255</m:t>
                              </m:r>
                            </m:den>
                          </m:f>
                        </m:oMath>
                      </m:oMathPara>
                    </a14:m>
                    <a:endParaRPr lang="en-US" sz="1200"/>
                  </a:p>
                </p:txBody>
              </p:sp>
            </mc:Choice>
            <mc:Fallback xmlns="">
              <p:sp>
                <p:nvSpPr>
                  <p:cNvPr id="36" name="TextBox 35">
                    <a:extLst>
                      <a:ext uri="{FF2B5EF4-FFF2-40B4-BE49-F238E27FC236}">
                        <a16:creationId xmlns:a16="http://schemas.microsoft.com/office/drawing/2014/main" id="{B53F9DE9-93BE-A265-B440-2EAC09454EBF}"/>
                      </a:ext>
                    </a:extLst>
                  </p:cNvPr>
                  <p:cNvSpPr txBox="1">
                    <a:spLocks noRot="1" noChangeAspect="1" noMove="1" noResize="1" noEditPoints="1" noAdjustHandles="1" noChangeArrowheads="1" noChangeShapeType="1" noTextEdit="1"/>
                  </p:cNvSpPr>
                  <p:nvPr/>
                </p:nvSpPr>
                <p:spPr>
                  <a:xfrm>
                    <a:off x="5981925" y="6315729"/>
                    <a:ext cx="576120" cy="346890"/>
                  </a:xfrm>
                  <a:prstGeom prst="rect">
                    <a:avLst/>
                  </a:prstGeom>
                  <a:blipFill>
                    <a:blip r:embed="rId9"/>
                    <a:stretch>
                      <a:fillRect l="-1942" t="-3279" b="-6557"/>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3F2AB998-787E-A150-EBF6-A213152C14D3}"/>
                </a:ext>
              </a:extLst>
            </p:cNvPr>
            <p:cNvGrpSpPr/>
            <p:nvPr/>
          </p:nvGrpSpPr>
          <p:grpSpPr>
            <a:xfrm>
              <a:off x="4873227" y="5423835"/>
              <a:ext cx="879098" cy="1242567"/>
              <a:chOff x="4873227" y="5423835"/>
              <a:chExt cx="879098" cy="1242567"/>
            </a:xfrm>
          </p:grpSpPr>
          <p:pic>
            <p:nvPicPr>
              <p:cNvPr id="33" name="Picture 32">
                <a:extLst>
                  <a:ext uri="{FF2B5EF4-FFF2-40B4-BE49-F238E27FC236}">
                    <a16:creationId xmlns:a16="http://schemas.microsoft.com/office/drawing/2014/main" id="{E451C131-4FDA-37D4-09D5-CA1643635144}"/>
                  </a:ext>
                </a:extLst>
              </p:cNvPr>
              <p:cNvPicPr>
                <a:picLocks noChangeAspect="1"/>
              </p:cNvPicPr>
              <p:nvPr/>
            </p:nvPicPr>
            <p:blipFill rotWithShape="1">
              <a:blip r:embed="rId10"/>
              <a:srcRect l="31897" t="31488" r="29539" b="30551"/>
              <a:stretch/>
            </p:blipFill>
            <p:spPr>
              <a:xfrm>
                <a:off x="4873227" y="5423835"/>
                <a:ext cx="879098" cy="865359"/>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B924C09-719C-D209-FC6C-7C69DDF76B26}"/>
                      </a:ext>
                    </a:extLst>
                  </p:cNvPr>
                  <p:cNvSpPr txBox="1"/>
                  <p:nvPr/>
                </p:nvSpPr>
                <p:spPr>
                  <a:xfrm>
                    <a:off x="5024716" y="6315729"/>
                    <a:ext cx="576120" cy="3506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i="1">
                                  <a:latin typeface="Cambria Math" panose="02040503050406030204" pitchFamily="18" charset="0"/>
                                </a:rPr>
                                <m:t>255</m:t>
                              </m:r>
                            </m:den>
                          </m:f>
                        </m:oMath>
                      </m:oMathPara>
                    </a14:m>
                    <a:endParaRPr lang="en-US" sz="1200"/>
                  </a:p>
                </p:txBody>
              </p:sp>
            </mc:Choice>
            <mc:Fallback xmlns="">
              <p:sp>
                <p:nvSpPr>
                  <p:cNvPr id="34" name="TextBox 33">
                    <a:extLst>
                      <a:ext uri="{FF2B5EF4-FFF2-40B4-BE49-F238E27FC236}">
                        <a16:creationId xmlns:a16="http://schemas.microsoft.com/office/drawing/2014/main" id="{DB924C09-719C-D209-FC6C-7C69DDF76B26}"/>
                      </a:ext>
                    </a:extLst>
                  </p:cNvPr>
                  <p:cNvSpPr txBox="1">
                    <a:spLocks noRot="1" noChangeAspect="1" noMove="1" noResize="1" noEditPoints="1" noAdjustHandles="1" noChangeArrowheads="1" noChangeShapeType="1" noTextEdit="1"/>
                  </p:cNvSpPr>
                  <p:nvPr/>
                </p:nvSpPr>
                <p:spPr>
                  <a:xfrm>
                    <a:off x="5024716" y="6315729"/>
                    <a:ext cx="576120" cy="350673"/>
                  </a:xfrm>
                  <a:prstGeom prst="rect">
                    <a:avLst/>
                  </a:prstGeom>
                  <a:blipFill>
                    <a:blip r:embed="rId11"/>
                    <a:stretch>
                      <a:fillRect l="-1942" t="-3226" b="-6452"/>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ACD5AF0-D31B-1558-4E62-96BA9992B1B0}"/>
                </a:ext>
              </a:extLst>
            </p:cNvPr>
            <p:cNvGrpSpPr/>
            <p:nvPr/>
          </p:nvGrpSpPr>
          <p:grpSpPr>
            <a:xfrm>
              <a:off x="3916018" y="5423835"/>
              <a:ext cx="879098" cy="1238784"/>
              <a:chOff x="3916018" y="5423835"/>
              <a:chExt cx="879098" cy="1238784"/>
            </a:xfrm>
          </p:grpSpPr>
          <p:pic>
            <p:nvPicPr>
              <p:cNvPr id="31" name="Picture 30">
                <a:extLst>
                  <a:ext uri="{FF2B5EF4-FFF2-40B4-BE49-F238E27FC236}">
                    <a16:creationId xmlns:a16="http://schemas.microsoft.com/office/drawing/2014/main" id="{D0896188-166C-DD78-0CCB-F5CEC7D49E26}"/>
                  </a:ext>
                </a:extLst>
              </p:cNvPr>
              <p:cNvPicPr>
                <a:picLocks noChangeAspect="1"/>
              </p:cNvPicPr>
              <p:nvPr/>
            </p:nvPicPr>
            <p:blipFill rotWithShape="1">
              <a:blip r:embed="rId12"/>
              <a:srcRect l="32213" t="31287" r="29223" b="30249"/>
              <a:stretch/>
            </p:blipFill>
            <p:spPr>
              <a:xfrm>
                <a:off x="3916018" y="5423835"/>
                <a:ext cx="879098" cy="876811"/>
              </a:xfrm>
              <a:prstGeom prst="rect">
                <a:avLst/>
              </a:prstGeom>
              <a:ln w="3175">
                <a:solidFill>
                  <a:schemeClr val="tx1">
                    <a:alpha val="50000"/>
                  </a:schemeClr>
                </a:solidFill>
              </a:ln>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9D6AB2B-3384-44A1-B629-C1D451615BD3}"/>
                      </a:ext>
                    </a:extLst>
                  </p:cNvPr>
                  <p:cNvSpPr txBox="1"/>
                  <p:nvPr/>
                </p:nvSpPr>
                <p:spPr>
                  <a:xfrm>
                    <a:off x="4067507" y="6315729"/>
                    <a:ext cx="576120" cy="34689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𝜖</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2</m:t>
                              </m:r>
                            </m:num>
                            <m:den>
                              <m:r>
                                <a:rPr lang="en-US" sz="1200" i="1">
                                  <a:latin typeface="Cambria Math" panose="02040503050406030204" pitchFamily="18" charset="0"/>
                                </a:rPr>
                                <m:t>255</m:t>
                              </m:r>
                            </m:den>
                          </m:f>
                        </m:oMath>
                      </m:oMathPara>
                    </a14:m>
                    <a:endParaRPr lang="en-US" sz="1200"/>
                  </a:p>
                </p:txBody>
              </p:sp>
            </mc:Choice>
            <mc:Fallback xmlns="">
              <p:sp>
                <p:nvSpPr>
                  <p:cNvPr id="32" name="TextBox 31">
                    <a:extLst>
                      <a:ext uri="{FF2B5EF4-FFF2-40B4-BE49-F238E27FC236}">
                        <a16:creationId xmlns:a16="http://schemas.microsoft.com/office/drawing/2014/main" id="{39D6AB2B-3384-44A1-B629-C1D451615BD3}"/>
                      </a:ext>
                    </a:extLst>
                  </p:cNvPr>
                  <p:cNvSpPr txBox="1">
                    <a:spLocks noRot="1" noChangeAspect="1" noMove="1" noResize="1" noEditPoints="1" noAdjustHandles="1" noChangeArrowheads="1" noChangeShapeType="1" noTextEdit="1"/>
                  </p:cNvSpPr>
                  <p:nvPr/>
                </p:nvSpPr>
                <p:spPr>
                  <a:xfrm>
                    <a:off x="4067507" y="6315729"/>
                    <a:ext cx="576120" cy="346890"/>
                  </a:xfrm>
                  <a:prstGeom prst="rect">
                    <a:avLst/>
                  </a:prstGeom>
                  <a:blipFill>
                    <a:blip r:embed="rId13"/>
                    <a:stretch>
                      <a:fillRect l="-1961" t="-3279" b="-6557"/>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AAF7CA3C-2A4F-F118-A652-13374D15D613}"/>
                </a:ext>
              </a:extLst>
            </p:cNvPr>
            <p:cNvGrpSpPr/>
            <p:nvPr/>
          </p:nvGrpSpPr>
          <p:grpSpPr>
            <a:xfrm>
              <a:off x="2729210" y="5423835"/>
              <a:ext cx="1226655" cy="1093537"/>
              <a:chOff x="2729210" y="5423835"/>
              <a:chExt cx="1226655" cy="1093537"/>
            </a:xfrm>
          </p:grpSpPr>
          <p:pic>
            <p:nvPicPr>
              <p:cNvPr id="29" name="Picture 28">
                <a:extLst>
                  <a:ext uri="{FF2B5EF4-FFF2-40B4-BE49-F238E27FC236}">
                    <a16:creationId xmlns:a16="http://schemas.microsoft.com/office/drawing/2014/main" id="{3956EE81-9B1F-E44B-10A2-6FB131D1705D}"/>
                  </a:ext>
                </a:extLst>
              </p:cNvPr>
              <p:cNvPicPr>
                <a:picLocks noChangeAspect="1"/>
              </p:cNvPicPr>
              <p:nvPr/>
            </p:nvPicPr>
            <p:blipFill rotWithShape="1">
              <a:blip r:embed="rId14"/>
              <a:srcRect l="41535" t="31330" r="19899" b="30267"/>
              <a:stretch/>
            </p:blipFill>
            <p:spPr>
              <a:xfrm>
                <a:off x="2958808" y="5423835"/>
                <a:ext cx="879099" cy="875434"/>
              </a:xfrm>
              <a:prstGeom prst="rect">
                <a:avLst/>
              </a:prstGeom>
              <a:noFill/>
              <a:ln w="3175">
                <a:solidFill>
                  <a:schemeClr val="tx1">
                    <a:alpha val="50000"/>
                  </a:schemeClr>
                </a:solidFill>
              </a:ln>
            </p:spPr>
          </p:pic>
          <p:sp>
            <p:nvSpPr>
              <p:cNvPr id="30" name="TextBox 29">
                <a:extLst>
                  <a:ext uri="{FF2B5EF4-FFF2-40B4-BE49-F238E27FC236}">
                    <a16:creationId xmlns:a16="http://schemas.microsoft.com/office/drawing/2014/main" id="{FCE2C40E-7293-763E-5873-00A01F12B95F}"/>
                  </a:ext>
                </a:extLst>
              </p:cNvPr>
              <p:cNvSpPr txBox="1"/>
              <p:nvPr/>
            </p:nvSpPr>
            <p:spPr>
              <a:xfrm>
                <a:off x="2729210" y="6346875"/>
                <a:ext cx="1226655" cy="170497"/>
              </a:xfrm>
              <a:prstGeom prst="rect">
                <a:avLst/>
              </a:prstGeom>
              <a:noFill/>
            </p:spPr>
            <p:txBody>
              <a:bodyPr wrap="square" lIns="0" tIns="0" rIns="0" bIns="0" rtlCol="0">
                <a:spAutoFit/>
              </a:bodyPr>
              <a:lstStyle/>
              <a:p>
                <a:pPr algn="ctr"/>
                <a:r>
                  <a:rPr lang="en-US" sz="1200" b="0"/>
                  <a:t>Airplane samples</a:t>
                </a:r>
                <a:endParaRPr lang="en-US" sz="1200"/>
              </a:p>
            </p:txBody>
          </p:sp>
        </p:grpSp>
      </p:grpSp>
      <p:grpSp>
        <p:nvGrpSpPr>
          <p:cNvPr id="46" name="Group 45">
            <a:extLst>
              <a:ext uri="{FF2B5EF4-FFF2-40B4-BE49-F238E27FC236}">
                <a16:creationId xmlns:a16="http://schemas.microsoft.com/office/drawing/2014/main" id="{DB255F6F-8BCA-43F8-47EA-9D3087795B2C}"/>
              </a:ext>
            </a:extLst>
          </p:cNvPr>
          <p:cNvGrpSpPr/>
          <p:nvPr/>
        </p:nvGrpSpPr>
        <p:grpSpPr>
          <a:xfrm>
            <a:off x="4249321" y="2028362"/>
            <a:ext cx="1588770" cy="429710"/>
            <a:chOff x="3413298" y="1992737"/>
            <a:chExt cx="1588770" cy="429710"/>
          </a:xfrm>
        </p:grpSpPr>
        <p:sp>
          <p:nvSpPr>
            <p:cNvPr id="44" name="Left Brace 43">
              <a:extLst>
                <a:ext uri="{FF2B5EF4-FFF2-40B4-BE49-F238E27FC236}">
                  <a16:creationId xmlns:a16="http://schemas.microsoft.com/office/drawing/2014/main" id="{29578E4C-D942-6C11-6C90-2173522FC334}"/>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5" name="TextBox 44">
              <a:extLst>
                <a:ext uri="{FF2B5EF4-FFF2-40B4-BE49-F238E27FC236}">
                  <a16:creationId xmlns:a16="http://schemas.microsoft.com/office/drawing/2014/main" id="{C35E5338-1EDD-9CB6-54E6-E9BB137EA605}"/>
                </a:ext>
              </a:extLst>
            </p:cNvPr>
            <p:cNvSpPr txBox="1"/>
            <p:nvPr/>
          </p:nvSpPr>
          <p:spPr>
            <a:xfrm>
              <a:off x="3664906" y="2114670"/>
              <a:ext cx="1085554"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Current task</a:t>
              </a:r>
            </a:p>
          </p:txBody>
        </p:sp>
      </p:grpSp>
      <p:grpSp>
        <p:nvGrpSpPr>
          <p:cNvPr id="47" name="Group 46">
            <a:extLst>
              <a:ext uri="{FF2B5EF4-FFF2-40B4-BE49-F238E27FC236}">
                <a16:creationId xmlns:a16="http://schemas.microsoft.com/office/drawing/2014/main" id="{887E40C6-3899-4665-0438-A624494225B2}"/>
              </a:ext>
            </a:extLst>
          </p:cNvPr>
          <p:cNvGrpSpPr/>
          <p:nvPr/>
        </p:nvGrpSpPr>
        <p:grpSpPr>
          <a:xfrm>
            <a:off x="7626521" y="2028362"/>
            <a:ext cx="1588770" cy="429710"/>
            <a:chOff x="3413298" y="1992737"/>
            <a:chExt cx="1588770" cy="429710"/>
          </a:xfrm>
        </p:grpSpPr>
        <p:sp>
          <p:nvSpPr>
            <p:cNvPr id="48" name="Left Brace 47">
              <a:extLst>
                <a:ext uri="{FF2B5EF4-FFF2-40B4-BE49-F238E27FC236}">
                  <a16:creationId xmlns:a16="http://schemas.microsoft.com/office/drawing/2014/main" id="{AE13749D-422D-43EA-3FE8-61BE7CB14870}"/>
                </a:ext>
              </a:extLst>
            </p:cNvPr>
            <p:cNvSpPr/>
            <p:nvPr/>
          </p:nvSpPr>
          <p:spPr>
            <a:xfrm rot="5400000">
              <a:off x="4029062" y="1376973"/>
              <a:ext cx="357242" cy="1588770"/>
            </a:xfrm>
            <a:prstGeom prst="leftBrace">
              <a:avLst/>
            </a:prstGeom>
            <a:ln w="25400">
              <a:solidFill>
                <a:srgbClr val="5F2A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58D01"/>
                </a:solidFill>
              </a:endParaRPr>
            </a:p>
          </p:txBody>
        </p:sp>
        <p:sp>
          <p:nvSpPr>
            <p:cNvPr id="49" name="TextBox 48">
              <a:extLst>
                <a:ext uri="{FF2B5EF4-FFF2-40B4-BE49-F238E27FC236}">
                  <a16:creationId xmlns:a16="http://schemas.microsoft.com/office/drawing/2014/main" id="{B30B2BD6-4A0B-7F1C-3C03-A1E86BB5CC67}"/>
                </a:ext>
              </a:extLst>
            </p:cNvPr>
            <p:cNvSpPr txBox="1"/>
            <p:nvPr/>
          </p:nvSpPr>
          <p:spPr>
            <a:xfrm>
              <a:off x="3802764" y="2114670"/>
              <a:ext cx="809837" cy="307777"/>
            </a:xfrm>
            <a:prstGeom prst="rect">
              <a:avLst/>
            </a:prstGeom>
            <a:noFill/>
          </p:spPr>
          <p:txBody>
            <a:bodyPr wrap="none" rtlCol="0">
              <a:spAutoFit/>
            </a:bodyPr>
            <a:lstStyle/>
            <a:p>
              <a:r>
                <a:rPr lang="en-US">
                  <a:solidFill>
                    <a:srgbClr val="5F2A0F"/>
                  </a:solidFill>
                  <a:latin typeface="Calibri" panose="020F0502020204030204" pitchFamily="34" charset="0"/>
                  <a:cs typeface="Calibri" panose="020F0502020204030204" pitchFamily="34" charset="0"/>
                </a:rPr>
                <a:t>Memory</a:t>
              </a:r>
              <a:endParaRPr lang="en-US" sz="1200">
                <a:solidFill>
                  <a:srgbClr val="5F2A0F"/>
                </a:solidFill>
                <a:latin typeface="Calibri" panose="020F0502020204030204" pitchFamily="34" charset="0"/>
                <a:cs typeface="Calibri" panose="020F0502020204030204" pitchFamily="34" charset="0"/>
              </a:endParaRPr>
            </a:p>
          </p:txBody>
        </p:sp>
      </p:grpSp>
      <p:sp>
        <p:nvSpPr>
          <p:cNvPr id="4" name="Text Placeholder 2">
            <a:extLst>
              <a:ext uri="{FF2B5EF4-FFF2-40B4-BE49-F238E27FC236}">
                <a16:creationId xmlns:a16="http://schemas.microsoft.com/office/drawing/2014/main" id="{47E1995D-CE6D-0592-D743-C68E0321D58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24628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2;g22b542f3695_0_0">
            <a:extLst>
              <a:ext uri="{FF2B5EF4-FFF2-40B4-BE49-F238E27FC236}">
                <a16:creationId xmlns:a16="http://schemas.microsoft.com/office/drawing/2014/main" id="{25836042-12FE-857C-5134-F31D518DBE93}"/>
              </a:ext>
            </a:extLst>
          </p:cNvPr>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Baselines and Results</a:t>
            </a:r>
            <a:endParaRPr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Google Shape;163;g22b542f3695_0_0">
                <a:extLst>
                  <a:ext uri="{FF2B5EF4-FFF2-40B4-BE49-F238E27FC236}">
                    <a16:creationId xmlns:a16="http://schemas.microsoft.com/office/drawing/2014/main" id="{305A1F16-6C90-96CD-0403-673162624237}"/>
                  </a:ext>
                </a:extLst>
              </p:cNvPr>
              <p:cNvSpPr txBox="1">
                <a:spLocks noGrp="1"/>
              </p:cNvSpPr>
              <p:nvPr>
                <p:ph type="body" idx="1"/>
              </p:nvPr>
            </p:nvSpPr>
            <p:spPr>
              <a:xfrm>
                <a:off x="609600" y="1434175"/>
                <a:ext cx="5731565" cy="5301900"/>
              </a:xfrm>
              <a:prstGeom prst="rect">
                <a:avLst/>
              </a:prstGeom>
              <a:noFill/>
              <a:ln>
                <a:noFill/>
              </a:ln>
            </p:spPr>
            <p:txBody>
              <a:bodyPr spcFirstLastPara="1" wrap="square" lIns="91425" tIns="45700" rIns="91425" bIns="45700" anchor="t" anchorCtr="0">
                <a:normAutofit fontScale="92500"/>
              </a:bodyPr>
              <a:lstStyle/>
              <a:p>
                <a:pPr marL="457200" lvl="0" indent="-406400" algn="l" rtl="0">
                  <a:lnSpc>
                    <a:spcPct val="100000"/>
                  </a:lnSpc>
                  <a:spcBef>
                    <a:spcPts val="300"/>
                  </a:spcBef>
                  <a:spcAft>
                    <a:spcPts val="0"/>
                  </a:spcAft>
                  <a:buSzPts val="2800"/>
                  <a:buChar char="•"/>
                </a:pPr>
                <a:r>
                  <a:rPr lang="en-US" sz="2400" dirty="0">
                    <a:solidFill>
                      <a:srgbClr val="5F2A0F"/>
                    </a:solidFill>
                    <a:latin typeface="Calibri" panose="020F0502020204030204" pitchFamily="34" charset="0"/>
                    <a:cs typeface="Calibri" panose="020F0502020204030204" pitchFamily="34" charset="0"/>
                  </a:rPr>
                  <a:t>The ADRM outperforms several established CL approaches and achieves comparable results to state-of-the-art CL approaches.</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ADRM, when rehearsed with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demonstrates superior performance over variants incorporating </a:t>
                </a:r>
                <a14:m>
                  <m:oMath xmlns:m="http://schemas.openxmlformats.org/officeDocument/2006/math">
                    <m:r>
                      <a:rPr lang="en-US" sz="2400" b="0" i="1" dirty="0" smtClean="0">
                        <a:solidFill>
                          <a:srgbClr val="5F2A0F"/>
                        </a:solidFill>
                        <a:latin typeface="Cambria Math" panose="02040503050406030204" pitchFamily="18" charset="0"/>
                      </a:rPr>
                      <m:t>25%</m:t>
                    </m:r>
                  </m:oMath>
                </a14:m>
                <a:r>
                  <a:rPr lang="en-US" sz="2400" dirty="0">
                    <a:solidFill>
                      <a:srgbClr val="5F2A0F"/>
                    </a:solidFill>
                    <a:latin typeface="Calibri" panose="020F0502020204030204" pitchFamily="34" charset="0"/>
                    <a:cs typeface="Calibri" panose="020F0502020204030204" pitchFamily="34" charset="0"/>
                  </a:rPr>
                  <a:t>, </a:t>
                </a:r>
                <a14:m>
                  <m:oMath xmlns:m="http://schemas.openxmlformats.org/officeDocument/2006/math">
                    <m:r>
                      <a:rPr lang="en-US" sz="2400" b="0" i="1" dirty="0" smtClean="0">
                        <a:solidFill>
                          <a:srgbClr val="5F2A0F"/>
                        </a:solidFill>
                        <a:latin typeface="Cambria Math" panose="02040503050406030204" pitchFamily="18" charset="0"/>
                      </a:rPr>
                      <m:t>50%, 75%</m:t>
                    </m:r>
                  </m:oMath>
                </a14:m>
                <a:r>
                  <a:rPr lang="en-US" sz="2400" dirty="0">
                    <a:solidFill>
                      <a:srgbClr val="5F2A0F"/>
                    </a:solidFill>
                    <a:latin typeface="Calibri" panose="020F0502020204030204" pitchFamily="34" charset="0"/>
                    <a:cs typeface="Calibri" panose="020F0502020204030204" pitchFamily="34" charset="0"/>
                  </a:rPr>
                  <a:t>, and </a:t>
                </a:r>
                <a14:m>
                  <m:oMath xmlns:m="http://schemas.openxmlformats.org/officeDocument/2006/math">
                    <m:r>
                      <a:rPr lang="en-US" sz="2400" b="0" i="1" dirty="0" smtClean="0">
                        <a:solidFill>
                          <a:srgbClr val="5F2A0F"/>
                        </a:solidFill>
                        <a:latin typeface="Cambria Math" panose="02040503050406030204" pitchFamily="18" charset="0"/>
                      </a:rPr>
                      <m:t>100%</m:t>
                    </m:r>
                  </m:oMath>
                </a14:m>
                <a:r>
                  <a:rPr lang="en-US" sz="2400" dirty="0">
                    <a:solidFill>
                      <a:srgbClr val="5F2A0F"/>
                    </a:solidFill>
                    <a:latin typeface="Calibri" panose="020F0502020204030204" pitchFamily="34" charset="0"/>
                    <a:cs typeface="Calibri" panose="020F0502020204030204" pitchFamily="34" charset="0"/>
                  </a:rPr>
                  <a:t> diversified memory.</a:t>
                </a:r>
              </a:p>
              <a:p>
                <a:endParaRPr lang="en-US" sz="2400" dirty="0">
                  <a:solidFill>
                    <a:srgbClr val="5F2A0F"/>
                  </a:solidFill>
                  <a:latin typeface="Calibri" panose="020F0502020204030204" pitchFamily="34" charset="0"/>
                  <a:cs typeface="Calibri" panose="020F0502020204030204" pitchFamily="34" charset="0"/>
                </a:endParaRPr>
              </a:p>
              <a:p>
                <a:r>
                  <a:rPr lang="en-US" sz="2400" dirty="0">
                    <a:solidFill>
                      <a:srgbClr val="5F2A0F"/>
                    </a:solidFill>
                    <a:latin typeface="Calibri" panose="020F0502020204030204" pitchFamily="34" charset="0"/>
                    <a:cs typeface="Calibri" panose="020F0502020204030204" pitchFamily="34" charset="0"/>
                  </a:rPr>
                  <a:t>The </a:t>
                </a:r>
                <a14:m>
                  <m:oMath xmlns:m="http://schemas.openxmlformats.org/officeDocument/2006/math">
                    <m:r>
                      <a:rPr lang="en-US" sz="2400" b="0" i="1" dirty="0" smtClean="0">
                        <a:solidFill>
                          <a:srgbClr val="5F2A0F"/>
                        </a:solidFill>
                        <a:latin typeface="Cambria Math" panose="02040503050406030204" pitchFamily="18" charset="0"/>
                      </a:rPr>
                      <m:t>10% </m:t>
                    </m:r>
                  </m:oMath>
                </a14:m>
                <a:r>
                  <a:rPr lang="en-US" sz="2400" dirty="0" err="1">
                    <a:solidFill>
                      <a:srgbClr val="5F2A0F"/>
                    </a:solidFill>
                    <a:latin typeface="Calibri" panose="020F0502020204030204" pitchFamily="34" charset="0"/>
                    <a:cs typeface="Calibri" panose="020F0502020204030204" pitchFamily="34" charset="0"/>
                  </a:rPr>
                  <a:t>adversarially</a:t>
                </a:r>
                <a:r>
                  <a:rPr lang="en-US" sz="2400" dirty="0">
                    <a:solidFill>
                      <a:srgbClr val="5F2A0F"/>
                    </a:solidFill>
                    <a:latin typeface="Calibri" panose="020F0502020204030204" pitchFamily="34" charset="0"/>
                    <a:cs typeface="Calibri" panose="020F0502020204030204" pitchFamily="34" charset="0"/>
                  </a:rPr>
                  <a:t> diversified memory suggests that a minimal level of adversarial diversification, can prevent the rehearsal memory overfitting in CL.</a:t>
                </a:r>
              </a:p>
              <a:p>
                <a:pPr marL="457200" lvl="0" indent="-406400" algn="l" rtl="0">
                  <a:lnSpc>
                    <a:spcPct val="100000"/>
                  </a:lnSpc>
                  <a:spcBef>
                    <a:spcPts val="300"/>
                  </a:spcBef>
                  <a:spcAft>
                    <a:spcPts val="0"/>
                  </a:spcAft>
                  <a:buSzPts val="2800"/>
                  <a:buChar char="•"/>
                </a:pPr>
                <a:endParaRPr lang="en-US" sz="2400" dirty="0">
                  <a:solidFill>
                    <a:srgbClr val="5F2A0F"/>
                  </a:solidFill>
                  <a:latin typeface="Calibri" panose="020F0502020204030204" pitchFamily="34" charset="0"/>
                  <a:cs typeface="Calibri" panose="020F0502020204030204" pitchFamily="34" charset="0"/>
                </a:endParaRPr>
              </a:p>
              <a:p>
                <a:pPr marL="457200" lvl="0" indent="-406400" algn="l" rtl="0">
                  <a:lnSpc>
                    <a:spcPct val="100000"/>
                  </a:lnSpc>
                  <a:spcBef>
                    <a:spcPts val="300"/>
                  </a:spcBef>
                  <a:spcAft>
                    <a:spcPts val="0"/>
                  </a:spcAft>
                  <a:buSzPts val="2800"/>
                  <a:buChar char="•"/>
                </a:pPr>
                <a:endParaRPr sz="2400" dirty="0">
                  <a:solidFill>
                    <a:srgbClr val="5F2A0F"/>
                  </a:solidFill>
                  <a:latin typeface="Calibri" panose="020F0502020204030204" pitchFamily="34" charset="0"/>
                  <a:cs typeface="Calibri" panose="020F0502020204030204" pitchFamily="34" charset="0"/>
                </a:endParaRPr>
              </a:p>
            </p:txBody>
          </p:sp>
        </mc:Choice>
        <mc:Fallback xmlns="">
          <p:sp>
            <p:nvSpPr>
              <p:cNvPr id="8" name="Google Shape;163;g22b542f3695_0_0">
                <a:extLst>
                  <a:ext uri="{FF2B5EF4-FFF2-40B4-BE49-F238E27FC236}">
                    <a16:creationId xmlns:a16="http://schemas.microsoft.com/office/drawing/2014/main" id="{305A1F16-6C90-96CD-0403-673162624237}"/>
                  </a:ext>
                </a:extLst>
              </p:cNvPr>
              <p:cNvSpPr txBox="1">
                <a:spLocks noGrp="1" noRot="1" noChangeAspect="1" noMove="1" noResize="1" noEditPoints="1" noAdjustHandles="1" noChangeArrowheads="1" noChangeShapeType="1" noTextEdit="1"/>
              </p:cNvSpPr>
              <p:nvPr>
                <p:ph type="body" idx="1"/>
              </p:nvPr>
            </p:nvSpPr>
            <p:spPr>
              <a:xfrm>
                <a:off x="609600" y="1434175"/>
                <a:ext cx="5731565" cy="5301900"/>
              </a:xfrm>
              <a:prstGeom prst="rect">
                <a:avLst/>
              </a:prstGeom>
              <a:blipFill>
                <a:blip r:embed="rId3"/>
                <a:stretch>
                  <a:fillRect l="-1170" t="-1494" r="-1383"/>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2791FD1B-336C-C030-9222-BBD101FC06ED}"/>
              </a:ext>
            </a:extLst>
          </p:cNvPr>
          <p:cNvGrpSpPr/>
          <p:nvPr/>
        </p:nvGrpSpPr>
        <p:grpSpPr>
          <a:xfrm>
            <a:off x="6341165" y="1434175"/>
            <a:ext cx="5374533" cy="5360628"/>
            <a:chOff x="6341165" y="1434175"/>
            <a:chExt cx="5374533" cy="5360628"/>
          </a:xfrm>
        </p:grpSpPr>
        <p:pic>
          <p:nvPicPr>
            <p:cNvPr id="2" name="Picture 1">
              <a:extLst>
                <a:ext uri="{FF2B5EF4-FFF2-40B4-BE49-F238E27FC236}">
                  <a16:creationId xmlns:a16="http://schemas.microsoft.com/office/drawing/2014/main" id="{F03286A8-02BC-1C04-AF81-AF165B0259F6}"/>
                </a:ext>
              </a:extLst>
            </p:cNvPr>
            <p:cNvPicPr>
              <a:picLocks noChangeAspect="1"/>
            </p:cNvPicPr>
            <p:nvPr/>
          </p:nvPicPr>
          <p:blipFill>
            <a:blip r:embed="rId4"/>
            <a:stretch>
              <a:fillRect/>
            </a:stretch>
          </p:blipFill>
          <p:spPr>
            <a:xfrm>
              <a:off x="6341165" y="1434175"/>
              <a:ext cx="5374533" cy="4781853"/>
            </a:xfrm>
            <a:prstGeom prst="rect">
              <a:avLst/>
            </a:prstGeom>
          </p:spPr>
        </p:pic>
        <p:sp>
          <p:nvSpPr>
            <p:cNvPr id="3" name="TextBox 2">
              <a:extLst>
                <a:ext uri="{FF2B5EF4-FFF2-40B4-BE49-F238E27FC236}">
                  <a16:creationId xmlns:a16="http://schemas.microsoft.com/office/drawing/2014/main" id="{8F98D262-A7EF-EBD6-1302-DE7CA76B5A71}"/>
                </a:ext>
              </a:extLst>
            </p:cNvPr>
            <p:cNvSpPr txBox="1"/>
            <p:nvPr/>
          </p:nvSpPr>
          <p:spPr>
            <a:xfrm>
              <a:off x="6341166" y="6333138"/>
              <a:ext cx="5253742" cy="461665"/>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Comparative performance of CL methods on the Split-CIFAR10 dataset over 9 steps, 5 steps, and 2 steps.</a:t>
              </a:r>
            </a:p>
          </p:txBody>
        </p:sp>
      </p:grpSp>
      <p:sp>
        <p:nvSpPr>
          <p:cNvPr id="4" name="Rectangle 3">
            <a:extLst>
              <a:ext uri="{FF2B5EF4-FFF2-40B4-BE49-F238E27FC236}">
                <a16:creationId xmlns:a16="http://schemas.microsoft.com/office/drawing/2014/main" id="{3641C1F5-3D51-3A78-2847-BC66D1E9A13D}"/>
              </a:ext>
            </a:extLst>
          </p:cNvPr>
          <p:cNvSpPr/>
          <p:nvPr/>
        </p:nvSpPr>
        <p:spPr>
          <a:xfrm>
            <a:off x="6565809" y="4943582"/>
            <a:ext cx="4805752" cy="226560"/>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68A7B2-1D7E-E22F-411B-45968C60DF18}"/>
              </a:ext>
            </a:extLst>
          </p:cNvPr>
          <p:cNvSpPr/>
          <p:nvPr/>
        </p:nvSpPr>
        <p:spPr>
          <a:xfrm>
            <a:off x="6565809" y="4681131"/>
            <a:ext cx="4805752" cy="22656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B764EB-119A-BE03-0E27-C47946E75633}"/>
              </a:ext>
            </a:extLst>
          </p:cNvPr>
          <p:cNvSpPr/>
          <p:nvPr/>
        </p:nvSpPr>
        <p:spPr>
          <a:xfrm>
            <a:off x="6565809" y="3499474"/>
            <a:ext cx="4805752" cy="22656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5E34B2C-7CD4-06AD-A9B0-C9240D16C841}"/>
              </a:ext>
            </a:extLst>
          </p:cNvPr>
          <p:cNvGrpSpPr/>
          <p:nvPr/>
        </p:nvGrpSpPr>
        <p:grpSpPr>
          <a:xfrm>
            <a:off x="7889686" y="4926814"/>
            <a:ext cx="3493458" cy="1226799"/>
            <a:chOff x="7889686" y="4926814"/>
            <a:chExt cx="3493458" cy="1226799"/>
          </a:xfrm>
        </p:grpSpPr>
        <p:sp>
          <p:nvSpPr>
            <p:cNvPr id="9" name="Rectangle 8">
              <a:extLst>
                <a:ext uri="{FF2B5EF4-FFF2-40B4-BE49-F238E27FC236}">
                  <a16:creationId xmlns:a16="http://schemas.microsoft.com/office/drawing/2014/main" id="{4C388306-4EBA-15D6-EECB-09B5F886942F}"/>
                </a:ext>
              </a:extLst>
            </p:cNvPr>
            <p:cNvSpPr/>
            <p:nvPr/>
          </p:nvSpPr>
          <p:spPr>
            <a:xfrm>
              <a:off x="8904518" y="4939071"/>
              <a:ext cx="56295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B6718D-A307-40DF-F10B-E9FB2662059E}"/>
                </a:ext>
              </a:extLst>
            </p:cNvPr>
            <p:cNvSpPr txBox="1"/>
            <p:nvPr/>
          </p:nvSpPr>
          <p:spPr>
            <a:xfrm>
              <a:off x="7993680" y="4926814"/>
              <a:ext cx="979755"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Generalization</a:t>
              </a:r>
            </a:p>
          </p:txBody>
        </p:sp>
        <p:sp>
          <p:nvSpPr>
            <p:cNvPr id="13" name="TextBox 12">
              <a:extLst>
                <a:ext uri="{FF2B5EF4-FFF2-40B4-BE49-F238E27FC236}">
                  <a16:creationId xmlns:a16="http://schemas.microsoft.com/office/drawing/2014/main" id="{37744008-C39C-DC86-61C2-32439E644E0A}"/>
                </a:ext>
              </a:extLst>
            </p:cNvPr>
            <p:cNvSpPr txBox="1"/>
            <p:nvPr/>
          </p:nvSpPr>
          <p:spPr>
            <a:xfrm>
              <a:off x="8161994" y="5899697"/>
              <a:ext cx="811441"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Robustness</a:t>
              </a:r>
            </a:p>
          </p:txBody>
        </p:sp>
        <p:sp>
          <p:nvSpPr>
            <p:cNvPr id="17" name="TextBox 16">
              <a:extLst>
                <a:ext uri="{FF2B5EF4-FFF2-40B4-BE49-F238E27FC236}">
                  <a16:creationId xmlns:a16="http://schemas.microsoft.com/office/drawing/2014/main" id="{C0F2713C-4684-C2A1-F3C6-D61935385583}"/>
                </a:ext>
              </a:extLst>
            </p:cNvPr>
            <p:cNvSpPr txBox="1"/>
            <p:nvPr/>
          </p:nvSpPr>
          <p:spPr>
            <a:xfrm>
              <a:off x="7889686" y="5401863"/>
              <a:ext cx="946093" cy="253916"/>
            </a:xfrm>
            <a:prstGeom prst="rect">
              <a:avLst/>
            </a:prstGeom>
            <a:noFill/>
          </p:spPr>
          <p:txBody>
            <a:bodyPr wrap="none" rtlCol="0">
              <a:spAutoFit/>
            </a:bodyPr>
            <a:lstStyle/>
            <a:p>
              <a:pPr algn="r"/>
              <a:r>
                <a:rPr lang="en-US" sz="1050">
                  <a:solidFill>
                    <a:srgbClr val="FF0000"/>
                  </a:solidFill>
                  <a:latin typeface="Calibri" panose="020F0502020204030204" pitchFamily="34" charset="0"/>
                  <a:cs typeface="Calibri" panose="020F0502020204030204" pitchFamily="34" charset="0"/>
                </a:rPr>
                <a:t>Trade-off [38]</a:t>
              </a:r>
            </a:p>
          </p:txBody>
        </p:sp>
        <p:sp>
          <p:nvSpPr>
            <p:cNvPr id="20" name="Up-Down Arrow 19">
              <a:extLst>
                <a:ext uri="{FF2B5EF4-FFF2-40B4-BE49-F238E27FC236}">
                  <a16:creationId xmlns:a16="http://schemas.microsoft.com/office/drawing/2014/main" id="{969AD2AF-888D-7850-3955-05CDDE2EC6B8}"/>
                </a:ext>
              </a:extLst>
            </p:cNvPr>
            <p:cNvSpPr/>
            <p:nvPr/>
          </p:nvSpPr>
          <p:spPr>
            <a:xfrm>
              <a:off x="8732377" y="5119775"/>
              <a:ext cx="119639" cy="851465"/>
            </a:xfrm>
            <a:prstGeom prst="upDownArrow">
              <a:avLst>
                <a:gd name="adj1" fmla="val 50000"/>
                <a:gd name="adj2" fmla="val 74755"/>
              </a:avLst>
            </a:prstGeom>
            <a:solidFill>
              <a:srgbClr val="FF0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93FED0-BF78-1126-EAEC-2C29460DE1A6}"/>
                </a:ext>
              </a:extLst>
            </p:cNvPr>
            <p:cNvSpPr/>
            <p:nvPr/>
          </p:nvSpPr>
          <p:spPr>
            <a:xfrm>
              <a:off x="9815356" y="4939071"/>
              <a:ext cx="613785"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EB4592-3B7B-103A-258B-CCE7E6D1A15D}"/>
                </a:ext>
              </a:extLst>
            </p:cNvPr>
            <p:cNvSpPr/>
            <p:nvPr/>
          </p:nvSpPr>
          <p:spPr>
            <a:xfrm>
              <a:off x="10765527" y="4941166"/>
              <a:ext cx="617617" cy="11861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70A3932C-D7F7-594C-9DEF-AF535A9448D6}"/>
              </a:ext>
            </a:extLst>
          </p:cNvPr>
          <p:cNvGrpSpPr/>
          <p:nvPr/>
        </p:nvGrpSpPr>
        <p:grpSpPr>
          <a:xfrm>
            <a:off x="8904517" y="5046571"/>
            <a:ext cx="2869622" cy="1409411"/>
            <a:chOff x="8904517" y="5046571"/>
            <a:chExt cx="2869622" cy="1409411"/>
          </a:xfrm>
        </p:grpSpPr>
        <p:sp>
          <p:nvSpPr>
            <p:cNvPr id="25" name="Up-Down Arrow 24">
              <a:extLst>
                <a:ext uri="{FF2B5EF4-FFF2-40B4-BE49-F238E27FC236}">
                  <a16:creationId xmlns:a16="http://schemas.microsoft.com/office/drawing/2014/main" id="{62CAAB4D-EA3F-E76A-055B-35684197EFDC}"/>
                </a:ext>
              </a:extLst>
            </p:cNvPr>
            <p:cNvSpPr/>
            <p:nvPr/>
          </p:nvSpPr>
          <p:spPr>
            <a:xfrm rot="5400000">
              <a:off x="10078219" y="4994763"/>
              <a:ext cx="119639" cy="2467044"/>
            </a:xfrm>
            <a:prstGeom prst="upDownArrow">
              <a:avLst>
                <a:gd name="adj1" fmla="val 50000"/>
                <a:gd name="adj2" fmla="val 74755"/>
              </a:avLst>
            </a:prstGeom>
            <a:solidFill>
              <a:srgbClr val="0D8000"/>
            </a:solidFill>
            <a:ln w="127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AD26490-2713-1995-AA07-DFD511BA83AA}"/>
                </a:ext>
              </a:extLst>
            </p:cNvPr>
            <p:cNvSpPr txBox="1"/>
            <p:nvPr/>
          </p:nvSpPr>
          <p:spPr>
            <a:xfrm>
              <a:off x="8996760" y="6195742"/>
              <a:ext cx="433132"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High</a:t>
              </a:r>
            </a:p>
          </p:txBody>
        </p:sp>
        <p:sp>
          <p:nvSpPr>
            <p:cNvPr id="27" name="TextBox 26">
              <a:extLst>
                <a:ext uri="{FF2B5EF4-FFF2-40B4-BE49-F238E27FC236}">
                  <a16:creationId xmlns:a16="http://schemas.microsoft.com/office/drawing/2014/main" id="{73520374-13E8-41E2-6462-70DEED47ECFA}"/>
                </a:ext>
              </a:extLst>
            </p:cNvPr>
            <p:cNvSpPr txBox="1"/>
            <p:nvPr/>
          </p:nvSpPr>
          <p:spPr>
            <a:xfrm>
              <a:off x="10926612" y="6195742"/>
              <a:ext cx="407484"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Low</a:t>
              </a:r>
            </a:p>
          </p:txBody>
        </p:sp>
        <p:sp>
          <p:nvSpPr>
            <p:cNvPr id="29" name="TextBox 28">
              <a:extLst>
                <a:ext uri="{FF2B5EF4-FFF2-40B4-BE49-F238E27FC236}">
                  <a16:creationId xmlns:a16="http://schemas.microsoft.com/office/drawing/2014/main" id="{660A9B3F-A24E-7C83-889D-271454F8BFCB}"/>
                </a:ext>
              </a:extLst>
            </p:cNvPr>
            <p:cNvSpPr txBox="1"/>
            <p:nvPr/>
          </p:nvSpPr>
          <p:spPr>
            <a:xfrm>
              <a:off x="9596863" y="6202066"/>
              <a:ext cx="1082349" cy="253916"/>
            </a:xfrm>
            <a:prstGeom prst="rect">
              <a:avLst/>
            </a:prstGeom>
            <a:noFill/>
          </p:spPr>
          <p:txBody>
            <a:bodyPr wrap="none" rtlCol="0">
              <a:spAutoFit/>
            </a:bodyPr>
            <a:lstStyle/>
            <a:p>
              <a:pPr algn="r"/>
              <a:r>
                <a:rPr lang="en-US" sz="1050">
                  <a:solidFill>
                    <a:srgbClr val="0D8000"/>
                  </a:solidFill>
                  <a:latin typeface="Calibri" panose="020F0502020204030204" pitchFamily="34" charset="0"/>
                  <a:cs typeface="Calibri" panose="020F0502020204030204" pitchFamily="34" charset="0"/>
                </a:rPr>
                <a:t>Number of tasks</a:t>
              </a:r>
            </a:p>
          </p:txBody>
        </p:sp>
        <p:grpSp>
          <p:nvGrpSpPr>
            <p:cNvPr id="62" name="Group 61">
              <a:extLst>
                <a:ext uri="{FF2B5EF4-FFF2-40B4-BE49-F238E27FC236}">
                  <a16:creationId xmlns:a16="http://schemas.microsoft.com/office/drawing/2014/main" id="{33307879-67B2-4E5E-8F4F-7DB6476F5FCD}"/>
                </a:ext>
              </a:extLst>
            </p:cNvPr>
            <p:cNvGrpSpPr/>
            <p:nvPr/>
          </p:nvGrpSpPr>
          <p:grpSpPr>
            <a:xfrm>
              <a:off x="9386145" y="5046571"/>
              <a:ext cx="2387994" cy="974753"/>
              <a:chOff x="9386145" y="5046571"/>
              <a:chExt cx="2387994" cy="974753"/>
            </a:xfrm>
          </p:grpSpPr>
          <p:grpSp>
            <p:nvGrpSpPr>
              <p:cNvPr id="50" name="Group 49">
                <a:extLst>
                  <a:ext uri="{FF2B5EF4-FFF2-40B4-BE49-F238E27FC236}">
                    <a16:creationId xmlns:a16="http://schemas.microsoft.com/office/drawing/2014/main" id="{78547D6F-A48F-3E63-29EA-1E2667B39920}"/>
                  </a:ext>
                </a:extLst>
              </p:cNvPr>
              <p:cNvGrpSpPr/>
              <p:nvPr/>
            </p:nvGrpSpPr>
            <p:grpSpPr>
              <a:xfrm>
                <a:off x="9386145" y="5065775"/>
                <a:ext cx="487634" cy="955549"/>
                <a:chOff x="9394273" y="5065775"/>
                <a:chExt cx="487634" cy="955549"/>
              </a:xfrm>
            </p:grpSpPr>
            <p:sp>
              <p:nvSpPr>
                <p:cNvPr id="45" name="Right Bracket 44">
                  <a:extLst>
                    <a:ext uri="{FF2B5EF4-FFF2-40B4-BE49-F238E27FC236}">
                      <a16:creationId xmlns:a16="http://schemas.microsoft.com/office/drawing/2014/main" id="{22107A0D-B994-881E-C17B-0D5DE22DE6E7}"/>
                    </a:ext>
                  </a:extLst>
                </p:cNvPr>
                <p:cNvSpPr/>
                <p:nvPr/>
              </p:nvSpPr>
              <p:spPr>
                <a:xfrm>
                  <a:off x="942845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9821F99-3905-8111-9C93-A8A6E41DA427}"/>
                        </a:ext>
                      </a:extLst>
                    </p:cNvPr>
                    <p:cNvSpPr txBox="1"/>
                    <p:nvPr/>
                  </p:nvSpPr>
                  <p:spPr>
                    <a:xfrm>
                      <a:off x="9394273"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9.37%</m:t>
                            </m:r>
                          </m:oMath>
                        </m:oMathPara>
                      </a14:m>
                      <a:endParaRPr lang="en-US" sz="900">
                        <a:solidFill>
                          <a:srgbClr val="0D8000"/>
                        </a:solidFill>
                        <a:latin typeface="Calibri" panose="020F0502020204030204" pitchFamily="34" charset="0"/>
                        <a:cs typeface="Calibri" panose="020F0502020204030204" pitchFamily="34" charset="0"/>
                      </a:endParaRPr>
                    </a:p>
                  </p:txBody>
                </p:sp>
              </mc:Choice>
              <mc:Fallback xmlns="">
                <p:sp>
                  <p:nvSpPr>
                    <p:cNvPr id="47" name="TextBox 46">
                      <a:extLst>
                        <a:ext uri="{FF2B5EF4-FFF2-40B4-BE49-F238E27FC236}">
                          <a16:creationId xmlns:a16="http://schemas.microsoft.com/office/drawing/2014/main" id="{69821F99-3905-8111-9C93-A8A6E41DA427}"/>
                        </a:ext>
                      </a:extLst>
                    </p:cNvPr>
                    <p:cNvSpPr txBox="1">
                      <a:spLocks noRot="1" noChangeAspect="1" noMove="1" noResize="1" noEditPoints="1" noAdjustHandles="1" noChangeArrowheads="1" noChangeShapeType="1" noTextEdit="1"/>
                    </p:cNvSpPr>
                    <p:nvPr/>
                  </p:nvSpPr>
                  <p:spPr>
                    <a:xfrm>
                      <a:off x="9394273" y="5413405"/>
                      <a:ext cx="487634" cy="215444"/>
                    </a:xfrm>
                    <a:prstGeom prst="rect">
                      <a:avLst/>
                    </a:prstGeom>
                    <a:blipFill>
                      <a:blip r:embed="rId5"/>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54458EF6-1741-3C51-8035-981BA3AB71D3}"/>
                  </a:ext>
                </a:extLst>
              </p:cNvPr>
              <p:cNvGrpSpPr/>
              <p:nvPr/>
            </p:nvGrpSpPr>
            <p:grpSpPr>
              <a:xfrm>
                <a:off x="10339215" y="5048980"/>
                <a:ext cx="487634" cy="955549"/>
                <a:chOff x="9386409" y="5065775"/>
                <a:chExt cx="487634" cy="955549"/>
              </a:xfrm>
            </p:grpSpPr>
            <p:sp>
              <p:nvSpPr>
                <p:cNvPr id="57" name="Right Bracket 56">
                  <a:extLst>
                    <a:ext uri="{FF2B5EF4-FFF2-40B4-BE49-F238E27FC236}">
                      <a16:creationId xmlns:a16="http://schemas.microsoft.com/office/drawing/2014/main" id="{34168B92-A4EB-B044-681D-250BDED3824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C3597C5-AD85-7576-2ED7-38988C90847E}"/>
                        </a:ext>
                      </a:extLst>
                    </p:cNvPr>
                    <p:cNvSpPr txBox="1"/>
                    <p:nvPr/>
                  </p:nvSpPr>
                  <p:spPr>
                    <a:xfrm>
                      <a:off x="9386409"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4.38%</m:t>
                            </m:r>
                          </m:oMath>
                        </m:oMathPara>
                      </a14:m>
                      <a:endParaRPr lang="en-US" sz="1000">
                        <a:solidFill>
                          <a:srgbClr val="0D8000"/>
                        </a:solidFill>
                        <a:latin typeface="Calibri" panose="020F0502020204030204" pitchFamily="34" charset="0"/>
                        <a:cs typeface="Calibri" panose="020F0502020204030204" pitchFamily="34" charset="0"/>
                      </a:endParaRPr>
                    </a:p>
                  </p:txBody>
                </p:sp>
              </mc:Choice>
              <mc:Fallback xmlns="">
                <p:sp>
                  <p:nvSpPr>
                    <p:cNvPr id="58" name="TextBox 57">
                      <a:extLst>
                        <a:ext uri="{FF2B5EF4-FFF2-40B4-BE49-F238E27FC236}">
                          <a16:creationId xmlns:a16="http://schemas.microsoft.com/office/drawing/2014/main" id="{9C3597C5-AD85-7576-2ED7-38988C90847E}"/>
                        </a:ext>
                      </a:extLst>
                    </p:cNvPr>
                    <p:cNvSpPr txBox="1">
                      <a:spLocks noRot="1" noChangeAspect="1" noMove="1" noResize="1" noEditPoints="1" noAdjustHandles="1" noChangeArrowheads="1" noChangeShapeType="1" noTextEdit="1"/>
                    </p:cNvSpPr>
                    <p:nvPr/>
                  </p:nvSpPr>
                  <p:spPr>
                    <a:xfrm>
                      <a:off x="9386409" y="5413405"/>
                      <a:ext cx="487634" cy="215444"/>
                    </a:xfrm>
                    <a:prstGeom prst="rect">
                      <a:avLst/>
                    </a:prstGeom>
                    <a:blipFill>
                      <a:blip r:embed="rId6"/>
                      <a:stretch>
                        <a:fillRect/>
                      </a:stretch>
                    </a:blipFill>
                  </p:spPr>
                  <p:txBody>
                    <a:bodyPr/>
                    <a:lstStyle/>
                    <a:p>
                      <a:r>
                        <a:rPr lang="en-US">
                          <a:noFill/>
                        </a:rPr>
                        <a:t> </a:t>
                      </a:r>
                    </a:p>
                  </p:txBody>
                </p:sp>
              </mc:Fallback>
            </mc:AlternateContent>
          </p:grpSp>
          <p:grpSp>
            <p:nvGrpSpPr>
              <p:cNvPr id="59" name="Group 58">
                <a:extLst>
                  <a:ext uri="{FF2B5EF4-FFF2-40B4-BE49-F238E27FC236}">
                    <a16:creationId xmlns:a16="http://schemas.microsoft.com/office/drawing/2014/main" id="{4F17F28D-7201-ECE7-E162-63D8DBB4943E}"/>
                  </a:ext>
                </a:extLst>
              </p:cNvPr>
              <p:cNvGrpSpPr/>
              <p:nvPr/>
            </p:nvGrpSpPr>
            <p:grpSpPr>
              <a:xfrm>
                <a:off x="11286505" y="5046571"/>
                <a:ext cx="487634" cy="955549"/>
                <a:chOff x="9387720" y="5065775"/>
                <a:chExt cx="487634" cy="955549"/>
              </a:xfrm>
            </p:grpSpPr>
            <p:sp>
              <p:nvSpPr>
                <p:cNvPr id="60" name="Right Bracket 59">
                  <a:extLst>
                    <a:ext uri="{FF2B5EF4-FFF2-40B4-BE49-F238E27FC236}">
                      <a16:creationId xmlns:a16="http://schemas.microsoft.com/office/drawing/2014/main" id="{52396583-B3CE-E418-A5C5-5A3E84C51958}"/>
                    </a:ext>
                  </a:extLst>
                </p:cNvPr>
                <p:cNvSpPr/>
                <p:nvPr/>
              </p:nvSpPr>
              <p:spPr>
                <a:xfrm>
                  <a:off x="9422104" y="5065775"/>
                  <a:ext cx="362976" cy="955549"/>
                </a:xfrm>
                <a:prstGeom prst="rightBracket">
                  <a:avLst/>
                </a:prstGeom>
                <a:ln w="25400">
                  <a:solidFill>
                    <a:srgbClr val="0D8000"/>
                  </a:solidFill>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4A56744-D48C-FE46-205A-41BC9E6998A9}"/>
                        </a:ext>
                      </a:extLst>
                    </p:cNvPr>
                    <p:cNvSpPr txBox="1"/>
                    <p:nvPr/>
                  </p:nvSpPr>
                  <p:spPr>
                    <a:xfrm>
                      <a:off x="9387720" y="5413405"/>
                      <a:ext cx="487634" cy="215444"/>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r>
                              <a:rPr lang="en-US" sz="800" b="0" i="1" dirty="0" smtClean="0">
                                <a:solidFill>
                                  <a:srgbClr val="0D8000"/>
                                </a:solidFill>
                                <a:latin typeface="Cambria Math" panose="02040503050406030204" pitchFamily="18" charset="0"/>
                                <a:cs typeface="Calibri" panose="020F0502020204030204" pitchFamily="34" charset="0"/>
                              </a:rPr>
                              <m:t>1.09%</m:t>
                            </m:r>
                          </m:oMath>
                        </m:oMathPara>
                      </a14:m>
                      <a:endParaRPr lang="en-US" sz="700">
                        <a:solidFill>
                          <a:srgbClr val="0D8000"/>
                        </a:solidFill>
                        <a:latin typeface="Calibri" panose="020F0502020204030204" pitchFamily="34" charset="0"/>
                        <a:cs typeface="Calibri" panose="020F0502020204030204" pitchFamily="34" charset="0"/>
                      </a:endParaRPr>
                    </a:p>
                  </p:txBody>
                </p:sp>
              </mc:Choice>
              <mc:Fallback xmlns="">
                <p:sp>
                  <p:nvSpPr>
                    <p:cNvPr id="61" name="TextBox 60">
                      <a:extLst>
                        <a:ext uri="{FF2B5EF4-FFF2-40B4-BE49-F238E27FC236}">
                          <a16:creationId xmlns:a16="http://schemas.microsoft.com/office/drawing/2014/main" id="{14A56744-D48C-FE46-205A-41BC9E6998A9}"/>
                        </a:ext>
                      </a:extLst>
                    </p:cNvPr>
                    <p:cNvSpPr txBox="1">
                      <a:spLocks noRot="1" noChangeAspect="1" noMove="1" noResize="1" noEditPoints="1" noAdjustHandles="1" noChangeArrowheads="1" noChangeShapeType="1" noTextEdit="1"/>
                    </p:cNvSpPr>
                    <p:nvPr/>
                  </p:nvSpPr>
                  <p:spPr>
                    <a:xfrm>
                      <a:off x="9387720" y="5413405"/>
                      <a:ext cx="487634" cy="215444"/>
                    </a:xfrm>
                    <a:prstGeom prst="rect">
                      <a:avLst/>
                    </a:prstGeom>
                    <a:blipFill>
                      <a:blip r:embed="rId7"/>
                      <a:stretch>
                        <a:fillRect/>
                      </a:stretch>
                    </a:blipFill>
                  </p:spPr>
                  <p:txBody>
                    <a:bodyPr/>
                    <a:lstStyle/>
                    <a:p>
                      <a:r>
                        <a:rPr lang="en-US">
                          <a:noFill/>
                        </a:rPr>
                        <a:t> </a:t>
                      </a:r>
                    </a:p>
                  </p:txBody>
                </p:sp>
              </mc:Fallback>
            </mc:AlternateContent>
          </p:grpSp>
        </p:grpSp>
      </p:grpSp>
      <p:sp>
        <p:nvSpPr>
          <p:cNvPr id="14" name="Text Placeholder 2">
            <a:extLst>
              <a:ext uri="{FF2B5EF4-FFF2-40B4-BE49-F238E27FC236}">
                <a16:creationId xmlns:a16="http://schemas.microsoft.com/office/drawing/2014/main" id="{9A84F6DC-D490-4D16-3A53-5918F6191D9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628150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0" name="Group 9">
            <a:extLst>
              <a:ext uri="{FF2B5EF4-FFF2-40B4-BE49-F238E27FC236}">
                <a16:creationId xmlns:a16="http://schemas.microsoft.com/office/drawing/2014/main" id="{C3B967F6-698A-BBC8-9238-4BB82E461C73}"/>
              </a:ext>
            </a:extLst>
          </p:cNvPr>
          <p:cNvGrpSpPr/>
          <p:nvPr/>
        </p:nvGrpSpPr>
        <p:grpSpPr>
          <a:xfrm>
            <a:off x="976531" y="2842825"/>
            <a:ext cx="11034182" cy="3981240"/>
            <a:chOff x="976531" y="2842825"/>
            <a:chExt cx="11034182" cy="3981240"/>
          </a:xfrm>
        </p:grpSpPr>
        <p:pic>
          <p:nvPicPr>
            <p:cNvPr id="161" name="Picture 160" descr="A group of graphs showing different types of data&#10;&#10;Description automatically generated with medium confidence">
              <a:extLst>
                <a:ext uri="{FF2B5EF4-FFF2-40B4-BE49-F238E27FC236}">
                  <a16:creationId xmlns:a16="http://schemas.microsoft.com/office/drawing/2014/main" id="{46B35E15-12FC-594E-12F4-6E51B5F6FB0B}"/>
                </a:ext>
              </a:extLst>
            </p:cNvPr>
            <p:cNvPicPr>
              <a:picLocks noChangeAspect="1"/>
            </p:cNvPicPr>
            <p:nvPr/>
          </p:nvPicPr>
          <p:blipFill rotWithShape="1">
            <a:blip r:embed="rId3"/>
            <a:srcRect t="49971" r="98332" b="25005"/>
            <a:stretch/>
          </p:blipFill>
          <p:spPr>
            <a:xfrm>
              <a:off x="6784610" y="5496618"/>
              <a:ext cx="108117" cy="1327080"/>
            </a:xfrm>
            <a:prstGeom prst="rect">
              <a:avLst/>
            </a:prstGeom>
          </p:spPr>
        </p:pic>
        <p:grpSp>
          <p:nvGrpSpPr>
            <p:cNvPr id="4" name="Group 3">
              <a:extLst>
                <a:ext uri="{FF2B5EF4-FFF2-40B4-BE49-F238E27FC236}">
                  <a16:creationId xmlns:a16="http://schemas.microsoft.com/office/drawing/2014/main" id="{AB0020F9-A991-0E9D-C5AE-FC0A5FBC235B}"/>
                </a:ext>
              </a:extLst>
            </p:cNvPr>
            <p:cNvGrpSpPr/>
            <p:nvPr/>
          </p:nvGrpSpPr>
          <p:grpSpPr>
            <a:xfrm>
              <a:off x="976531" y="2842825"/>
              <a:ext cx="11034182" cy="3981240"/>
              <a:chOff x="976531" y="2842825"/>
              <a:chExt cx="11034182" cy="3981240"/>
            </a:xfrm>
          </p:grpSpPr>
          <p:pic>
            <p:nvPicPr>
              <p:cNvPr id="141" name="Picture 140" descr="A group of graphs showing different types of data&#10;&#10;Description automatically generated with medium confidence">
                <a:extLst>
                  <a:ext uri="{FF2B5EF4-FFF2-40B4-BE49-F238E27FC236}">
                    <a16:creationId xmlns:a16="http://schemas.microsoft.com/office/drawing/2014/main" id="{14C2E2B7-CCE5-C873-61E6-C039D4CE06B8}"/>
                  </a:ext>
                </a:extLst>
              </p:cNvPr>
              <p:cNvPicPr>
                <a:picLocks noChangeAspect="1"/>
              </p:cNvPicPr>
              <p:nvPr/>
            </p:nvPicPr>
            <p:blipFill rotWithShape="1">
              <a:blip r:embed="rId3"/>
              <a:srcRect t="49971" r="98332" b="25005"/>
              <a:stretch/>
            </p:blipFill>
            <p:spPr>
              <a:xfrm>
                <a:off x="976531" y="4169905"/>
                <a:ext cx="108117" cy="1327080"/>
              </a:xfrm>
              <a:prstGeom prst="rect">
                <a:avLst/>
              </a:prstGeom>
            </p:spPr>
          </p:pic>
          <p:pic>
            <p:nvPicPr>
              <p:cNvPr id="138" name="Picture 137" descr="A group of graphs showing different types of data&#10;&#10;Description automatically generated with medium confidence">
                <a:extLst>
                  <a:ext uri="{FF2B5EF4-FFF2-40B4-BE49-F238E27FC236}">
                    <a16:creationId xmlns:a16="http://schemas.microsoft.com/office/drawing/2014/main" id="{5BCE949B-CB1B-E269-F58B-84291333303F}"/>
                  </a:ext>
                </a:extLst>
              </p:cNvPr>
              <p:cNvPicPr>
                <a:picLocks noChangeAspect="1"/>
              </p:cNvPicPr>
              <p:nvPr/>
            </p:nvPicPr>
            <p:blipFill rotWithShape="1">
              <a:blip r:embed="rId3"/>
              <a:srcRect r="8245" b="74976"/>
              <a:stretch/>
            </p:blipFill>
            <p:spPr>
              <a:xfrm>
                <a:off x="976532" y="2842825"/>
                <a:ext cx="5945563" cy="1327080"/>
              </a:xfrm>
              <a:prstGeom prst="rect">
                <a:avLst/>
              </a:prstGeom>
            </p:spPr>
          </p:pic>
          <p:pic>
            <p:nvPicPr>
              <p:cNvPr id="139" name="Picture 138" descr="A group of graphs showing different types of data&#10;&#10;Description automatically generated with medium confidence">
                <a:extLst>
                  <a:ext uri="{FF2B5EF4-FFF2-40B4-BE49-F238E27FC236}">
                    <a16:creationId xmlns:a16="http://schemas.microsoft.com/office/drawing/2014/main" id="{A594EA58-0E8D-B399-591E-6F6797E4F447}"/>
                  </a:ext>
                </a:extLst>
              </p:cNvPr>
              <p:cNvPicPr>
                <a:picLocks noChangeAspect="1"/>
              </p:cNvPicPr>
              <p:nvPr/>
            </p:nvPicPr>
            <p:blipFill rotWithShape="1">
              <a:blip r:embed="rId3"/>
              <a:srcRect l="1597" t="24765" r="44127" b="50211"/>
              <a:stretch/>
            </p:blipFill>
            <p:spPr>
              <a:xfrm>
                <a:off x="6922095" y="2842825"/>
                <a:ext cx="3517041" cy="1327080"/>
              </a:xfrm>
              <a:prstGeom prst="rect">
                <a:avLst/>
              </a:prstGeom>
            </p:spPr>
          </p:pic>
          <p:pic>
            <p:nvPicPr>
              <p:cNvPr id="140" name="Picture 139" descr="A group of graphs showing different types of data&#10;&#10;Description automatically generated with medium confidence">
                <a:extLst>
                  <a:ext uri="{FF2B5EF4-FFF2-40B4-BE49-F238E27FC236}">
                    <a16:creationId xmlns:a16="http://schemas.microsoft.com/office/drawing/2014/main" id="{26B5507C-D3E2-4A7B-F198-4B513D3E23A9}"/>
                  </a:ext>
                </a:extLst>
              </p:cNvPr>
              <p:cNvPicPr>
                <a:picLocks noChangeAspect="1"/>
              </p:cNvPicPr>
              <p:nvPr/>
            </p:nvPicPr>
            <p:blipFill rotWithShape="1">
              <a:blip r:embed="rId3"/>
              <a:srcRect l="55561" t="24710" r="8673" b="50266"/>
              <a:stretch/>
            </p:blipFill>
            <p:spPr>
              <a:xfrm>
                <a:off x="1084648" y="4169905"/>
                <a:ext cx="2317584" cy="1327080"/>
              </a:xfrm>
              <a:prstGeom prst="rect">
                <a:avLst/>
              </a:prstGeom>
            </p:spPr>
          </p:pic>
          <p:pic>
            <p:nvPicPr>
              <p:cNvPr id="142" name="Picture 141" descr="A group of graphs showing different types of data&#10;&#10;Description automatically generated with medium confidence">
                <a:extLst>
                  <a:ext uri="{FF2B5EF4-FFF2-40B4-BE49-F238E27FC236}">
                    <a16:creationId xmlns:a16="http://schemas.microsoft.com/office/drawing/2014/main" id="{009F5C81-E2D7-2F8B-1C0D-64D5C2842859}"/>
                  </a:ext>
                </a:extLst>
              </p:cNvPr>
              <p:cNvPicPr>
                <a:picLocks noChangeAspect="1"/>
              </p:cNvPicPr>
              <p:nvPr/>
            </p:nvPicPr>
            <p:blipFill rotWithShape="1">
              <a:blip r:embed="rId3"/>
              <a:srcRect l="1669" t="49971" r="8245" b="25005"/>
              <a:stretch/>
            </p:blipFill>
            <p:spPr>
              <a:xfrm>
                <a:off x="3402232" y="4169905"/>
                <a:ext cx="5837447" cy="1327080"/>
              </a:xfrm>
              <a:prstGeom prst="rect">
                <a:avLst/>
              </a:prstGeom>
            </p:spPr>
          </p:pic>
          <p:pic>
            <p:nvPicPr>
              <p:cNvPr id="144" name="Picture 143" descr="A group of graphs showing different types of data&#10;&#10;Description automatically generated with medium confidence">
                <a:extLst>
                  <a:ext uri="{FF2B5EF4-FFF2-40B4-BE49-F238E27FC236}">
                    <a16:creationId xmlns:a16="http://schemas.microsoft.com/office/drawing/2014/main" id="{00C6C724-1473-48A4-AA37-7240185B0AA3}"/>
                  </a:ext>
                </a:extLst>
              </p:cNvPr>
              <p:cNvPicPr>
                <a:picLocks noChangeAspect="1"/>
              </p:cNvPicPr>
              <p:nvPr/>
            </p:nvPicPr>
            <p:blipFill rotWithShape="1">
              <a:blip r:embed="rId3"/>
              <a:srcRect l="1456" t="74929" r="80177" b="47"/>
              <a:stretch/>
            </p:blipFill>
            <p:spPr>
              <a:xfrm>
                <a:off x="9248965" y="4169905"/>
                <a:ext cx="1190171" cy="1327080"/>
              </a:xfrm>
              <a:prstGeom prst="rect">
                <a:avLst/>
              </a:prstGeom>
            </p:spPr>
          </p:pic>
          <p:pic>
            <p:nvPicPr>
              <p:cNvPr id="145" name="Picture 144" descr="A group of graphs showing different types of data&#10;&#10;Description automatically generated with medium confidence">
                <a:extLst>
                  <a:ext uri="{FF2B5EF4-FFF2-40B4-BE49-F238E27FC236}">
                    <a16:creationId xmlns:a16="http://schemas.microsoft.com/office/drawing/2014/main" id="{5B9FE165-7D96-6BE9-5EBB-448D46D216FA}"/>
                  </a:ext>
                </a:extLst>
              </p:cNvPr>
              <p:cNvPicPr>
                <a:picLocks noChangeAspect="1"/>
              </p:cNvPicPr>
              <p:nvPr/>
            </p:nvPicPr>
            <p:blipFill rotWithShape="1">
              <a:blip r:embed="rId3"/>
              <a:srcRect l="19652" t="75375" r="26516" b="-400"/>
              <a:stretch/>
            </p:blipFill>
            <p:spPr>
              <a:xfrm>
                <a:off x="6911892" y="5496986"/>
                <a:ext cx="3488266" cy="1327079"/>
              </a:xfrm>
              <a:prstGeom prst="rect">
                <a:avLst/>
              </a:prstGeom>
            </p:spPr>
          </p:pic>
          <p:grpSp>
            <p:nvGrpSpPr>
              <p:cNvPr id="184" name="Group 183">
                <a:extLst>
                  <a:ext uri="{FF2B5EF4-FFF2-40B4-BE49-F238E27FC236}">
                    <a16:creationId xmlns:a16="http://schemas.microsoft.com/office/drawing/2014/main" id="{B67DA7CA-9BE2-A739-8EC1-D315F90E4861}"/>
                  </a:ext>
                </a:extLst>
              </p:cNvPr>
              <p:cNvGrpSpPr/>
              <p:nvPr/>
            </p:nvGrpSpPr>
            <p:grpSpPr>
              <a:xfrm>
                <a:off x="10493609" y="2842825"/>
                <a:ext cx="1517104" cy="2627730"/>
                <a:chOff x="7725332" y="3884122"/>
                <a:chExt cx="1239125" cy="2146251"/>
              </a:xfrm>
            </p:grpSpPr>
            <p:sp>
              <p:nvSpPr>
                <p:cNvPr id="185" name="Rectangle 184">
                  <a:extLst>
                    <a:ext uri="{FF2B5EF4-FFF2-40B4-BE49-F238E27FC236}">
                      <a16:creationId xmlns:a16="http://schemas.microsoft.com/office/drawing/2014/main" id="{A05471D8-369C-E72E-7217-BB9C49C92219}"/>
                    </a:ext>
                  </a:extLst>
                </p:cNvPr>
                <p:cNvSpPr/>
                <p:nvPr/>
              </p:nvSpPr>
              <p:spPr>
                <a:xfrm>
                  <a:off x="7725332" y="3884122"/>
                  <a:ext cx="1239125" cy="2146251"/>
                </a:xfrm>
                <a:prstGeom prst="rect">
                  <a:avLst/>
                </a:prstGeom>
                <a:solidFill>
                  <a:schemeClr val="bg1"/>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7E6C3288-41CC-ED65-D7B6-C7E9F40FD9CF}"/>
                    </a:ext>
                  </a:extLst>
                </p:cNvPr>
                <p:cNvGrpSpPr/>
                <p:nvPr/>
              </p:nvGrpSpPr>
              <p:grpSpPr>
                <a:xfrm>
                  <a:off x="7725333" y="3884122"/>
                  <a:ext cx="1239124" cy="2146251"/>
                  <a:chOff x="9728905" y="4124857"/>
                  <a:chExt cx="908156" cy="1572991"/>
                </a:xfrm>
              </p:grpSpPr>
              <p:pic>
                <p:nvPicPr>
                  <p:cNvPr id="187" name="Picture 186" descr="A graph of different colored lines&#10;&#10;Description automatically generated">
                    <a:extLst>
                      <a:ext uri="{FF2B5EF4-FFF2-40B4-BE49-F238E27FC236}">
                        <a16:creationId xmlns:a16="http://schemas.microsoft.com/office/drawing/2014/main" id="{BA95BD30-7077-B232-A7D8-D1DB8F987E74}"/>
                      </a:ext>
                    </a:extLst>
                  </p:cNvPr>
                  <p:cNvPicPr>
                    <a:picLocks noChangeAspect="1"/>
                  </p:cNvPicPr>
                  <p:nvPr/>
                </p:nvPicPr>
                <p:blipFill rotWithShape="1">
                  <a:blip r:embed="rId4"/>
                  <a:srcRect l="11700" t="653" r="72687" b="97719"/>
                  <a:stretch/>
                </p:blipFill>
                <p:spPr>
                  <a:xfrm>
                    <a:off x="9728905" y="4124857"/>
                    <a:ext cx="650845" cy="101817"/>
                  </a:xfrm>
                  <a:prstGeom prst="rect">
                    <a:avLst/>
                  </a:prstGeom>
                </p:spPr>
              </p:pic>
              <p:pic>
                <p:nvPicPr>
                  <p:cNvPr id="188" name="Picture 187" descr="A graph of different colored lines&#10;&#10;Description automatically generated">
                    <a:extLst>
                      <a:ext uri="{FF2B5EF4-FFF2-40B4-BE49-F238E27FC236}">
                        <a16:creationId xmlns:a16="http://schemas.microsoft.com/office/drawing/2014/main" id="{CCCBEBA0-7390-9CFE-FEA1-740FFFABC0E6}"/>
                      </a:ext>
                    </a:extLst>
                  </p:cNvPr>
                  <p:cNvPicPr>
                    <a:picLocks noChangeAspect="1"/>
                  </p:cNvPicPr>
                  <p:nvPr/>
                </p:nvPicPr>
                <p:blipFill rotWithShape="1">
                  <a:blip r:embed="rId4"/>
                  <a:srcRect l="30144" t="697" r="48070" b="97675"/>
                  <a:stretch/>
                </p:blipFill>
                <p:spPr>
                  <a:xfrm>
                    <a:off x="9728905" y="4269626"/>
                    <a:ext cx="908156" cy="101817"/>
                  </a:xfrm>
                  <a:prstGeom prst="rect">
                    <a:avLst/>
                  </a:prstGeom>
                </p:spPr>
              </p:pic>
              <p:pic>
                <p:nvPicPr>
                  <p:cNvPr id="189" name="Picture 188" descr="A graph of different colored lines&#10;&#10;Description automatically generated">
                    <a:extLst>
                      <a:ext uri="{FF2B5EF4-FFF2-40B4-BE49-F238E27FC236}">
                        <a16:creationId xmlns:a16="http://schemas.microsoft.com/office/drawing/2014/main" id="{0560AE52-AFB5-D077-A0DB-2B22D13B66B6}"/>
                      </a:ext>
                    </a:extLst>
                  </p:cNvPr>
                  <p:cNvPicPr>
                    <a:picLocks noChangeAspect="1"/>
                  </p:cNvPicPr>
                  <p:nvPr/>
                </p:nvPicPr>
                <p:blipFill rotWithShape="1">
                  <a:blip r:embed="rId4"/>
                  <a:srcRect l="8036" t="3353" r="77209" b="95098"/>
                  <a:stretch/>
                </p:blipFill>
                <p:spPr>
                  <a:xfrm>
                    <a:off x="9728905" y="4414395"/>
                    <a:ext cx="615092" cy="96877"/>
                  </a:xfrm>
                  <a:prstGeom prst="rect">
                    <a:avLst/>
                  </a:prstGeom>
                </p:spPr>
              </p:pic>
              <p:pic>
                <p:nvPicPr>
                  <p:cNvPr id="190" name="Picture 189" descr="A graph of different colored lines&#10;&#10;Description automatically generated">
                    <a:extLst>
                      <a:ext uri="{FF2B5EF4-FFF2-40B4-BE49-F238E27FC236}">
                        <a16:creationId xmlns:a16="http://schemas.microsoft.com/office/drawing/2014/main" id="{73C5DA5A-5270-1412-D763-25A964B70AEF}"/>
                      </a:ext>
                    </a:extLst>
                  </p:cNvPr>
                  <p:cNvPicPr>
                    <a:picLocks noChangeAspect="1"/>
                  </p:cNvPicPr>
                  <p:nvPr/>
                </p:nvPicPr>
                <p:blipFill rotWithShape="1">
                  <a:blip r:embed="rId4"/>
                  <a:srcRect l="24968" t="3103" r="62483" b="95010"/>
                  <a:stretch/>
                </p:blipFill>
                <p:spPr>
                  <a:xfrm>
                    <a:off x="9728905" y="4554224"/>
                    <a:ext cx="523135" cy="117993"/>
                  </a:xfrm>
                  <a:prstGeom prst="rect">
                    <a:avLst/>
                  </a:prstGeom>
                </p:spPr>
              </p:pic>
              <p:pic>
                <p:nvPicPr>
                  <p:cNvPr id="191" name="Picture 190" descr="A graph of different colored lines&#10;&#10;Description automatically generated">
                    <a:extLst>
                      <a:ext uri="{FF2B5EF4-FFF2-40B4-BE49-F238E27FC236}">
                        <a16:creationId xmlns:a16="http://schemas.microsoft.com/office/drawing/2014/main" id="{F37F893F-6304-5DF6-654E-D30E6A73D0F0}"/>
                      </a:ext>
                    </a:extLst>
                  </p:cNvPr>
                  <p:cNvPicPr>
                    <a:picLocks noChangeAspect="1"/>
                  </p:cNvPicPr>
                  <p:nvPr/>
                </p:nvPicPr>
                <p:blipFill rotWithShape="1">
                  <a:blip r:embed="rId4"/>
                  <a:srcRect l="54317" t="608" r="36254" b="97533"/>
                  <a:stretch/>
                </p:blipFill>
                <p:spPr>
                  <a:xfrm>
                    <a:off x="9728905" y="5301272"/>
                    <a:ext cx="393043" cy="116252"/>
                  </a:xfrm>
                  <a:prstGeom prst="rect">
                    <a:avLst/>
                  </a:prstGeom>
                </p:spPr>
              </p:pic>
              <p:pic>
                <p:nvPicPr>
                  <p:cNvPr id="192" name="Picture 191" descr="A graph of different colored lines&#10;&#10;Description automatically generated">
                    <a:extLst>
                      <a:ext uri="{FF2B5EF4-FFF2-40B4-BE49-F238E27FC236}">
                        <a16:creationId xmlns:a16="http://schemas.microsoft.com/office/drawing/2014/main" id="{58795C12-B849-75BA-4D20-0DEBDECEEF1F}"/>
                      </a:ext>
                    </a:extLst>
                  </p:cNvPr>
                  <p:cNvPicPr>
                    <a:picLocks noChangeAspect="1"/>
                  </p:cNvPicPr>
                  <p:nvPr/>
                </p:nvPicPr>
                <p:blipFill rotWithShape="1">
                  <a:blip r:embed="rId4"/>
                  <a:srcRect l="66268" t="722" r="25100" b="97798"/>
                  <a:stretch/>
                </p:blipFill>
                <p:spPr>
                  <a:xfrm>
                    <a:off x="9728905" y="5460476"/>
                    <a:ext cx="359828" cy="92547"/>
                  </a:xfrm>
                  <a:prstGeom prst="rect">
                    <a:avLst/>
                  </a:prstGeom>
                </p:spPr>
              </p:pic>
              <p:pic>
                <p:nvPicPr>
                  <p:cNvPr id="193" name="Picture 192" descr="A graph of different colored lines&#10;&#10;Description automatically generated">
                    <a:extLst>
                      <a:ext uri="{FF2B5EF4-FFF2-40B4-BE49-F238E27FC236}">
                        <a16:creationId xmlns:a16="http://schemas.microsoft.com/office/drawing/2014/main" id="{4079BD32-C3FC-ED36-45E5-306B3EEBDA6E}"/>
                      </a:ext>
                    </a:extLst>
                  </p:cNvPr>
                  <p:cNvPicPr>
                    <a:picLocks noChangeAspect="1"/>
                  </p:cNvPicPr>
                  <p:nvPr/>
                </p:nvPicPr>
                <p:blipFill rotWithShape="1">
                  <a:blip r:embed="rId4"/>
                  <a:srcRect l="77767" t="722" r="11952" b="97798"/>
                  <a:stretch/>
                </p:blipFill>
                <p:spPr>
                  <a:xfrm>
                    <a:off x="9728905" y="4876114"/>
                    <a:ext cx="428562" cy="92547"/>
                  </a:xfrm>
                  <a:prstGeom prst="rect">
                    <a:avLst/>
                  </a:prstGeom>
                </p:spPr>
              </p:pic>
              <p:pic>
                <p:nvPicPr>
                  <p:cNvPr id="194" name="Picture 193" descr="A graph of different colored lines&#10;&#10;Description automatically generated">
                    <a:extLst>
                      <a:ext uri="{FF2B5EF4-FFF2-40B4-BE49-F238E27FC236}">
                        <a16:creationId xmlns:a16="http://schemas.microsoft.com/office/drawing/2014/main" id="{E1AACD4A-4447-1E15-0DDD-64C0E91CA531}"/>
                      </a:ext>
                    </a:extLst>
                  </p:cNvPr>
                  <p:cNvPicPr>
                    <a:picLocks noChangeAspect="1"/>
                  </p:cNvPicPr>
                  <p:nvPr/>
                </p:nvPicPr>
                <p:blipFill rotWithShape="1">
                  <a:blip r:embed="rId4"/>
                  <a:srcRect l="40291" t="3103" r="48672" b="95268"/>
                  <a:stretch/>
                </p:blipFill>
                <p:spPr>
                  <a:xfrm>
                    <a:off x="9728905" y="5595970"/>
                    <a:ext cx="460105" cy="101878"/>
                  </a:xfrm>
                  <a:prstGeom prst="rect">
                    <a:avLst/>
                  </a:prstGeom>
                </p:spPr>
              </p:pic>
              <p:pic>
                <p:nvPicPr>
                  <p:cNvPr id="195" name="Picture 194" descr="A graph of different colored lines&#10;&#10;Description automatically generated">
                    <a:extLst>
                      <a:ext uri="{FF2B5EF4-FFF2-40B4-BE49-F238E27FC236}">
                        <a16:creationId xmlns:a16="http://schemas.microsoft.com/office/drawing/2014/main" id="{D0DBE450-DB6C-76DE-AC7C-82F3C42EAB88}"/>
                      </a:ext>
                    </a:extLst>
                  </p:cNvPr>
                  <p:cNvPicPr>
                    <a:picLocks noChangeAspect="1"/>
                  </p:cNvPicPr>
                  <p:nvPr/>
                </p:nvPicPr>
                <p:blipFill rotWithShape="1">
                  <a:blip r:embed="rId4"/>
                  <a:srcRect l="54051" t="3103" r="37251" b="95268"/>
                  <a:stretch/>
                </p:blipFill>
                <p:spPr>
                  <a:xfrm>
                    <a:off x="9728905" y="5156443"/>
                    <a:ext cx="362596" cy="101877"/>
                  </a:xfrm>
                  <a:prstGeom prst="rect">
                    <a:avLst/>
                  </a:prstGeom>
                </p:spPr>
              </p:pic>
              <p:pic>
                <p:nvPicPr>
                  <p:cNvPr id="196" name="Picture 195" descr="A graph of different colored lines&#10;&#10;Description automatically generated">
                    <a:extLst>
                      <a:ext uri="{FF2B5EF4-FFF2-40B4-BE49-F238E27FC236}">
                        <a16:creationId xmlns:a16="http://schemas.microsoft.com/office/drawing/2014/main" id="{7E542810-0307-65F2-E432-37380E75A98E}"/>
                      </a:ext>
                    </a:extLst>
                  </p:cNvPr>
                  <p:cNvPicPr>
                    <a:picLocks noChangeAspect="1"/>
                  </p:cNvPicPr>
                  <p:nvPr/>
                </p:nvPicPr>
                <p:blipFill rotWithShape="1">
                  <a:blip r:embed="rId4"/>
                  <a:srcRect l="79416" t="3103" r="8367" b="95010"/>
                  <a:stretch/>
                </p:blipFill>
                <p:spPr>
                  <a:xfrm>
                    <a:off x="9728905" y="4715169"/>
                    <a:ext cx="509295" cy="117993"/>
                  </a:xfrm>
                  <a:prstGeom prst="rect">
                    <a:avLst/>
                  </a:prstGeom>
                </p:spPr>
              </p:pic>
              <p:pic>
                <p:nvPicPr>
                  <p:cNvPr id="197" name="Picture 196" descr="A graph of different colored lines&#10;&#10;Description automatically generated">
                    <a:extLst>
                      <a:ext uri="{FF2B5EF4-FFF2-40B4-BE49-F238E27FC236}">
                        <a16:creationId xmlns:a16="http://schemas.microsoft.com/office/drawing/2014/main" id="{F38E4F50-EA08-A67D-E1AD-91BE5F32AFE3}"/>
                      </a:ext>
                    </a:extLst>
                  </p:cNvPr>
                  <p:cNvPicPr>
                    <a:picLocks noChangeAspect="1"/>
                  </p:cNvPicPr>
                  <p:nvPr/>
                </p:nvPicPr>
                <p:blipFill rotWithShape="1">
                  <a:blip r:embed="rId4"/>
                  <a:srcRect l="64863" t="3103" r="23241" b="95268"/>
                  <a:stretch/>
                </p:blipFill>
                <p:spPr>
                  <a:xfrm>
                    <a:off x="9728905" y="5011613"/>
                    <a:ext cx="495927" cy="101878"/>
                  </a:xfrm>
                  <a:prstGeom prst="rect">
                    <a:avLst/>
                  </a:prstGeom>
                </p:spPr>
              </p:pic>
            </p:grpSp>
          </p:grpSp>
        </p:grpSp>
      </p:grpSp>
      <p:sp>
        <p:nvSpPr>
          <p:cNvPr id="162" name="Google Shape;162;g22b542f3695_0_0"/>
          <p:cNvSpPr txBox="1">
            <a:spLocks noGrp="1"/>
          </p:cNvSpPr>
          <p:nvPr>
            <p:ph type="title"/>
          </p:nvPr>
        </p:nvSpPr>
        <p:spPr>
          <a:xfrm>
            <a:off x="609599" y="379895"/>
            <a:ext cx="10757923" cy="1066800"/>
          </a:xfrm>
          <a:prstGeom prst="rect">
            <a:avLst/>
          </a:prstGeom>
          <a:noFill/>
          <a:ln>
            <a:noFill/>
          </a:ln>
        </p:spPr>
        <p:txBody>
          <a:bodyPr spcFirstLastPara="1" wrap="square" lIns="91425" tIns="45700" rIns="91425" bIns="45700" anchor="ctr" anchorCtr="0">
            <a:noAutofit/>
          </a:bodyPr>
          <a:lstStyle/>
          <a:p>
            <a:pPr lvl="0"/>
            <a:r>
              <a:rPr lang="en-US">
                <a:solidFill>
                  <a:srgbClr val="5F2A0F"/>
                </a:solidFill>
                <a:latin typeface="Calibri" panose="020F0502020204030204" pitchFamily="34" charset="0"/>
                <a:cs typeface="Calibri" panose="020F0502020204030204" pitchFamily="34" charset="0"/>
              </a:rPr>
              <a:t>Evaluating Against Common Corruptions</a:t>
            </a:r>
            <a:endParaRPr>
              <a:latin typeface="Calibri" panose="020F0502020204030204" pitchFamily="34" charset="0"/>
              <a:cs typeface="Calibri" panose="020F0502020204030204" pitchFamily="34" charset="0"/>
            </a:endParaRPr>
          </a:p>
        </p:txBody>
      </p:sp>
      <p:sp>
        <p:nvSpPr>
          <p:cNvPr id="182" name="Google Shape;554;g22b5a1f32dd_1_1311">
            <a:extLst>
              <a:ext uri="{FF2B5EF4-FFF2-40B4-BE49-F238E27FC236}">
                <a16:creationId xmlns:a16="http://schemas.microsoft.com/office/drawing/2014/main" id="{17989479-7CDE-5B08-5FC9-5E9DAB1499A1}"/>
              </a:ext>
            </a:extLst>
          </p:cNvPr>
          <p:cNvSpPr txBox="1">
            <a:spLocks noGrp="1"/>
          </p:cNvSpPr>
          <p:nvPr>
            <p:ph type="body" idx="1"/>
          </p:nvPr>
        </p:nvSpPr>
        <p:spPr>
          <a:xfrm>
            <a:off x="367789" y="1223000"/>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CIFAR10-C (Corrupted) is a variant of the original CIFAR10 dataset that contains corrupted images [6, 21].</a:t>
            </a:r>
          </a:p>
          <a:p>
            <a:pPr marL="609584" lvl="0" indent="-482587">
              <a:spcBef>
                <a:spcPts val="267"/>
              </a:spcBef>
              <a:buSzPts val="2100"/>
            </a:pPr>
            <a:r>
              <a:rPr lang="en-US" sz="2400" dirty="0">
                <a:solidFill>
                  <a:srgbClr val="5F2A0F"/>
                </a:solidFill>
                <a:latin typeface="Calibri" panose="020F0502020204030204" pitchFamily="34" charset="0"/>
                <a:cs typeface="Calibri" panose="020F0502020204030204" pitchFamily="34" charset="0"/>
              </a:rPr>
              <a:t>The ADRM model performed relatively best (in 15 out of 19 cases) in various noisy conditions.</a:t>
            </a:r>
          </a:p>
        </p:txBody>
      </p:sp>
      <p:grpSp>
        <p:nvGrpSpPr>
          <p:cNvPr id="24" name="Group 23">
            <a:extLst>
              <a:ext uri="{FF2B5EF4-FFF2-40B4-BE49-F238E27FC236}">
                <a16:creationId xmlns:a16="http://schemas.microsoft.com/office/drawing/2014/main" id="{D47F5C62-F6F3-9DD5-85C9-CEB433FCABFA}"/>
              </a:ext>
            </a:extLst>
          </p:cNvPr>
          <p:cNvGrpSpPr/>
          <p:nvPr/>
        </p:nvGrpSpPr>
        <p:grpSpPr>
          <a:xfrm>
            <a:off x="658008" y="5547718"/>
            <a:ext cx="6251143" cy="1132292"/>
            <a:chOff x="658008" y="5337813"/>
            <a:chExt cx="6251143" cy="1132292"/>
          </a:xfrm>
        </p:grpSpPr>
        <p:pic>
          <p:nvPicPr>
            <p:cNvPr id="5" name="Picture 4" descr="A collage of images of cars&#10;&#10;Description automatically generated">
              <a:extLst>
                <a:ext uri="{FF2B5EF4-FFF2-40B4-BE49-F238E27FC236}">
                  <a16:creationId xmlns:a16="http://schemas.microsoft.com/office/drawing/2014/main" id="{3A09346F-2DF7-5AD5-684A-AAB8712FF808}"/>
                </a:ext>
              </a:extLst>
            </p:cNvPr>
            <p:cNvPicPr>
              <a:picLocks noChangeAspect="1"/>
            </p:cNvPicPr>
            <p:nvPr/>
          </p:nvPicPr>
          <p:blipFill rotWithShape="1">
            <a:blip r:embed="rId5"/>
            <a:srcRect l="4771" b="93753"/>
            <a:stretch/>
          </p:blipFill>
          <p:spPr>
            <a:xfrm>
              <a:off x="2049531" y="5337813"/>
              <a:ext cx="3742565" cy="207017"/>
            </a:xfrm>
            <a:prstGeom prst="rect">
              <a:avLst/>
            </a:prstGeom>
          </p:spPr>
        </p:pic>
        <p:pic>
          <p:nvPicPr>
            <p:cNvPr id="6" name="Picture 5" descr="A grid of black birds&#10;&#10;Description automatically generated">
              <a:extLst>
                <a:ext uri="{FF2B5EF4-FFF2-40B4-BE49-F238E27FC236}">
                  <a16:creationId xmlns:a16="http://schemas.microsoft.com/office/drawing/2014/main" id="{ECB83213-0E61-7A66-2588-10DA52E6F4BE}"/>
                </a:ext>
              </a:extLst>
            </p:cNvPr>
            <p:cNvPicPr>
              <a:picLocks noChangeAspect="1"/>
            </p:cNvPicPr>
            <p:nvPr/>
          </p:nvPicPr>
          <p:blipFill rotWithShape="1">
            <a:blip r:embed="rId6"/>
            <a:srcRect l="12444" t="20141" r="9996" b="75776"/>
            <a:stretch/>
          </p:blipFill>
          <p:spPr>
            <a:xfrm>
              <a:off x="2052942" y="5584121"/>
              <a:ext cx="1777528" cy="296253"/>
            </a:xfrm>
            <a:prstGeom prst="rect">
              <a:avLst/>
            </a:prstGeom>
          </p:spPr>
        </p:pic>
        <p:sp>
          <p:nvSpPr>
            <p:cNvPr id="7" name="TextBox 6">
              <a:extLst>
                <a:ext uri="{FF2B5EF4-FFF2-40B4-BE49-F238E27FC236}">
                  <a16:creationId xmlns:a16="http://schemas.microsoft.com/office/drawing/2014/main" id="{A08686D5-8DEF-B481-66BC-DE3C394FC56E}"/>
                </a:ext>
              </a:extLst>
            </p:cNvPr>
            <p:cNvSpPr txBox="1"/>
            <p:nvPr/>
          </p:nvSpPr>
          <p:spPr>
            <a:xfrm>
              <a:off x="1288504" y="5680055"/>
              <a:ext cx="77777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Defocus blur</a:t>
              </a:r>
            </a:p>
          </p:txBody>
        </p:sp>
        <p:sp>
          <p:nvSpPr>
            <p:cNvPr id="8" name="TextBox 7">
              <a:extLst>
                <a:ext uri="{FF2B5EF4-FFF2-40B4-BE49-F238E27FC236}">
                  <a16:creationId xmlns:a16="http://schemas.microsoft.com/office/drawing/2014/main" id="{CFAE6AF9-2C93-B7FF-8A1A-6976150324CC}"/>
                </a:ext>
              </a:extLst>
            </p:cNvPr>
            <p:cNvSpPr txBox="1"/>
            <p:nvPr/>
          </p:nvSpPr>
          <p:spPr>
            <a:xfrm>
              <a:off x="1093576" y="5935782"/>
              <a:ext cx="974947" cy="230832"/>
            </a:xfrm>
            <a:prstGeom prst="rect">
              <a:avLst/>
            </a:prstGeom>
            <a:noFill/>
          </p:spPr>
          <p:txBody>
            <a:bodyPr wrap="none" rtlCol="0">
              <a:spAutoFit/>
            </a:bodyPr>
            <a:lstStyle/>
            <a:p>
              <a:pPr algn="r"/>
              <a:r>
                <a:rPr lang="en-US" sz="900">
                  <a:latin typeface="Calibri" panose="020F0502020204030204" pitchFamily="34" charset="0"/>
                  <a:cs typeface="Calibri" panose="020F0502020204030204" pitchFamily="34" charset="0"/>
                </a:rPr>
                <a:t>Elastic transform</a:t>
              </a:r>
            </a:p>
          </p:txBody>
        </p:sp>
        <p:pic>
          <p:nvPicPr>
            <p:cNvPr id="9" name="Picture 8" descr="A grid of black birds&#10;&#10;Description automatically generated">
              <a:extLst>
                <a:ext uri="{FF2B5EF4-FFF2-40B4-BE49-F238E27FC236}">
                  <a16:creationId xmlns:a16="http://schemas.microsoft.com/office/drawing/2014/main" id="{715D624F-04BE-9F22-01A7-EC0FBAE675CC}"/>
                </a:ext>
              </a:extLst>
            </p:cNvPr>
            <p:cNvPicPr>
              <a:picLocks noChangeAspect="1"/>
            </p:cNvPicPr>
            <p:nvPr/>
          </p:nvPicPr>
          <p:blipFill rotWithShape="1">
            <a:blip r:embed="rId6"/>
            <a:srcRect l="12444" t="24216" r="9996" b="71701"/>
            <a:stretch/>
          </p:blipFill>
          <p:spPr>
            <a:xfrm>
              <a:off x="2052942" y="5877235"/>
              <a:ext cx="1777528" cy="296253"/>
            </a:xfrm>
            <a:prstGeom prst="rect">
              <a:avLst/>
            </a:prstGeom>
          </p:spPr>
        </p:pic>
        <p:sp>
          <p:nvSpPr>
            <p:cNvPr id="12" name="TextBox 11">
              <a:extLst>
                <a:ext uri="{FF2B5EF4-FFF2-40B4-BE49-F238E27FC236}">
                  <a16:creationId xmlns:a16="http://schemas.microsoft.com/office/drawing/2014/main" id="{FA7B63D7-6555-7948-6D61-3E3A867A6172}"/>
                </a:ext>
              </a:extLst>
            </p:cNvPr>
            <p:cNvSpPr txBox="1"/>
            <p:nvPr/>
          </p:nvSpPr>
          <p:spPr>
            <a:xfrm>
              <a:off x="5776479" y="5632903"/>
              <a:ext cx="82702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Glass blur</a:t>
              </a:r>
            </a:p>
          </p:txBody>
        </p:sp>
        <p:sp>
          <p:nvSpPr>
            <p:cNvPr id="14" name="TextBox 13">
              <a:extLst>
                <a:ext uri="{FF2B5EF4-FFF2-40B4-BE49-F238E27FC236}">
                  <a16:creationId xmlns:a16="http://schemas.microsoft.com/office/drawing/2014/main" id="{B09B14B0-BF8E-13AA-25F8-7652EF5A47D1}"/>
                </a:ext>
              </a:extLst>
            </p:cNvPr>
            <p:cNvSpPr txBox="1"/>
            <p:nvPr/>
          </p:nvSpPr>
          <p:spPr>
            <a:xfrm>
              <a:off x="5776479" y="5908307"/>
              <a:ext cx="1128670"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Gaussian noise</a:t>
              </a:r>
            </a:p>
          </p:txBody>
        </p:sp>
        <p:pic>
          <p:nvPicPr>
            <p:cNvPr id="15" name="Picture 14" descr="A grid of black birds&#10;&#10;Description automatically generated">
              <a:extLst>
                <a:ext uri="{FF2B5EF4-FFF2-40B4-BE49-F238E27FC236}">
                  <a16:creationId xmlns:a16="http://schemas.microsoft.com/office/drawing/2014/main" id="{602595F0-5FFA-E452-9CD9-E424E0EE4AC2}"/>
                </a:ext>
              </a:extLst>
            </p:cNvPr>
            <p:cNvPicPr>
              <a:picLocks noChangeAspect="1"/>
            </p:cNvPicPr>
            <p:nvPr/>
          </p:nvPicPr>
          <p:blipFill rotWithShape="1">
            <a:blip r:embed="rId6"/>
            <a:srcRect l="12444" t="40488" r="9996" b="55430"/>
            <a:stretch/>
          </p:blipFill>
          <p:spPr>
            <a:xfrm>
              <a:off x="4021433" y="5884215"/>
              <a:ext cx="1777528" cy="296253"/>
            </a:xfrm>
            <a:prstGeom prst="rect">
              <a:avLst/>
            </a:prstGeom>
          </p:spPr>
        </p:pic>
        <p:pic>
          <p:nvPicPr>
            <p:cNvPr id="13" name="Picture 12" descr="A grid of black birds&#10;&#10;Description automatically generated">
              <a:extLst>
                <a:ext uri="{FF2B5EF4-FFF2-40B4-BE49-F238E27FC236}">
                  <a16:creationId xmlns:a16="http://schemas.microsoft.com/office/drawing/2014/main" id="{80493D09-067B-FB0C-73AD-19829BF0E44E}"/>
                </a:ext>
              </a:extLst>
            </p:cNvPr>
            <p:cNvPicPr>
              <a:picLocks noChangeAspect="1"/>
            </p:cNvPicPr>
            <p:nvPr/>
          </p:nvPicPr>
          <p:blipFill rotWithShape="1">
            <a:blip r:embed="rId6"/>
            <a:srcRect l="12444" t="44375" r="9996" b="51543"/>
            <a:stretch/>
          </p:blipFill>
          <p:spPr>
            <a:xfrm>
              <a:off x="4021433" y="5584121"/>
              <a:ext cx="1777528" cy="296253"/>
            </a:xfrm>
            <a:prstGeom prst="rect">
              <a:avLst/>
            </a:prstGeom>
          </p:spPr>
        </p:pic>
        <p:sp>
          <p:nvSpPr>
            <p:cNvPr id="17" name="TextBox 16">
              <a:extLst>
                <a:ext uri="{FF2B5EF4-FFF2-40B4-BE49-F238E27FC236}">
                  <a16:creationId xmlns:a16="http://schemas.microsoft.com/office/drawing/2014/main" id="{99869781-437F-1C26-2AAB-D0E8344AD27F}"/>
                </a:ext>
              </a:extLst>
            </p:cNvPr>
            <p:cNvSpPr txBox="1"/>
            <p:nvPr/>
          </p:nvSpPr>
          <p:spPr>
            <a:xfrm>
              <a:off x="658008" y="6191510"/>
              <a:ext cx="1416378" cy="230832"/>
            </a:xfrm>
            <a:prstGeom prst="rect">
              <a:avLst/>
            </a:prstGeom>
            <a:noFill/>
          </p:spPr>
          <p:txBody>
            <a:bodyPr wrap="square" rtlCol="0">
              <a:spAutoFit/>
            </a:bodyPr>
            <a:lstStyle/>
            <a:p>
              <a:pPr algn="r"/>
              <a:r>
                <a:rPr lang="en-US" sz="900">
                  <a:latin typeface="Calibri" panose="020F0502020204030204" pitchFamily="34" charset="0"/>
                  <a:cs typeface="Calibri" panose="020F0502020204030204" pitchFamily="34" charset="0"/>
                </a:rPr>
                <a:t>Jpeg compression</a:t>
              </a:r>
            </a:p>
          </p:txBody>
        </p:sp>
        <p:pic>
          <p:nvPicPr>
            <p:cNvPr id="18" name="Picture 17" descr="A grid of black birds&#10;&#10;Description automatically generated">
              <a:extLst>
                <a:ext uri="{FF2B5EF4-FFF2-40B4-BE49-F238E27FC236}">
                  <a16:creationId xmlns:a16="http://schemas.microsoft.com/office/drawing/2014/main" id="{28E27804-461D-BAE9-895A-41707008AE26}"/>
                </a:ext>
              </a:extLst>
            </p:cNvPr>
            <p:cNvPicPr>
              <a:picLocks noChangeAspect="1"/>
            </p:cNvPicPr>
            <p:nvPr/>
          </p:nvPicPr>
          <p:blipFill rotWithShape="1">
            <a:blip r:embed="rId6"/>
            <a:srcRect l="12444" t="52302" r="9996" b="43339"/>
            <a:stretch/>
          </p:blipFill>
          <p:spPr>
            <a:xfrm>
              <a:off x="2049530" y="6149600"/>
              <a:ext cx="1780939" cy="317002"/>
            </a:xfrm>
            <a:prstGeom prst="rect">
              <a:avLst/>
            </a:prstGeom>
          </p:spPr>
        </p:pic>
        <p:pic>
          <p:nvPicPr>
            <p:cNvPr id="19" name="Picture 18" descr="A grid of black birds&#10;&#10;Description automatically generated">
              <a:extLst>
                <a:ext uri="{FF2B5EF4-FFF2-40B4-BE49-F238E27FC236}">
                  <a16:creationId xmlns:a16="http://schemas.microsoft.com/office/drawing/2014/main" id="{853750E6-0CF2-21B1-972F-A39CD3172A7F}"/>
                </a:ext>
              </a:extLst>
            </p:cNvPr>
            <p:cNvPicPr>
              <a:picLocks noChangeAspect="1"/>
            </p:cNvPicPr>
            <p:nvPr/>
          </p:nvPicPr>
          <p:blipFill rotWithShape="1">
            <a:blip r:embed="rId6"/>
            <a:srcRect l="12444" t="56496" r="9996" b="39302"/>
            <a:stretch/>
          </p:blipFill>
          <p:spPr>
            <a:xfrm>
              <a:off x="4019329" y="6164264"/>
              <a:ext cx="1782461" cy="305841"/>
            </a:xfrm>
            <a:prstGeom prst="rect">
              <a:avLst/>
            </a:prstGeom>
          </p:spPr>
        </p:pic>
        <p:sp>
          <p:nvSpPr>
            <p:cNvPr id="20" name="TextBox 19">
              <a:extLst>
                <a:ext uri="{FF2B5EF4-FFF2-40B4-BE49-F238E27FC236}">
                  <a16:creationId xmlns:a16="http://schemas.microsoft.com/office/drawing/2014/main" id="{E3EB5782-2422-13DB-890C-B94C3C82DF0A}"/>
                </a:ext>
              </a:extLst>
            </p:cNvPr>
            <p:cNvSpPr txBox="1"/>
            <p:nvPr/>
          </p:nvSpPr>
          <p:spPr>
            <a:xfrm>
              <a:off x="5776479" y="6183711"/>
              <a:ext cx="113267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Motion blur</a:t>
              </a:r>
            </a:p>
          </p:txBody>
        </p:sp>
        <p:sp>
          <p:nvSpPr>
            <p:cNvPr id="22" name="Rectangle 21">
              <a:extLst>
                <a:ext uri="{FF2B5EF4-FFF2-40B4-BE49-F238E27FC236}">
                  <a16:creationId xmlns:a16="http://schemas.microsoft.com/office/drawing/2014/main" id="{14B5B9D3-1829-4E2E-4D18-16536D1F1C64}"/>
                </a:ext>
              </a:extLst>
            </p:cNvPr>
            <p:cNvSpPr/>
            <p:nvPr/>
          </p:nvSpPr>
          <p:spPr>
            <a:xfrm>
              <a:off x="2053883"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775016-CD09-7668-26B6-69E624E28EF1}"/>
                </a:ext>
              </a:extLst>
            </p:cNvPr>
            <p:cNvSpPr/>
            <p:nvPr/>
          </p:nvSpPr>
          <p:spPr>
            <a:xfrm>
              <a:off x="4025239" y="5590526"/>
              <a:ext cx="1766857" cy="877149"/>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 Placeholder 2">
            <a:extLst>
              <a:ext uri="{FF2B5EF4-FFF2-40B4-BE49-F238E27FC236}">
                <a16:creationId xmlns:a16="http://schemas.microsoft.com/office/drawing/2014/main" id="{43784FF7-7938-89CE-E216-47F2A49060AB}"/>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1" name="Group 20">
            <a:extLst>
              <a:ext uri="{FF2B5EF4-FFF2-40B4-BE49-F238E27FC236}">
                <a16:creationId xmlns:a16="http://schemas.microsoft.com/office/drawing/2014/main" id="{BDEE8934-7A40-DD70-E86B-E62D9042A61A}"/>
              </a:ext>
            </a:extLst>
          </p:cNvPr>
          <p:cNvGrpSpPr/>
          <p:nvPr/>
        </p:nvGrpSpPr>
        <p:grpSpPr>
          <a:xfrm>
            <a:off x="1258389" y="2774154"/>
            <a:ext cx="9156540" cy="3806132"/>
            <a:chOff x="1258389" y="2774154"/>
            <a:chExt cx="9156540" cy="3806132"/>
          </a:xfrm>
        </p:grpSpPr>
        <p:grpSp>
          <p:nvGrpSpPr>
            <p:cNvPr id="2" name="Group 1">
              <a:extLst>
                <a:ext uri="{FF2B5EF4-FFF2-40B4-BE49-F238E27FC236}">
                  <a16:creationId xmlns:a16="http://schemas.microsoft.com/office/drawing/2014/main" id="{D0966BB8-A475-2E6A-FAE4-8E07AAF4E089}"/>
                </a:ext>
              </a:extLst>
            </p:cNvPr>
            <p:cNvGrpSpPr/>
            <p:nvPr/>
          </p:nvGrpSpPr>
          <p:grpSpPr>
            <a:xfrm>
              <a:off x="1258389" y="2990424"/>
              <a:ext cx="9156540" cy="3589862"/>
              <a:chOff x="1258389" y="2990424"/>
              <a:chExt cx="9156540" cy="3589862"/>
            </a:xfrm>
          </p:grpSpPr>
          <p:sp>
            <p:nvSpPr>
              <p:cNvPr id="167" name="Rectangle 166">
                <a:extLst>
                  <a:ext uri="{FF2B5EF4-FFF2-40B4-BE49-F238E27FC236}">
                    <a16:creationId xmlns:a16="http://schemas.microsoft.com/office/drawing/2014/main" id="{F16B300D-5E28-FB57-4525-1EDDDA5970F0}"/>
                  </a:ext>
                </a:extLst>
              </p:cNvPr>
              <p:cNvSpPr/>
              <p:nvPr/>
            </p:nvSpPr>
            <p:spPr>
              <a:xfrm>
                <a:off x="475241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07510596-A9AE-0593-434C-C3E9E08CF869}"/>
                  </a:ext>
                </a:extLst>
              </p:cNvPr>
              <p:cNvSpPr/>
              <p:nvPr/>
            </p:nvSpPr>
            <p:spPr>
              <a:xfrm>
                <a:off x="3588892"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1B7BF948-A48F-6D9C-590D-F84140CF407E}"/>
                  </a:ext>
                </a:extLst>
              </p:cNvPr>
              <p:cNvSpPr/>
              <p:nvPr/>
            </p:nvSpPr>
            <p:spPr>
              <a:xfrm>
                <a:off x="7090759"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61795733-6070-058E-0328-FAF1B23C15BE}"/>
                  </a:ext>
                </a:extLst>
              </p:cNvPr>
              <p:cNvSpPr/>
              <p:nvPr/>
            </p:nvSpPr>
            <p:spPr>
              <a:xfrm>
                <a:off x="8265860" y="299042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7C2ECD47-77D0-F3A5-359C-8405F6EE908A}"/>
                  </a:ext>
                </a:extLst>
              </p:cNvPr>
              <p:cNvSpPr/>
              <p:nvPr/>
            </p:nvSpPr>
            <p:spPr>
              <a:xfrm>
                <a:off x="9426339" y="300104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8B763FD7-E2CE-7CD0-F543-0667397B4134}"/>
                  </a:ext>
                </a:extLst>
              </p:cNvPr>
              <p:cNvSpPr/>
              <p:nvPr/>
            </p:nvSpPr>
            <p:spPr>
              <a:xfrm>
                <a:off x="1258389" y="431955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4E1B9099-2D34-2B43-1CF0-9D1EA6AFE96E}"/>
                  </a:ext>
                </a:extLst>
              </p:cNvPr>
              <p:cNvSpPr/>
              <p:nvPr/>
            </p:nvSpPr>
            <p:spPr>
              <a:xfrm>
                <a:off x="2430734" y="431955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940696E-4977-01A8-EF3B-432977EF9535}"/>
                  </a:ext>
                </a:extLst>
              </p:cNvPr>
              <p:cNvSpPr/>
              <p:nvPr/>
            </p:nvSpPr>
            <p:spPr>
              <a:xfrm>
                <a:off x="3575973" y="431750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AFE4F18-2A43-9EC0-1C8E-A659FFE96CD3}"/>
                  </a:ext>
                </a:extLst>
              </p:cNvPr>
              <p:cNvSpPr/>
              <p:nvPr/>
            </p:nvSpPr>
            <p:spPr>
              <a:xfrm>
                <a:off x="4745666" y="4317137"/>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C99E753-2A31-F0AA-3225-F5823F760BFD}"/>
                  </a:ext>
                </a:extLst>
              </p:cNvPr>
              <p:cNvSpPr/>
              <p:nvPr/>
            </p:nvSpPr>
            <p:spPr>
              <a:xfrm>
                <a:off x="5915359" y="4317136"/>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0C793AD-561E-2911-1990-88BEFC6EE3B7}"/>
                  </a:ext>
                </a:extLst>
              </p:cNvPr>
              <p:cNvSpPr/>
              <p:nvPr/>
            </p:nvSpPr>
            <p:spPr>
              <a:xfrm>
                <a:off x="8243864" y="4317135"/>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09B94049-B9A8-0BB4-D07E-3289E0DB9263}"/>
                  </a:ext>
                </a:extLst>
              </p:cNvPr>
              <p:cNvSpPr/>
              <p:nvPr/>
            </p:nvSpPr>
            <p:spPr>
              <a:xfrm>
                <a:off x="9441110" y="4313374"/>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9746C1A2-A5F5-3526-B27C-A19F7DBFF073}"/>
                  </a:ext>
                </a:extLst>
              </p:cNvPr>
              <p:cNvSpPr/>
              <p:nvPr/>
            </p:nvSpPr>
            <p:spPr>
              <a:xfrm>
                <a:off x="9419002" y="5619799"/>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E25EA1A-A94D-5CDF-1601-7FF424421D80}"/>
                  </a:ext>
                </a:extLst>
              </p:cNvPr>
              <p:cNvSpPr/>
              <p:nvPr/>
            </p:nvSpPr>
            <p:spPr>
              <a:xfrm>
                <a:off x="8246595"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57B6CACD-3CC0-3479-C5D6-0B3EEF6199B7}"/>
                  </a:ext>
                </a:extLst>
              </p:cNvPr>
              <p:cNvSpPr/>
              <p:nvPr/>
            </p:nvSpPr>
            <p:spPr>
              <a:xfrm>
                <a:off x="7077558" y="5619798"/>
                <a:ext cx="973819" cy="960487"/>
              </a:xfrm>
              <a:prstGeom prst="rect">
                <a:avLst/>
              </a:prstGeom>
              <a:noFill/>
              <a:ln>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Down Arrow 15">
              <a:extLst>
                <a:ext uri="{FF2B5EF4-FFF2-40B4-BE49-F238E27FC236}">
                  <a16:creationId xmlns:a16="http://schemas.microsoft.com/office/drawing/2014/main" id="{1E72287B-9703-5E29-4E32-5B2B9E06C033}"/>
                </a:ext>
              </a:extLst>
            </p:cNvPr>
            <p:cNvSpPr/>
            <p:nvPr/>
          </p:nvSpPr>
          <p:spPr>
            <a:xfrm rot="18000000">
              <a:off x="3486996" y="2714149"/>
              <a:ext cx="166530" cy="286539"/>
            </a:xfrm>
            <a:prstGeom prst="downArrow">
              <a:avLst/>
            </a:prstGeom>
            <a:solidFill>
              <a:srgbClr val="F9B80C"/>
            </a:solidFill>
            <a:ln w="9525">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rgbClr val="9467BD"/>
                </a:solidFill>
              </a:endParaRPr>
            </a:p>
          </p:txBody>
        </p:sp>
      </p:grpSp>
    </p:spTree>
    <p:extLst>
      <p:ext uri="{BB962C8B-B14F-4D97-AF65-F5344CB8AC3E}">
        <p14:creationId xmlns:p14="http://schemas.microsoft.com/office/powerpoint/2010/main" val="389312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solidFill>
                  <a:srgbClr val="5F2A0F"/>
                </a:solidFill>
                <a:latin typeface="Calibri" panose="020F0502020204030204" pitchFamily="34" charset="0"/>
                <a:cs typeface="Calibri" panose="020F0502020204030204" pitchFamily="34" charset="0"/>
              </a:rPr>
              <a:t>Evaluating Against Adversarial Attacks</a:t>
            </a:r>
            <a:endParaRPr dirty="0">
              <a:latin typeface="Calibri" panose="020F0502020204030204" pitchFamily="34" charset="0"/>
              <a:cs typeface="Calibri" panose="020F0502020204030204" pitchFamily="34" charset="0"/>
            </a:endParaRPr>
          </a:p>
        </p:txBody>
      </p:sp>
      <p:sp>
        <p:nvSpPr>
          <p:cNvPr id="3" name="Google Shape;554;g22b5a1f32dd_1_1311">
            <a:extLst>
              <a:ext uri="{FF2B5EF4-FFF2-40B4-BE49-F238E27FC236}">
                <a16:creationId xmlns:a16="http://schemas.microsoft.com/office/drawing/2014/main" id="{0F731CEA-12A8-68D3-1B29-72CE465E8800}"/>
              </a:ext>
            </a:extLst>
          </p:cNvPr>
          <p:cNvSpPr txBox="1">
            <a:spLocks noGrp="1"/>
          </p:cNvSpPr>
          <p:nvPr>
            <p:ph type="body" idx="1"/>
          </p:nvPr>
        </p:nvSpPr>
        <p:spPr>
          <a:xfrm>
            <a:off x="367789" y="1448284"/>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dirty="0">
                <a:solidFill>
                  <a:srgbClr val="5F2A0F"/>
                </a:solidFill>
                <a:latin typeface="Calibri" panose="020F0502020204030204" pitchFamily="34" charset="0"/>
                <a:cs typeface="Calibri" panose="020F0502020204030204" pitchFamily="34" charset="0"/>
              </a:rPr>
              <a:t>All ADRM variants experienced less catastrophic forgetting in adversarial conditions.</a:t>
            </a:r>
          </a:p>
        </p:txBody>
      </p:sp>
      <p:pic>
        <p:nvPicPr>
          <p:cNvPr id="7" name="Picture 6" descr="A screen shot of a graph&#10;&#10;Description automatically generated">
            <a:extLst>
              <a:ext uri="{FF2B5EF4-FFF2-40B4-BE49-F238E27FC236}">
                <a16:creationId xmlns:a16="http://schemas.microsoft.com/office/drawing/2014/main" id="{482F2FB4-6583-921F-9807-906479A0BF35}"/>
              </a:ext>
            </a:extLst>
          </p:cNvPr>
          <p:cNvPicPr>
            <a:picLocks noChangeAspect="1"/>
          </p:cNvPicPr>
          <p:nvPr/>
        </p:nvPicPr>
        <p:blipFill>
          <a:blip r:embed="rId3"/>
          <a:stretch>
            <a:fillRect/>
          </a:stretch>
        </p:blipFill>
        <p:spPr>
          <a:xfrm>
            <a:off x="1415841" y="3361269"/>
            <a:ext cx="9493686" cy="3215780"/>
          </a:xfrm>
          <a:prstGeom prst="rect">
            <a:avLst/>
          </a:prstGeom>
        </p:spPr>
      </p:pic>
      <p:grpSp>
        <p:nvGrpSpPr>
          <p:cNvPr id="6" name="Group 5">
            <a:extLst>
              <a:ext uri="{FF2B5EF4-FFF2-40B4-BE49-F238E27FC236}">
                <a16:creationId xmlns:a16="http://schemas.microsoft.com/office/drawing/2014/main" id="{50E1FD80-D37B-8EA0-23F3-84D22748CC50}"/>
              </a:ext>
            </a:extLst>
          </p:cNvPr>
          <p:cNvGrpSpPr/>
          <p:nvPr/>
        </p:nvGrpSpPr>
        <p:grpSpPr>
          <a:xfrm>
            <a:off x="3780980" y="4537308"/>
            <a:ext cx="6032073" cy="134898"/>
            <a:chOff x="3907299" y="4752358"/>
            <a:chExt cx="5543259" cy="123966"/>
          </a:xfrm>
        </p:grpSpPr>
        <p:sp>
          <p:nvSpPr>
            <p:cNvPr id="2" name="Right Arrow 1">
              <a:extLst>
                <a:ext uri="{FF2B5EF4-FFF2-40B4-BE49-F238E27FC236}">
                  <a16:creationId xmlns:a16="http://schemas.microsoft.com/office/drawing/2014/main" id="{A2FBEFFB-34C6-5037-2F99-7187826BB297}"/>
                </a:ext>
              </a:extLst>
            </p:cNvPr>
            <p:cNvSpPr/>
            <p:nvPr/>
          </p:nvSpPr>
          <p:spPr>
            <a:xfrm rot="9000000">
              <a:off x="3907299" y="475235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 name="Right Arrow 3">
              <a:extLst>
                <a:ext uri="{FF2B5EF4-FFF2-40B4-BE49-F238E27FC236}">
                  <a16:creationId xmlns:a16="http://schemas.microsoft.com/office/drawing/2014/main" id="{B88D7F87-12D8-AC92-41A1-0F0AD4722519}"/>
                </a:ext>
              </a:extLst>
            </p:cNvPr>
            <p:cNvSpPr/>
            <p:nvPr/>
          </p:nvSpPr>
          <p:spPr>
            <a:xfrm rot="9000000">
              <a:off x="6803576" y="4771090"/>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5" name="Right Arrow 4">
              <a:extLst>
                <a:ext uri="{FF2B5EF4-FFF2-40B4-BE49-F238E27FC236}">
                  <a16:creationId xmlns:a16="http://schemas.microsoft.com/office/drawing/2014/main" id="{3BCDAA1E-6D30-D3DD-F4AF-D18FAD1A0CEA}"/>
                </a:ext>
              </a:extLst>
            </p:cNvPr>
            <p:cNvSpPr/>
            <p:nvPr/>
          </p:nvSpPr>
          <p:spPr>
            <a:xfrm rot="9000000">
              <a:off x="9215707" y="4791778"/>
              <a:ext cx="234851" cy="84546"/>
            </a:xfrm>
            <a:prstGeom prst="rightArrow">
              <a:avLst/>
            </a:prstGeom>
            <a:solidFill>
              <a:srgbClr val="3A02FF"/>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3" name="Group 22">
            <a:extLst>
              <a:ext uri="{FF2B5EF4-FFF2-40B4-BE49-F238E27FC236}">
                <a16:creationId xmlns:a16="http://schemas.microsoft.com/office/drawing/2014/main" id="{B24BDCC0-41CB-E4D6-80DA-EB5B0ADE6104}"/>
              </a:ext>
            </a:extLst>
          </p:cNvPr>
          <p:cNvGrpSpPr/>
          <p:nvPr/>
        </p:nvGrpSpPr>
        <p:grpSpPr>
          <a:xfrm>
            <a:off x="3114545" y="5675517"/>
            <a:ext cx="6358109" cy="299458"/>
            <a:chOff x="3294869" y="5798331"/>
            <a:chExt cx="5842875" cy="275191"/>
          </a:xfrm>
        </p:grpSpPr>
        <p:sp>
          <p:nvSpPr>
            <p:cNvPr id="12" name="Right Arrow 11">
              <a:extLst>
                <a:ext uri="{FF2B5EF4-FFF2-40B4-BE49-F238E27FC236}">
                  <a16:creationId xmlns:a16="http://schemas.microsoft.com/office/drawing/2014/main" id="{7D1446B6-B3E9-7B8C-8973-14368C7500B6}"/>
                </a:ext>
              </a:extLst>
            </p:cNvPr>
            <p:cNvSpPr/>
            <p:nvPr/>
          </p:nvSpPr>
          <p:spPr>
            <a:xfrm rot="19800000">
              <a:off x="3294869" y="5988976"/>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3" name="Right Arrow 12">
              <a:extLst>
                <a:ext uri="{FF2B5EF4-FFF2-40B4-BE49-F238E27FC236}">
                  <a16:creationId xmlns:a16="http://schemas.microsoft.com/office/drawing/2014/main" id="{9FE09513-F7E8-9F4A-5848-871C656104A7}"/>
                </a:ext>
              </a:extLst>
            </p:cNvPr>
            <p:cNvSpPr/>
            <p:nvPr/>
          </p:nvSpPr>
          <p:spPr>
            <a:xfrm rot="19800000">
              <a:off x="6436189" y="5798331"/>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4" name="Right Arrow 13">
              <a:extLst>
                <a:ext uri="{FF2B5EF4-FFF2-40B4-BE49-F238E27FC236}">
                  <a16:creationId xmlns:a16="http://schemas.microsoft.com/office/drawing/2014/main" id="{4BCFD339-82A3-834A-14E9-66615E60E87F}"/>
                </a:ext>
              </a:extLst>
            </p:cNvPr>
            <p:cNvSpPr/>
            <p:nvPr/>
          </p:nvSpPr>
          <p:spPr>
            <a:xfrm rot="19800000">
              <a:off x="8902893" y="5893653"/>
              <a:ext cx="234851" cy="84546"/>
            </a:xfrm>
            <a:prstGeom prst="rightArrow">
              <a:avLst/>
            </a:prstGeom>
            <a:solidFill>
              <a:srgbClr val="F9B80C"/>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1" name="Group 20">
            <a:extLst>
              <a:ext uri="{FF2B5EF4-FFF2-40B4-BE49-F238E27FC236}">
                <a16:creationId xmlns:a16="http://schemas.microsoft.com/office/drawing/2014/main" id="{6951060C-B619-02AA-9381-6E60A445286D}"/>
              </a:ext>
            </a:extLst>
          </p:cNvPr>
          <p:cNvGrpSpPr/>
          <p:nvPr/>
        </p:nvGrpSpPr>
        <p:grpSpPr>
          <a:xfrm>
            <a:off x="3427578" y="4776255"/>
            <a:ext cx="6833165" cy="419080"/>
            <a:chOff x="3582535" y="4971942"/>
            <a:chExt cx="6279434" cy="385120"/>
          </a:xfrm>
        </p:grpSpPr>
        <p:sp>
          <p:nvSpPr>
            <p:cNvPr id="15" name="Right Arrow 14">
              <a:extLst>
                <a:ext uri="{FF2B5EF4-FFF2-40B4-BE49-F238E27FC236}">
                  <a16:creationId xmlns:a16="http://schemas.microsoft.com/office/drawing/2014/main" id="{40B32B2F-6CE6-91D9-59B8-B6F36F2162D7}"/>
                </a:ext>
              </a:extLst>
            </p:cNvPr>
            <p:cNvSpPr/>
            <p:nvPr/>
          </p:nvSpPr>
          <p:spPr>
            <a:xfrm rot="9000000">
              <a:off x="3582535" y="5086448"/>
              <a:ext cx="592940"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6" name="Right Arrow 15">
              <a:extLst>
                <a:ext uri="{FF2B5EF4-FFF2-40B4-BE49-F238E27FC236}">
                  <a16:creationId xmlns:a16="http://schemas.microsoft.com/office/drawing/2014/main" id="{4B416B52-1894-DBFD-DF6C-B550AF367745}"/>
                </a:ext>
              </a:extLst>
            </p:cNvPr>
            <p:cNvSpPr/>
            <p:nvPr/>
          </p:nvSpPr>
          <p:spPr>
            <a:xfrm rot="9000000">
              <a:off x="6677095" y="4971942"/>
              <a:ext cx="305831"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7" name="Right Arrow 16">
              <a:extLst>
                <a:ext uri="{FF2B5EF4-FFF2-40B4-BE49-F238E27FC236}">
                  <a16:creationId xmlns:a16="http://schemas.microsoft.com/office/drawing/2014/main" id="{DF837277-BD84-2898-F3C2-45082EEEBFD9}"/>
                </a:ext>
              </a:extLst>
            </p:cNvPr>
            <p:cNvSpPr/>
            <p:nvPr/>
          </p:nvSpPr>
          <p:spPr>
            <a:xfrm rot="9000000">
              <a:off x="9247411" y="5272516"/>
              <a:ext cx="614558" cy="84546"/>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grpSp>
        <p:nvGrpSpPr>
          <p:cNvPr id="22" name="Group 21">
            <a:extLst>
              <a:ext uri="{FF2B5EF4-FFF2-40B4-BE49-F238E27FC236}">
                <a16:creationId xmlns:a16="http://schemas.microsoft.com/office/drawing/2014/main" id="{9F4B8D17-C9DC-DAE1-5C0A-51CA40D7649D}"/>
              </a:ext>
            </a:extLst>
          </p:cNvPr>
          <p:cNvGrpSpPr/>
          <p:nvPr/>
        </p:nvGrpSpPr>
        <p:grpSpPr>
          <a:xfrm>
            <a:off x="2524140" y="5162982"/>
            <a:ext cx="6885601" cy="294892"/>
            <a:chOff x="2752308" y="5327330"/>
            <a:chExt cx="6327621" cy="270995"/>
          </a:xfrm>
        </p:grpSpPr>
        <p:sp>
          <p:nvSpPr>
            <p:cNvPr id="18" name="Right Arrow 17">
              <a:extLst>
                <a:ext uri="{FF2B5EF4-FFF2-40B4-BE49-F238E27FC236}">
                  <a16:creationId xmlns:a16="http://schemas.microsoft.com/office/drawing/2014/main" id="{5D1C5A7E-385E-5E35-A130-833C944E0E7E}"/>
                </a:ext>
              </a:extLst>
            </p:cNvPr>
            <p:cNvSpPr/>
            <p:nvPr/>
          </p:nvSpPr>
          <p:spPr>
            <a:xfrm rot="19800000">
              <a:off x="2752308" y="5513779"/>
              <a:ext cx="438909"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19" name="Right Arrow 18">
              <a:extLst>
                <a:ext uri="{FF2B5EF4-FFF2-40B4-BE49-F238E27FC236}">
                  <a16:creationId xmlns:a16="http://schemas.microsoft.com/office/drawing/2014/main" id="{983834E7-5DE0-BE27-72D7-AA9FF838EC91}"/>
                </a:ext>
              </a:extLst>
            </p:cNvPr>
            <p:cNvSpPr/>
            <p:nvPr/>
          </p:nvSpPr>
          <p:spPr>
            <a:xfrm rot="19800000">
              <a:off x="5267181" y="5327330"/>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20" name="Right Arrow 19">
              <a:extLst>
                <a:ext uri="{FF2B5EF4-FFF2-40B4-BE49-F238E27FC236}">
                  <a16:creationId xmlns:a16="http://schemas.microsoft.com/office/drawing/2014/main" id="{CF6DCF9F-35A4-C682-8AA2-B41AFF907298}"/>
                </a:ext>
              </a:extLst>
            </p:cNvPr>
            <p:cNvSpPr/>
            <p:nvPr/>
          </p:nvSpPr>
          <p:spPr>
            <a:xfrm rot="19800000">
              <a:off x="8416868" y="5432389"/>
              <a:ext cx="663061" cy="84546"/>
            </a:xfrm>
            <a:prstGeom prst="rightArrow">
              <a:avLst/>
            </a:prstGeom>
            <a:solidFill>
              <a:srgbClr val="0D80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grpSp>
      <p:sp>
        <p:nvSpPr>
          <p:cNvPr id="9" name="Text Placeholder 2">
            <a:extLst>
              <a:ext uri="{FF2B5EF4-FFF2-40B4-BE49-F238E27FC236}">
                <a16:creationId xmlns:a16="http://schemas.microsoft.com/office/drawing/2014/main" id="{56B9D4A9-0B11-B473-1D5B-36DA25F57DE8}"/>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grpSp>
        <p:nvGrpSpPr>
          <p:cNvPr id="27" name="Group 26">
            <a:extLst>
              <a:ext uri="{FF2B5EF4-FFF2-40B4-BE49-F238E27FC236}">
                <a16:creationId xmlns:a16="http://schemas.microsoft.com/office/drawing/2014/main" id="{28ECA123-ED98-6314-0EDE-A4B14099F6A3}"/>
              </a:ext>
            </a:extLst>
          </p:cNvPr>
          <p:cNvGrpSpPr/>
          <p:nvPr/>
        </p:nvGrpSpPr>
        <p:grpSpPr>
          <a:xfrm>
            <a:off x="1171315" y="1938060"/>
            <a:ext cx="9849369" cy="1319106"/>
            <a:chOff x="1171315" y="1938060"/>
            <a:chExt cx="9849369" cy="1319106"/>
          </a:xfrm>
        </p:grpSpPr>
        <p:grpSp>
          <p:nvGrpSpPr>
            <p:cNvPr id="26" name="Group 25">
              <a:extLst>
                <a:ext uri="{FF2B5EF4-FFF2-40B4-BE49-F238E27FC236}">
                  <a16:creationId xmlns:a16="http://schemas.microsoft.com/office/drawing/2014/main" id="{F7558A62-4C07-4174-8BBD-B66F6E09BAFD}"/>
                </a:ext>
              </a:extLst>
            </p:cNvPr>
            <p:cNvGrpSpPr/>
            <p:nvPr/>
          </p:nvGrpSpPr>
          <p:grpSpPr>
            <a:xfrm>
              <a:off x="1171315" y="2433744"/>
              <a:ext cx="9849369" cy="823422"/>
              <a:chOff x="1171315" y="2433744"/>
              <a:chExt cx="9849369" cy="823422"/>
            </a:xfrm>
          </p:grpSpPr>
          <p:grpSp>
            <p:nvGrpSpPr>
              <p:cNvPr id="351" name="Group 350">
                <a:extLst>
                  <a:ext uri="{FF2B5EF4-FFF2-40B4-BE49-F238E27FC236}">
                    <a16:creationId xmlns:a16="http://schemas.microsoft.com/office/drawing/2014/main" id="{E4A5ABCF-B53B-EE99-F9FA-FCBF489E8792}"/>
                  </a:ext>
                </a:extLst>
              </p:cNvPr>
              <p:cNvGrpSpPr/>
              <p:nvPr/>
            </p:nvGrpSpPr>
            <p:grpSpPr>
              <a:xfrm>
                <a:off x="6122584" y="2433744"/>
                <a:ext cx="4898100" cy="813273"/>
                <a:chOff x="6122584" y="2803547"/>
                <a:chExt cx="4898100" cy="813273"/>
              </a:xfrm>
            </p:grpSpPr>
            <p:grpSp>
              <p:nvGrpSpPr>
                <p:cNvPr id="210" name="Group 209">
                  <a:extLst>
                    <a:ext uri="{FF2B5EF4-FFF2-40B4-BE49-F238E27FC236}">
                      <a16:creationId xmlns:a16="http://schemas.microsoft.com/office/drawing/2014/main" id="{EC11AC37-5E37-9231-3921-E9A307046F1F}"/>
                    </a:ext>
                  </a:extLst>
                </p:cNvPr>
                <p:cNvGrpSpPr/>
                <p:nvPr/>
              </p:nvGrpSpPr>
              <p:grpSpPr>
                <a:xfrm>
                  <a:off x="6122584" y="2803547"/>
                  <a:ext cx="454959" cy="813273"/>
                  <a:chOff x="805055" y="2580921"/>
                  <a:chExt cx="318131" cy="568683"/>
                </a:xfrm>
              </p:grpSpPr>
              <p:pic>
                <p:nvPicPr>
                  <p:cNvPr id="271" name="Picture 270" descr="A collage of many squares&#10;&#10;Description automatically generated">
                    <a:extLst>
                      <a:ext uri="{FF2B5EF4-FFF2-40B4-BE49-F238E27FC236}">
                        <a16:creationId xmlns:a16="http://schemas.microsoft.com/office/drawing/2014/main" id="{77893556-A07B-C531-1275-9DB584B64250}"/>
                      </a:ext>
                    </a:extLst>
                  </p:cNvPr>
                  <p:cNvPicPr>
                    <a:picLocks noChangeAspect="1"/>
                  </p:cNvPicPr>
                  <p:nvPr/>
                </p:nvPicPr>
                <p:blipFill rotWithShape="1">
                  <a:blip r:embed="rId4"/>
                  <a:srcRect t="51911" r="99143" b="43563"/>
                  <a:stretch/>
                </p:blipFill>
                <p:spPr>
                  <a:xfrm rot="5400000">
                    <a:off x="932918" y="2959336"/>
                    <a:ext cx="62405" cy="318131"/>
                  </a:xfrm>
                  <a:prstGeom prst="rect">
                    <a:avLst/>
                  </a:prstGeom>
                </p:spPr>
              </p:pic>
              <p:grpSp>
                <p:nvGrpSpPr>
                  <p:cNvPr id="272" name="Group 271">
                    <a:extLst>
                      <a:ext uri="{FF2B5EF4-FFF2-40B4-BE49-F238E27FC236}">
                        <a16:creationId xmlns:a16="http://schemas.microsoft.com/office/drawing/2014/main" id="{7A561036-DB51-3F8B-393E-5CC22BF71CDD}"/>
                      </a:ext>
                    </a:extLst>
                  </p:cNvPr>
                  <p:cNvGrpSpPr/>
                  <p:nvPr/>
                </p:nvGrpSpPr>
                <p:grpSpPr>
                  <a:xfrm>
                    <a:off x="827213" y="2580921"/>
                    <a:ext cx="240239" cy="465267"/>
                    <a:chOff x="827213" y="2580921"/>
                    <a:chExt cx="240239" cy="465267"/>
                  </a:xfrm>
                </p:grpSpPr>
                <p:pic>
                  <p:nvPicPr>
                    <p:cNvPr id="273" name="Picture 272" descr="A collage of many squares&#10;&#10;Description automatically generated">
                      <a:extLst>
                        <a:ext uri="{FF2B5EF4-FFF2-40B4-BE49-F238E27FC236}">
                          <a16:creationId xmlns:a16="http://schemas.microsoft.com/office/drawing/2014/main" id="{4BD4B66C-EAE1-CF9E-743F-F0A6C4D393E6}"/>
                        </a:ext>
                      </a:extLst>
                    </p:cNvPr>
                    <p:cNvPicPr>
                      <a:picLocks noChangeAspect="1"/>
                    </p:cNvPicPr>
                    <p:nvPr/>
                  </p:nvPicPr>
                  <p:blipFill rotWithShape="1">
                    <a:blip r:embed="rId4"/>
                    <a:srcRect l="837" t="51979" r="94695" b="43405"/>
                    <a:stretch/>
                  </p:blipFill>
                  <p:spPr>
                    <a:xfrm>
                      <a:off x="827213" y="2580921"/>
                      <a:ext cx="238251" cy="237744"/>
                    </a:xfrm>
                    <a:prstGeom prst="rect">
                      <a:avLst/>
                    </a:prstGeom>
                  </p:spPr>
                </p:pic>
                <p:pic>
                  <p:nvPicPr>
                    <p:cNvPr id="274" name="Picture 273" descr="A collage of many squares&#10;&#10;Description automatically generated">
                      <a:extLst>
                        <a:ext uri="{FF2B5EF4-FFF2-40B4-BE49-F238E27FC236}">
                          <a16:creationId xmlns:a16="http://schemas.microsoft.com/office/drawing/2014/main" id="{8EA30271-B67B-441A-6708-3771919FCC81}"/>
                        </a:ext>
                      </a:extLst>
                    </p:cNvPr>
                    <p:cNvPicPr>
                      <a:picLocks noChangeAspect="1"/>
                    </p:cNvPicPr>
                    <p:nvPr/>
                  </p:nvPicPr>
                  <p:blipFill rotWithShape="1">
                    <a:blip r:embed="rId4"/>
                    <a:srcRect l="5304" t="52070" r="90325" b="43402"/>
                    <a:stretch/>
                  </p:blipFill>
                  <p:spPr>
                    <a:xfrm>
                      <a:off x="834385" y="2812352"/>
                      <a:ext cx="233067" cy="233173"/>
                    </a:xfrm>
                    <a:prstGeom prst="rect">
                      <a:avLst/>
                    </a:prstGeom>
                  </p:spPr>
                </p:pic>
                <p:sp>
                  <p:nvSpPr>
                    <p:cNvPr id="275" name="Rectangle 274">
                      <a:extLst>
                        <a:ext uri="{FF2B5EF4-FFF2-40B4-BE49-F238E27FC236}">
                          <a16:creationId xmlns:a16="http://schemas.microsoft.com/office/drawing/2014/main" id="{8A0FF42D-DA46-8BC4-495C-F3C059CD13E3}"/>
                        </a:ext>
                      </a:extLst>
                    </p:cNvPr>
                    <p:cNvSpPr/>
                    <p:nvPr/>
                  </p:nvSpPr>
                  <p:spPr>
                    <a:xfrm>
                      <a:off x="833095"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1" name="Group 210">
                  <a:extLst>
                    <a:ext uri="{FF2B5EF4-FFF2-40B4-BE49-F238E27FC236}">
                      <a16:creationId xmlns:a16="http://schemas.microsoft.com/office/drawing/2014/main" id="{8B76D0C7-32E3-741C-0C5A-664A8DA05303}"/>
                    </a:ext>
                  </a:extLst>
                </p:cNvPr>
                <p:cNvGrpSpPr/>
                <p:nvPr/>
              </p:nvGrpSpPr>
              <p:grpSpPr>
                <a:xfrm>
                  <a:off x="6553614" y="2810077"/>
                  <a:ext cx="454959" cy="806743"/>
                  <a:chOff x="1106454" y="2585487"/>
                  <a:chExt cx="318131" cy="564117"/>
                </a:xfrm>
              </p:grpSpPr>
              <p:pic>
                <p:nvPicPr>
                  <p:cNvPr id="266" name="Picture 265" descr="A collage of many squares&#10;&#10;Description automatically generated">
                    <a:extLst>
                      <a:ext uri="{FF2B5EF4-FFF2-40B4-BE49-F238E27FC236}">
                        <a16:creationId xmlns:a16="http://schemas.microsoft.com/office/drawing/2014/main" id="{1CC254EF-2FAF-3A99-54FC-5B0139B769E4}"/>
                      </a:ext>
                    </a:extLst>
                  </p:cNvPr>
                  <p:cNvPicPr>
                    <a:picLocks noChangeAspect="1"/>
                  </p:cNvPicPr>
                  <p:nvPr/>
                </p:nvPicPr>
                <p:blipFill rotWithShape="1">
                  <a:blip r:embed="rId4"/>
                  <a:srcRect t="56340" r="99143" b="39134"/>
                  <a:stretch/>
                </p:blipFill>
                <p:spPr>
                  <a:xfrm rot="5400000">
                    <a:off x="1234317" y="2959336"/>
                    <a:ext cx="62405" cy="318131"/>
                  </a:xfrm>
                  <a:prstGeom prst="rect">
                    <a:avLst/>
                  </a:prstGeom>
                </p:spPr>
              </p:pic>
              <p:grpSp>
                <p:nvGrpSpPr>
                  <p:cNvPr id="267" name="Group 266">
                    <a:extLst>
                      <a:ext uri="{FF2B5EF4-FFF2-40B4-BE49-F238E27FC236}">
                        <a16:creationId xmlns:a16="http://schemas.microsoft.com/office/drawing/2014/main" id="{142C0164-2792-C8C8-88E0-BCF94BF8F2DB}"/>
                      </a:ext>
                    </a:extLst>
                  </p:cNvPr>
                  <p:cNvGrpSpPr/>
                  <p:nvPr/>
                </p:nvGrpSpPr>
                <p:grpSpPr>
                  <a:xfrm>
                    <a:off x="1134634" y="2585487"/>
                    <a:ext cx="244802" cy="463800"/>
                    <a:chOff x="1134634" y="2585487"/>
                    <a:chExt cx="244802" cy="463800"/>
                  </a:xfrm>
                </p:grpSpPr>
                <p:pic>
                  <p:nvPicPr>
                    <p:cNvPr id="268" name="Picture 267" descr="A collage of many squares&#10;&#10;Description automatically generated">
                      <a:extLst>
                        <a:ext uri="{FF2B5EF4-FFF2-40B4-BE49-F238E27FC236}">
                          <a16:creationId xmlns:a16="http://schemas.microsoft.com/office/drawing/2014/main" id="{0143CCCF-ABE0-F898-D3BD-560986A137F1}"/>
                        </a:ext>
                      </a:extLst>
                    </p:cNvPr>
                    <p:cNvPicPr>
                      <a:picLocks noChangeAspect="1"/>
                    </p:cNvPicPr>
                    <p:nvPr/>
                  </p:nvPicPr>
                  <p:blipFill rotWithShape="1">
                    <a:blip r:embed="rId4"/>
                    <a:srcRect l="837" t="56507" r="94695" b="39055"/>
                    <a:stretch/>
                  </p:blipFill>
                  <p:spPr>
                    <a:xfrm>
                      <a:off x="1134634" y="2588099"/>
                      <a:ext cx="238251" cy="228600"/>
                    </a:xfrm>
                    <a:prstGeom prst="rect">
                      <a:avLst/>
                    </a:prstGeom>
                  </p:spPr>
                </p:pic>
                <p:pic>
                  <p:nvPicPr>
                    <p:cNvPr id="269" name="Picture 268" descr="A collage of many squares&#10;&#10;Description automatically generated">
                      <a:extLst>
                        <a:ext uri="{FF2B5EF4-FFF2-40B4-BE49-F238E27FC236}">
                          <a16:creationId xmlns:a16="http://schemas.microsoft.com/office/drawing/2014/main" id="{DA725DD0-0FD3-ACC6-2738-F05EB392629A}"/>
                        </a:ext>
                      </a:extLst>
                    </p:cNvPr>
                    <p:cNvPicPr>
                      <a:picLocks noChangeAspect="1"/>
                    </p:cNvPicPr>
                    <p:nvPr/>
                  </p:nvPicPr>
                  <p:blipFill rotWithShape="1">
                    <a:blip r:embed="rId4"/>
                    <a:srcRect l="5304" t="56376" r="90325" b="39096"/>
                    <a:stretch/>
                  </p:blipFill>
                  <p:spPr>
                    <a:xfrm>
                      <a:off x="1146369" y="2816115"/>
                      <a:ext cx="233067" cy="233172"/>
                    </a:xfrm>
                    <a:prstGeom prst="rect">
                      <a:avLst/>
                    </a:prstGeom>
                  </p:spPr>
                </p:pic>
                <p:sp>
                  <p:nvSpPr>
                    <p:cNvPr id="270" name="Rectangle 269">
                      <a:extLst>
                        <a:ext uri="{FF2B5EF4-FFF2-40B4-BE49-F238E27FC236}">
                          <a16:creationId xmlns:a16="http://schemas.microsoft.com/office/drawing/2014/main" id="{8F33CA7F-EF02-A2FE-F01F-4FB40C4FBF16}"/>
                        </a:ext>
                      </a:extLst>
                    </p:cNvPr>
                    <p:cNvSpPr/>
                    <p:nvPr/>
                  </p:nvSpPr>
                  <p:spPr>
                    <a:xfrm>
                      <a:off x="1142268"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2" name="Group 211">
                  <a:extLst>
                    <a:ext uri="{FF2B5EF4-FFF2-40B4-BE49-F238E27FC236}">
                      <a16:creationId xmlns:a16="http://schemas.microsoft.com/office/drawing/2014/main" id="{1F64C277-D602-30E3-F464-EF5E35DE53B9}"/>
                    </a:ext>
                  </a:extLst>
                </p:cNvPr>
                <p:cNvGrpSpPr/>
                <p:nvPr/>
              </p:nvGrpSpPr>
              <p:grpSpPr>
                <a:xfrm>
                  <a:off x="6994558" y="2808673"/>
                  <a:ext cx="433840" cy="808144"/>
                  <a:chOff x="1414785" y="2584507"/>
                  <a:chExt cx="303364" cy="565097"/>
                </a:xfrm>
              </p:grpSpPr>
              <p:pic>
                <p:nvPicPr>
                  <p:cNvPr id="261" name="Picture 260" descr="A collage of many squares&#10;&#10;Description automatically generated">
                    <a:extLst>
                      <a:ext uri="{FF2B5EF4-FFF2-40B4-BE49-F238E27FC236}">
                        <a16:creationId xmlns:a16="http://schemas.microsoft.com/office/drawing/2014/main" id="{B6CA1D24-02F0-60EC-66FF-0FCBBCDD5402}"/>
                      </a:ext>
                    </a:extLst>
                  </p:cNvPr>
                  <p:cNvPicPr>
                    <a:picLocks noChangeAspect="1"/>
                  </p:cNvPicPr>
                  <p:nvPr/>
                </p:nvPicPr>
                <p:blipFill rotWithShape="1">
                  <a:blip r:embed="rId4"/>
                  <a:srcRect t="60866" r="99143" b="34818"/>
                  <a:stretch/>
                </p:blipFill>
                <p:spPr>
                  <a:xfrm rot="5400000">
                    <a:off x="1535264" y="2966720"/>
                    <a:ext cx="62405" cy="303364"/>
                  </a:xfrm>
                  <a:prstGeom prst="rect">
                    <a:avLst/>
                  </a:prstGeom>
                </p:spPr>
              </p:pic>
              <p:grpSp>
                <p:nvGrpSpPr>
                  <p:cNvPr id="262" name="Group 261">
                    <a:extLst>
                      <a:ext uri="{FF2B5EF4-FFF2-40B4-BE49-F238E27FC236}">
                        <a16:creationId xmlns:a16="http://schemas.microsoft.com/office/drawing/2014/main" id="{DEE41199-72B1-6925-C481-415F66C3FDAA}"/>
                      </a:ext>
                    </a:extLst>
                  </p:cNvPr>
                  <p:cNvGrpSpPr/>
                  <p:nvPr/>
                </p:nvGrpSpPr>
                <p:grpSpPr>
                  <a:xfrm>
                    <a:off x="1449239" y="2584507"/>
                    <a:ext cx="238595" cy="464775"/>
                    <a:chOff x="1449239" y="2584507"/>
                    <a:chExt cx="238595" cy="464775"/>
                  </a:xfrm>
                </p:grpSpPr>
                <p:pic>
                  <p:nvPicPr>
                    <p:cNvPr id="263" name="Picture 262" descr="A collage of many squares&#10;&#10;Description automatically generated">
                      <a:extLst>
                        <a:ext uri="{FF2B5EF4-FFF2-40B4-BE49-F238E27FC236}">
                          <a16:creationId xmlns:a16="http://schemas.microsoft.com/office/drawing/2014/main" id="{BBCFF4FA-7901-EBE1-3647-46474F7EC627}"/>
                        </a:ext>
                      </a:extLst>
                    </p:cNvPr>
                    <p:cNvPicPr>
                      <a:picLocks noChangeAspect="1"/>
                    </p:cNvPicPr>
                    <p:nvPr/>
                  </p:nvPicPr>
                  <p:blipFill rotWithShape="1">
                    <a:blip r:embed="rId4"/>
                    <a:srcRect l="837" t="60679" r="94695" b="34705"/>
                    <a:stretch/>
                  </p:blipFill>
                  <p:spPr>
                    <a:xfrm>
                      <a:off x="1449239" y="2584507"/>
                      <a:ext cx="238251" cy="237744"/>
                    </a:xfrm>
                    <a:prstGeom prst="rect">
                      <a:avLst/>
                    </a:prstGeom>
                  </p:spPr>
                </p:pic>
                <p:pic>
                  <p:nvPicPr>
                    <p:cNvPr id="264" name="Picture 263" descr="A collage of many squares&#10;&#10;Description automatically generated">
                      <a:extLst>
                        <a:ext uri="{FF2B5EF4-FFF2-40B4-BE49-F238E27FC236}">
                          <a16:creationId xmlns:a16="http://schemas.microsoft.com/office/drawing/2014/main" id="{6E286917-BD36-0303-878F-295E5C912F3F}"/>
                        </a:ext>
                      </a:extLst>
                    </p:cNvPr>
                    <p:cNvPicPr>
                      <a:picLocks noChangeAspect="1"/>
                    </p:cNvPicPr>
                    <p:nvPr/>
                  </p:nvPicPr>
                  <p:blipFill rotWithShape="1">
                    <a:blip r:embed="rId4"/>
                    <a:srcRect l="5304" t="60693" r="90325" b="34779"/>
                    <a:stretch/>
                  </p:blipFill>
                  <p:spPr>
                    <a:xfrm>
                      <a:off x="1454767" y="2816109"/>
                      <a:ext cx="233067" cy="233173"/>
                    </a:xfrm>
                    <a:prstGeom prst="rect">
                      <a:avLst/>
                    </a:prstGeom>
                  </p:spPr>
                </p:pic>
                <p:sp>
                  <p:nvSpPr>
                    <p:cNvPr id="265" name="Rectangle 264">
                      <a:extLst>
                        <a:ext uri="{FF2B5EF4-FFF2-40B4-BE49-F238E27FC236}">
                          <a16:creationId xmlns:a16="http://schemas.microsoft.com/office/drawing/2014/main" id="{F38D2468-540C-164A-AA43-3D91551B9762}"/>
                        </a:ext>
                      </a:extLst>
                    </p:cNvPr>
                    <p:cNvSpPr/>
                    <p:nvPr/>
                  </p:nvSpPr>
                  <p:spPr>
                    <a:xfrm>
                      <a:off x="1451441"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3" name="Group 212">
                  <a:extLst>
                    <a:ext uri="{FF2B5EF4-FFF2-40B4-BE49-F238E27FC236}">
                      <a16:creationId xmlns:a16="http://schemas.microsoft.com/office/drawing/2014/main" id="{FAE57F9C-2B8F-3E23-A894-1A0651553E14}"/>
                    </a:ext>
                  </a:extLst>
                </p:cNvPr>
                <p:cNvGrpSpPr/>
                <p:nvPr/>
              </p:nvGrpSpPr>
              <p:grpSpPr>
                <a:xfrm>
                  <a:off x="7439385" y="2810077"/>
                  <a:ext cx="454959" cy="806743"/>
                  <a:chOff x="1725832" y="2585487"/>
                  <a:chExt cx="318131" cy="564117"/>
                </a:xfrm>
              </p:grpSpPr>
              <p:pic>
                <p:nvPicPr>
                  <p:cNvPr id="256" name="Picture 255" descr="A collage of many squares&#10;&#10;Description automatically generated">
                    <a:extLst>
                      <a:ext uri="{FF2B5EF4-FFF2-40B4-BE49-F238E27FC236}">
                        <a16:creationId xmlns:a16="http://schemas.microsoft.com/office/drawing/2014/main" id="{4154C6F1-0A15-E823-D570-700C25C05EE6}"/>
                      </a:ext>
                    </a:extLst>
                  </p:cNvPr>
                  <p:cNvPicPr>
                    <a:picLocks noChangeAspect="1"/>
                  </p:cNvPicPr>
                  <p:nvPr/>
                </p:nvPicPr>
                <p:blipFill rotWithShape="1">
                  <a:blip r:embed="rId4"/>
                  <a:srcRect t="65085" r="99143" b="30389"/>
                  <a:stretch/>
                </p:blipFill>
                <p:spPr>
                  <a:xfrm rot="5400000">
                    <a:off x="1853695" y="2959336"/>
                    <a:ext cx="62405" cy="318131"/>
                  </a:xfrm>
                  <a:prstGeom prst="rect">
                    <a:avLst/>
                  </a:prstGeom>
                </p:spPr>
              </p:pic>
              <p:grpSp>
                <p:nvGrpSpPr>
                  <p:cNvPr id="257" name="Group 256">
                    <a:extLst>
                      <a:ext uri="{FF2B5EF4-FFF2-40B4-BE49-F238E27FC236}">
                        <a16:creationId xmlns:a16="http://schemas.microsoft.com/office/drawing/2014/main" id="{3287124D-1898-0E4F-1067-711EE50F7040}"/>
                      </a:ext>
                    </a:extLst>
                  </p:cNvPr>
                  <p:cNvGrpSpPr/>
                  <p:nvPr/>
                </p:nvGrpSpPr>
                <p:grpSpPr>
                  <a:xfrm>
                    <a:off x="1753074" y="2585487"/>
                    <a:ext cx="240607" cy="468195"/>
                    <a:chOff x="1753074" y="2585487"/>
                    <a:chExt cx="240607" cy="468195"/>
                  </a:xfrm>
                </p:grpSpPr>
                <p:pic>
                  <p:nvPicPr>
                    <p:cNvPr id="258" name="Picture 257" descr="A collage of many squares&#10;&#10;Description automatically generated">
                      <a:extLst>
                        <a:ext uri="{FF2B5EF4-FFF2-40B4-BE49-F238E27FC236}">
                          <a16:creationId xmlns:a16="http://schemas.microsoft.com/office/drawing/2014/main" id="{329DA41D-F525-AF48-92C2-FE50E0E3D23B}"/>
                        </a:ext>
                      </a:extLst>
                    </p:cNvPr>
                    <p:cNvPicPr>
                      <a:picLocks noChangeAspect="1"/>
                    </p:cNvPicPr>
                    <p:nvPr/>
                  </p:nvPicPr>
                  <p:blipFill rotWithShape="1">
                    <a:blip r:embed="rId4"/>
                    <a:srcRect l="837" t="65117" r="94695" b="30355"/>
                    <a:stretch/>
                  </p:blipFill>
                  <p:spPr>
                    <a:xfrm>
                      <a:off x="1753074" y="2588105"/>
                      <a:ext cx="238251" cy="233172"/>
                    </a:xfrm>
                    <a:prstGeom prst="rect">
                      <a:avLst/>
                    </a:prstGeom>
                  </p:spPr>
                </p:pic>
                <p:pic>
                  <p:nvPicPr>
                    <p:cNvPr id="259" name="Picture 258" descr="A collage of many squares&#10;&#10;Description automatically generated">
                      <a:extLst>
                        <a:ext uri="{FF2B5EF4-FFF2-40B4-BE49-F238E27FC236}">
                          <a16:creationId xmlns:a16="http://schemas.microsoft.com/office/drawing/2014/main" id="{384857CF-E97F-C9BB-E615-DCD6D4E1BD7E}"/>
                        </a:ext>
                      </a:extLst>
                    </p:cNvPr>
                    <p:cNvPicPr>
                      <a:picLocks noChangeAspect="1"/>
                    </p:cNvPicPr>
                    <p:nvPr/>
                  </p:nvPicPr>
                  <p:blipFill rotWithShape="1">
                    <a:blip r:embed="rId4"/>
                    <a:srcRect l="5304" t="65259" r="90325" b="30125"/>
                    <a:stretch/>
                  </p:blipFill>
                  <p:spPr>
                    <a:xfrm>
                      <a:off x="1759579" y="2815938"/>
                      <a:ext cx="233067" cy="237744"/>
                    </a:xfrm>
                    <a:prstGeom prst="rect">
                      <a:avLst/>
                    </a:prstGeom>
                  </p:spPr>
                </p:pic>
                <p:sp>
                  <p:nvSpPr>
                    <p:cNvPr id="260" name="Rectangle 259">
                      <a:extLst>
                        <a:ext uri="{FF2B5EF4-FFF2-40B4-BE49-F238E27FC236}">
                          <a16:creationId xmlns:a16="http://schemas.microsoft.com/office/drawing/2014/main" id="{000D5D00-EA6F-D6DA-F588-E5B645D8C240}"/>
                        </a:ext>
                      </a:extLst>
                    </p:cNvPr>
                    <p:cNvSpPr/>
                    <p:nvPr/>
                  </p:nvSpPr>
                  <p:spPr>
                    <a:xfrm>
                      <a:off x="1760614"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4" name="Group 213">
                  <a:extLst>
                    <a:ext uri="{FF2B5EF4-FFF2-40B4-BE49-F238E27FC236}">
                      <a16:creationId xmlns:a16="http://schemas.microsoft.com/office/drawing/2014/main" id="{6CF1A40D-E3FC-4662-156E-8BD843601313}"/>
                    </a:ext>
                  </a:extLst>
                </p:cNvPr>
                <p:cNvGrpSpPr/>
                <p:nvPr/>
              </p:nvGrpSpPr>
              <p:grpSpPr>
                <a:xfrm>
                  <a:off x="7891827" y="2808684"/>
                  <a:ext cx="455922" cy="808136"/>
                  <a:chOff x="2042203" y="2584513"/>
                  <a:chExt cx="318805" cy="565091"/>
                </a:xfrm>
              </p:grpSpPr>
              <p:pic>
                <p:nvPicPr>
                  <p:cNvPr id="251" name="Picture 250" descr="A collage of many squares&#10;&#10;Description automatically generated">
                    <a:extLst>
                      <a:ext uri="{FF2B5EF4-FFF2-40B4-BE49-F238E27FC236}">
                        <a16:creationId xmlns:a16="http://schemas.microsoft.com/office/drawing/2014/main" id="{ECBF220E-3F81-1DB5-69F7-126E08C4E4C4}"/>
                      </a:ext>
                    </a:extLst>
                  </p:cNvPr>
                  <p:cNvPicPr>
                    <a:picLocks noChangeAspect="1"/>
                  </p:cNvPicPr>
                  <p:nvPr/>
                </p:nvPicPr>
                <p:blipFill rotWithShape="1">
                  <a:blip r:embed="rId4"/>
                  <a:srcRect t="69402" r="99143" b="26062"/>
                  <a:stretch/>
                </p:blipFill>
                <p:spPr>
                  <a:xfrm rot="5400000">
                    <a:off x="2170403" y="2958999"/>
                    <a:ext cx="62405" cy="318805"/>
                  </a:xfrm>
                  <a:prstGeom prst="rect">
                    <a:avLst/>
                  </a:prstGeom>
                </p:spPr>
              </p:pic>
              <p:grpSp>
                <p:nvGrpSpPr>
                  <p:cNvPr id="252" name="Group 251">
                    <a:extLst>
                      <a:ext uri="{FF2B5EF4-FFF2-40B4-BE49-F238E27FC236}">
                        <a16:creationId xmlns:a16="http://schemas.microsoft.com/office/drawing/2014/main" id="{45C91469-5495-986F-A328-1CADDEB236BD}"/>
                      </a:ext>
                    </a:extLst>
                  </p:cNvPr>
                  <p:cNvGrpSpPr/>
                  <p:nvPr/>
                </p:nvGrpSpPr>
                <p:grpSpPr>
                  <a:xfrm>
                    <a:off x="2064093" y="2584513"/>
                    <a:ext cx="238761" cy="461997"/>
                    <a:chOff x="2064093" y="2584513"/>
                    <a:chExt cx="238761" cy="461997"/>
                  </a:xfrm>
                </p:grpSpPr>
                <p:pic>
                  <p:nvPicPr>
                    <p:cNvPr id="253" name="Picture 252" descr="A collage of many squares&#10;&#10;Description automatically generated">
                      <a:extLst>
                        <a:ext uri="{FF2B5EF4-FFF2-40B4-BE49-F238E27FC236}">
                          <a16:creationId xmlns:a16="http://schemas.microsoft.com/office/drawing/2014/main" id="{FA5E006C-2AE9-22CF-52D6-D56A9B21805A}"/>
                        </a:ext>
                      </a:extLst>
                    </p:cNvPr>
                    <p:cNvPicPr>
                      <a:picLocks noChangeAspect="1"/>
                    </p:cNvPicPr>
                    <p:nvPr/>
                  </p:nvPicPr>
                  <p:blipFill rotWithShape="1">
                    <a:blip r:embed="rId4"/>
                    <a:srcRect l="837" t="69378" r="94695" b="26094"/>
                    <a:stretch/>
                  </p:blipFill>
                  <p:spPr>
                    <a:xfrm>
                      <a:off x="2064093" y="2584513"/>
                      <a:ext cx="238251" cy="233172"/>
                    </a:xfrm>
                    <a:prstGeom prst="rect">
                      <a:avLst/>
                    </a:prstGeom>
                  </p:spPr>
                </p:pic>
                <p:pic>
                  <p:nvPicPr>
                    <p:cNvPr id="254" name="Picture 253" descr="A collage of many squares&#10;&#10;Description automatically generated">
                      <a:extLst>
                        <a:ext uri="{FF2B5EF4-FFF2-40B4-BE49-F238E27FC236}">
                          <a16:creationId xmlns:a16="http://schemas.microsoft.com/office/drawing/2014/main" id="{7012C40B-0BB9-F87F-11A8-E291D94892EC}"/>
                        </a:ext>
                      </a:extLst>
                    </p:cNvPr>
                    <p:cNvPicPr>
                      <a:picLocks noChangeAspect="1"/>
                    </p:cNvPicPr>
                    <p:nvPr/>
                  </p:nvPicPr>
                  <p:blipFill rotWithShape="1">
                    <a:blip r:embed="rId4"/>
                    <a:srcRect l="5304" t="69289" r="90325" b="26095"/>
                    <a:stretch/>
                  </p:blipFill>
                  <p:spPr>
                    <a:xfrm>
                      <a:off x="2067977" y="2808766"/>
                      <a:ext cx="233067" cy="237744"/>
                    </a:xfrm>
                    <a:prstGeom prst="rect">
                      <a:avLst/>
                    </a:prstGeom>
                  </p:spPr>
                </p:pic>
                <p:sp>
                  <p:nvSpPr>
                    <p:cNvPr id="255" name="Rectangle 254">
                      <a:extLst>
                        <a:ext uri="{FF2B5EF4-FFF2-40B4-BE49-F238E27FC236}">
                          <a16:creationId xmlns:a16="http://schemas.microsoft.com/office/drawing/2014/main" id="{A299FE69-E96F-9DD8-C3E0-0B1DCC26A117}"/>
                        </a:ext>
                      </a:extLst>
                    </p:cNvPr>
                    <p:cNvSpPr/>
                    <p:nvPr/>
                  </p:nvSpPr>
                  <p:spPr>
                    <a:xfrm>
                      <a:off x="2069787"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A53734DC-6076-D2D3-BBB0-DABB0692CB4F}"/>
                    </a:ext>
                  </a:extLst>
                </p:cNvPr>
                <p:cNvGrpSpPr/>
                <p:nvPr/>
              </p:nvGrpSpPr>
              <p:grpSpPr>
                <a:xfrm>
                  <a:off x="8328876" y="2808684"/>
                  <a:ext cx="455922" cy="808136"/>
                  <a:chOff x="2347811" y="2584513"/>
                  <a:chExt cx="318805" cy="565091"/>
                </a:xfrm>
              </p:grpSpPr>
              <p:pic>
                <p:nvPicPr>
                  <p:cNvPr id="246" name="Picture 245" descr="A collage of many squares&#10;&#10;Description automatically generated">
                    <a:extLst>
                      <a:ext uri="{FF2B5EF4-FFF2-40B4-BE49-F238E27FC236}">
                        <a16:creationId xmlns:a16="http://schemas.microsoft.com/office/drawing/2014/main" id="{A69B2E4C-8B66-34DE-7AD7-A8C66316A224}"/>
                      </a:ext>
                    </a:extLst>
                  </p:cNvPr>
                  <p:cNvPicPr>
                    <a:picLocks noChangeAspect="1"/>
                  </p:cNvPicPr>
                  <p:nvPr/>
                </p:nvPicPr>
                <p:blipFill rotWithShape="1">
                  <a:blip r:embed="rId4"/>
                  <a:srcRect t="73716" r="99143" b="21748"/>
                  <a:stretch/>
                </p:blipFill>
                <p:spPr>
                  <a:xfrm rot="5400000">
                    <a:off x="2476011" y="2958999"/>
                    <a:ext cx="62405" cy="318805"/>
                  </a:xfrm>
                  <a:prstGeom prst="rect">
                    <a:avLst/>
                  </a:prstGeom>
                </p:spPr>
              </p:pic>
              <p:grpSp>
                <p:nvGrpSpPr>
                  <p:cNvPr id="247" name="Group 246">
                    <a:extLst>
                      <a:ext uri="{FF2B5EF4-FFF2-40B4-BE49-F238E27FC236}">
                        <a16:creationId xmlns:a16="http://schemas.microsoft.com/office/drawing/2014/main" id="{54F29338-1E5D-1262-0992-6E47E3594AB1}"/>
                      </a:ext>
                    </a:extLst>
                  </p:cNvPr>
                  <p:cNvGrpSpPr/>
                  <p:nvPr/>
                </p:nvGrpSpPr>
                <p:grpSpPr>
                  <a:xfrm>
                    <a:off x="2371520" y="2584513"/>
                    <a:ext cx="240507" cy="461997"/>
                    <a:chOff x="2371520" y="2584513"/>
                    <a:chExt cx="240507" cy="461997"/>
                  </a:xfrm>
                </p:grpSpPr>
                <p:pic>
                  <p:nvPicPr>
                    <p:cNvPr id="248" name="Picture 247" descr="A collage of many squares&#10;&#10;Description automatically generated">
                      <a:extLst>
                        <a:ext uri="{FF2B5EF4-FFF2-40B4-BE49-F238E27FC236}">
                          <a16:creationId xmlns:a16="http://schemas.microsoft.com/office/drawing/2014/main" id="{114ED3AA-B891-1D42-60A7-40F6C06BC1E8}"/>
                        </a:ext>
                      </a:extLst>
                    </p:cNvPr>
                    <p:cNvPicPr>
                      <a:picLocks noChangeAspect="1"/>
                    </p:cNvPicPr>
                    <p:nvPr/>
                  </p:nvPicPr>
                  <p:blipFill rotWithShape="1">
                    <a:blip r:embed="rId4"/>
                    <a:srcRect l="837" t="73779" r="94695" b="21604"/>
                    <a:stretch/>
                  </p:blipFill>
                  <p:spPr>
                    <a:xfrm>
                      <a:off x="2371520" y="2584513"/>
                      <a:ext cx="238251" cy="237744"/>
                    </a:xfrm>
                    <a:prstGeom prst="rect">
                      <a:avLst/>
                    </a:prstGeom>
                  </p:spPr>
                </p:pic>
                <p:pic>
                  <p:nvPicPr>
                    <p:cNvPr id="249" name="Picture 248" descr="A collage of many squares&#10;&#10;Description automatically generated">
                      <a:extLst>
                        <a:ext uri="{FF2B5EF4-FFF2-40B4-BE49-F238E27FC236}">
                          <a16:creationId xmlns:a16="http://schemas.microsoft.com/office/drawing/2014/main" id="{5B85F16D-B693-F91F-B5B3-1438EB284AC4}"/>
                        </a:ext>
                      </a:extLst>
                    </p:cNvPr>
                    <p:cNvPicPr>
                      <a:picLocks noChangeAspect="1"/>
                    </p:cNvPicPr>
                    <p:nvPr/>
                  </p:nvPicPr>
                  <p:blipFill rotWithShape="1">
                    <a:blip r:embed="rId4"/>
                    <a:srcRect l="5304" t="73789" r="90325" b="21595"/>
                    <a:stretch/>
                  </p:blipFill>
                  <p:spPr>
                    <a:xfrm>
                      <a:off x="2376375" y="2808766"/>
                      <a:ext cx="233067" cy="237744"/>
                    </a:xfrm>
                    <a:prstGeom prst="rect">
                      <a:avLst/>
                    </a:prstGeom>
                  </p:spPr>
                </p:pic>
                <p:sp>
                  <p:nvSpPr>
                    <p:cNvPr id="250" name="Rectangle 249">
                      <a:extLst>
                        <a:ext uri="{FF2B5EF4-FFF2-40B4-BE49-F238E27FC236}">
                          <a16:creationId xmlns:a16="http://schemas.microsoft.com/office/drawing/2014/main" id="{2A9A7257-1223-FAD4-1302-5393FC6BF25D}"/>
                        </a:ext>
                      </a:extLst>
                    </p:cNvPr>
                    <p:cNvSpPr/>
                    <p:nvPr/>
                  </p:nvSpPr>
                  <p:spPr>
                    <a:xfrm>
                      <a:off x="2378960"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6" name="Group 215">
                  <a:extLst>
                    <a:ext uri="{FF2B5EF4-FFF2-40B4-BE49-F238E27FC236}">
                      <a16:creationId xmlns:a16="http://schemas.microsoft.com/office/drawing/2014/main" id="{E51FA6FD-25EA-F2AF-D56A-5ACBEF4E8E8D}"/>
                    </a:ext>
                  </a:extLst>
                </p:cNvPr>
                <p:cNvGrpSpPr/>
                <p:nvPr/>
              </p:nvGrpSpPr>
              <p:grpSpPr>
                <a:xfrm>
                  <a:off x="8773568" y="2810076"/>
                  <a:ext cx="455910" cy="806742"/>
                  <a:chOff x="2658763" y="2585487"/>
                  <a:chExt cx="318796" cy="564116"/>
                </a:xfrm>
              </p:grpSpPr>
              <p:pic>
                <p:nvPicPr>
                  <p:cNvPr id="241" name="Picture 240" descr="A collage of many squares&#10;&#10;Description automatically generated">
                    <a:extLst>
                      <a:ext uri="{FF2B5EF4-FFF2-40B4-BE49-F238E27FC236}">
                        <a16:creationId xmlns:a16="http://schemas.microsoft.com/office/drawing/2014/main" id="{67E5C164-D786-452B-1DCF-A08E4843409B}"/>
                      </a:ext>
                    </a:extLst>
                  </p:cNvPr>
                  <p:cNvPicPr>
                    <a:picLocks noChangeAspect="1"/>
                  </p:cNvPicPr>
                  <p:nvPr/>
                </p:nvPicPr>
                <p:blipFill rotWithShape="1">
                  <a:blip r:embed="rId4"/>
                  <a:srcRect t="77972" r="99143" b="17492"/>
                  <a:stretch/>
                </p:blipFill>
                <p:spPr>
                  <a:xfrm rot="5400000">
                    <a:off x="2786959" y="2959004"/>
                    <a:ext cx="62403" cy="318796"/>
                  </a:xfrm>
                  <a:prstGeom prst="rect">
                    <a:avLst/>
                  </a:prstGeom>
                </p:spPr>
              </p:pic>
              <p:grpSp>
                <p:nvGrpSpPr>
                  <p:cNvPr id="242" name="Group 241">
                    <a:extLst>
                      <a:ext uri="{FF2B5EF4-FFF2-40B4-BE49-F238E27FC236}">
                        <a16:creationId xmlns:a16="http://schemas.microsoft.com/office/drawing/2014/main" id="{DD66B792-F60E-563D-4687-C12472FB0479}"/>
                      </a:ext>
                    </a:extLst>
                  </p:cNvPr>
                  <p:cNvGrpSpPr/>
                  <p:nvPr/>
                </p:nvGrpSpPr>
                <p:grpSpPr>
                  <a:xfrm>
                    <a:off x="2678941" y="2585487"/>
                    <a:ext cx="242485" cy="460701"/>
                    <a:chOff x="2678941" y="2585487"/>
                    <a:chExt cx="242485" cy="460701"/>
                  </a:xfrm>
                </p:grpSpPr>
                <p:pic>
                  <p:nvPicPr>
                    <p:cNvPr id="243" name="Picture 242" descr="A collage of many squares&#10;&#10;Description automatically generated">
                      <a:extLst>
                        <a:ext uri="{FF2B5EF4-FFF2-40B4-BE49-F238E27FC236}">
                          <a16:creationId xmlns:a16="http://schemas.microsoft.com/office/drawing/2014/main" id="{237BF6CB-9BA9-226A-13D6-2D6573F6113D}"/>
                        </a:ext>
                      </a:extLst>
                    </p:cNvPr>
                    <p:cNvPicPr>
                      <a:picLocks noChangeAspect="1"/>
                    </p:cNvPicPr>
                    <p:nvPr/>
                  </p:nvPicPr>
                  <p:blipFill rotWithShape="1">
                    <a:blip r:embed="rId4"/>
                    <a:srcRect l="837" t="77952" r="94695" b="17432"/>
                    <a:stretch/>
                  </p:blipFill>
                  <p:spPr>
                    <a:xfrm>
                      <a:off x="2678941" y="2588270"/>
                      <a:ext cx="238251" cy="237744"/>
                    </a:xfrm>
                    <a:prstGeom prst="rect">
                      <a:avLst/>
                    </a:prstGeom>
                  </p:spPr>
                </p:pic>
                <p:pic>
                  <p:nvPicPr>
                    <p:cNvPr id="244" name="Picture 243" descr="A collage of many squares&#10;&#10;Description automatically generated">
                      <a:extLst>
                        <a:ext uri="{FF2B5EF4-FFF2-40B4-BE49-F238E27FC236}">
                          <a16:creationId xmlns:a16="http://schemas.microsoft.com/office/drawing/2014/main" id="{019F7E1A-7050-52DE-C6A7-284BE0F84677}"/>
                        </a:ext>
                      </a:extLst>
                    </p:cNvPr>
                    <p:cNvPicPr>
                      <a:picLocks noChangeAspect="1"/>
                    </p:cNvPicPr>
                    <p:nvPr/>
                  </p:nvPicPr>
                  <p:blipFill rotWithShape="1">
                    <a:blip r:embed="rId4"/>
                    <a:srcRect l="5304" t="78167" r="90325" b="17516"/>
                    <a:stretch/>
                  </p:blipFill>
                  <p:spPr>
                    <a:xfrm>
                      <a:off x="2688359" y="2823287"/>
                      <a:ext cx="233067" cy="222352"/>
                    </a:xfrm>
                    <a:prstGeom prst="rect">
                      <a:avLst/>
                    </a:prstGeom>
                  </p:spPr>
                </p:pic>
                <p:sp>
                  <p:nvSpPr>
                    <p:cNvPr id="245" name="Rectangle 244">
                      <a:extLst>
                        <a:ext uri="{FF2B5EF4-FFF2-40B4-BE49-F238E27FC236}">
                          <a16:creationId xmlns:a16="http://schemas.microsoft.com/office/drawing/2014/main" id="{EFF3B19D-2674-DBE4-FF90-0F290F96900A}"/>
                        </a:ext>
                      </a:extLst>
                    </p:cNvPr>
                    <p:cNvSpPr/>
                    <p:nvPr/>
                  </p:nvSpPr>
                  <p:spPr>
                    <a:xfrm>
                      <a:off x="2688133"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7" name="Group 216">
                  <a:extLst>
                    <a:ext uri="{FF2B5EF4-FFF2-40B4-BE49-F238E27FC236}">
                      <a16:creationId xmlns:a16="http://schemas.microsoft.com/office/drawing/2014/main" id="{6B304E2D-D159-BC1F-C50E-016E4A70C53A}"/>
                    </a:ext>
                  </a:extLst>
                </p:cNvPr>
                <p:cNvGrpSpPr/>
                <p:nvPr/>
              </p:nvGrpSpPr>
              <p:grpSpPr>
                <a:xfrm>
                  <a:off x="9210303" y="2808684"/>
                  <a:ext cx="433840" cy="808136"/>
                  <a:chOff x="2964151" y="2584513"/>
                  <a:chExt cx="303364" cy="565091"/>
                </a:xfrm>
              </p:grpSpPr>
              <p:pic>
                <p:nvPicPr>
                  <p:cNvPr id="236" name="Picture 235" descr="A collage of many squares&#10;&#10;Description automatically generated">
                    <a:extLst>
                      <a:ext uri="{FF2B5EF4-FFF2-40B4-BE49-F238E27FC236}">
                        <a16:creationId xmlns:a16="http://schemas.microsoft.com/office/drawing/2014/main" id="{0EAF141B-C586-B274-9FFC-0EFA7E566CA5}"/>
                      </a:ext>
                    </a:extLst>
                  </p:cNvPr>
                  <p:cNvPicPr>
                    <a:picLocks noChangeAspect="1"/>
                  </p:cNvPicPr>
                  <p:nvPr/>
                </p:nvPicPr>
                <p:blipFill rotWithShape="1">
                  <a:blip r:embed="rId4"/>
                  <a:srcRect t="82693" r="99143" b="12991"/>
                  <a:stretch/>
                </p:blipFill>
                <p:spPr>
                  <a:xfrm rot="5400000">
                    <a:off x="3084630" y="2966720"/>
                    <a:ext cx="62405" cy="303364"/>
                  </a:xfrm>
                  <a:prstGeom prst="rect">
                    <a:avLst/>
                  </a:prstGeom>
                </p:spPr>
              </p:pic>
              <p:grpSp>
                <p:nvGrpSpPr>
                  <p:cNvPr id="237" name="Group 236">
                    <a:extLst>
                      <a:ext uri="{FF2B5EF4-FFF2-40B4-BE49-F238E27FC236}">
                        <a16:creationId xmlns:a16="http://schemas.microsoft.com/office/drawing/2014/main" id="{182A7260-01B6-FF25-2766-4173E47745CB}"/>
                      </a:ext>
                    </a:extLst>
                  </p:cNvPr>
                  <p:cNvGrpSpPr/>
                  <p:nvPr/>
                </p:nvGrpSpPr>
                <p:grpSpPr>
                  <a:xfrm>
                    <a:off x="2997306" y="2584513"/>
                    <a:ext cx="239867" cy="461675"/>
                    <a:chOff x="2997306" y="2584513"/>
                    <a:chExt cx="239867" cy="461675"/>
                  </a:xfrm>
                </p:grpSpPr>
                <p:pic>
                  <p:nvPicPr>
                    <p:cNvPr id="238" name="Picture 237" descr="A collage of many squares&#10;&#10;Description automatically generated">
                      <a:extLst>
                        <a:ext uri="{FF2B5EF4-FFF2-40B4-BE49-F238E27FC236}">
                          <a16:creationId xmlns:a16="http://schemas.microsoft.com/office/drawing/2014/main" id="{ACACC812-488D-E990-4DFE-898D35FC1C7C}"/>
                        </a:ext>
                      </a:extLst>
                    </p:cNvPr>
                    <p:cNvPicPr>
                      <a:picLocks noChangeAspect="1"/>
                    </p:cNvPicPr>
                    <p:nvPr/>
                  </p:nvPicPr>
                  <p:blipFill rotWithShape="1">
                    <a:blip r:embed="rId4"/>
                    <a:srcRect l="837" t="82480" r="94695" b="12993"/>
                    <a:stretch/>
                  </p:blipFill>
                  <p:spPr>
                    <a:xfrm>
                      <a:off x="2997309" y="2584513"/>
                      <a:ext cx="238251" cy="233172"/>
                    </a:xfrm>
                    <a:prstGeom prst="rect">
                      <a:avLst/>
                    </a:prstGeom>
                  </p:spPr>
                </p:pic>
                <p:pic>
                  <p:nvPicPr>
                    <p:cNvPr id="239" name="Picture 238" descr="A collage of many squares&#10;&#10;Description automatically generated">
                      <a:extLst>
                        <a:ext uri="{FF2B5EF4-FFF2-40B4-BE49-F238E27FC236}">
                          <a16:creationId xmlns:a16="http://schemas.microsoft.com/office/drawing/2014/main" id="{CC145CEA-C00E-87CC-C89B-96A862CDA3E7}"/>
                        </a:ext>
                      </a:extLst>
                    </p:cNvPr>
                    <p:cNvPicPr>
                      <a:picLocks noChangeAspect="1"/>
                    </p:cNvPicPr>
                    <p:nvPr/>
                  </p:nvPicPr>
                  <p:blipFill rotWithShape="1">
                    <a:blip r:embed="rId4"/>
                    <a:srcRect l="5304" t="82484" r="90325" b="13199"/>
                    <a:stretch/>
                  </p:blipFill>
                  <p:spPr>
                    <a:xfrm>
                      <a:off x="3004106" y="2815944"/>
                      <a:ext cx="233067" cy="222353"/>
                    </a:xfrm>
                    <a:prstGeom prst="rect">
                      <a:avLst/>
                    </a:prstGeom>
                  </p:spPr>
                </p:pic>
                <p:sp>
                  <p:nvSpPr>
                    <p:cNvPr id="240" name="Rectangle 239">
                      <a:extLst>
                        <a:ext uri="{FF2B5EF4-FFF2-40B4-BE49-F238E27FC236}">
                          <a16:creationId xmlns:a16="http://schemas.microsoft.com/office/drawing/2014/main" id="{0C09A24C-FE35-0D9F-DDB7-7C2544998684}"/>
                        </a:ext>
                      </a:extLst>
                    </p:cNvPr>
                    <p:cNvSpPr/>
                    <p:nvPr/>
                  </p:nvSpPr>
                  <p:spPr>
                    <a:xfrm>
                      <a:off x="2997306"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8" name="Group 217">
                  <a:extLst>
                    <a:ext uri="{FF2B5EF4-FFF2-40B4-BE49-F238E27FC236}">
                      <a16:creationId xmlns:a16="http://schemas.microsoft.com/office/drawing/2014/main" id="{4389795A-3B51-C47A-C43D-E4D2176E56C8}"/>
                    </a:ext>
                  </a:extLst>
                </p:cNvPr>
                <p:cNvGrpSpPr/>
                <p:nvPr/>
              </p:nvGrpSpPr>
              <p:grpSpPr>
                <a:xfrm>
                  <a:off x="9638556" y="2810077"/>
                  <a:ext cx="455927" cy="806743"/>
                  <a:chOff x="3263608" y="2585487"/>
                  <a:chExt cx="318808" cy="564117"/>
                </a:xfrm>
              </p:grpSpPr>
              <p:pic>
                <p:nvPicPr>
                  <p:cNvPr id="231" name="Picture 230" descr="A collage of many squares&#10;&#10;Description automatically generated">
                    <a:extLst>
                      <a:ext uri="{FF2B5EF4-FFF2-40B4-BE49-F238E27FC236}">
                        <a16:creationId xmlns:a16="http://schemas.microsoft.com/office/drawing/2014/main" id="{8629502C-B577-7D7C-90B4-5DC79AAEC6A4}"/>
                      </a:ext>
                    </a:extLst>
                  </p:cNvPr>
                  <p:cNvPicPr>
                    <a:picLocks noChangeAspect="1"/>
                  </p:cNvPicPr>
                  <p:nvPr/>
                </p:nvPicPr>
                <p:blipFill rotWithShape="1">
                  <a:blip r:embed="rId4"/>
                  <a:srcRect t="86853" r="99143" b="8611"/>
                  <a:stretch/>
                </p:blipFill>
                <p:spPr>
                  <a:xfrm rot="5400000">
                    <a:off x="3391809" y="2958998"/>
                    <a:ext cx="62405" cy="318808"/>
                  </a:xfrm>
                  <a:prstGeom prst="rect">
                    <a:avLst/>
                  </a:prstGeom>
                </p:spPr>
              </p:pic>
              <p:grpSp>
                <p:nvGrpSpPr>
                  <p:cNvPr id="232" name="Group 231">
                    <a:extLst>
                      <a:ext uri="{FF2B5EF4-FFF2-40B4-BE49-F238E27FC236}">
                        <a16:creationId xmlns:a16="http://schemas.microsoft.com/office/drawing/2014/main" id="{F29B1ADF-BE44-82EE-5B05-FDA05FB117F6}"/>
                      </a:ext>
                    </a:extLst>
                  </p:cNvPr>
                  <p:cNvGrpSpPr/>
                  <p:nvPr/>
                </p:nvGrpSpPr>
                <p:grpSpPr>
                  <a:xfrm>
                    <a:off x="3304736" y="2585487"/>
                    <a:ext cx="240835" cy="463739"/>
                    <a:chOff x="3304736" y="2585487"/>
                    <a:chExt cx="240835" cy="463739"/>
                  </a:xfrm>
                </p:grpSpPr>
                <p:pic>
                  <p:nvPicPr>
                    <p:cNvPr id="233" name="Picture 232" descr="A collage of many squares&#10;&#10;Description automatically generated">
                      <a:extLst>
                        <a:ext uri="{FF2B5EF4-FFF2-40B4-BE49-F238E27FC236}">
                          <a16:creationId xmlns:a16="http://schemas.microsoft.com/office/drawing/2014/main" id="{80AA41DC-79CF-10FB-C4E9-652E3863EB3A}"/>
                        </a:ext>
                      </a:extLst>
                    </p:cNvPr>
                    <p:cNvPicPr>
                      <a:picLocks noChangeAspect="1"/>
                    </p:cNvPicPr>
                    <p:nvPr/>
                  </p:nvPicPr>
                  <p:blipFill rotWithShape="1">
                    <a:blip r:embed="rId4"/>
                    <a:srcRect l="837" t="86919" r="94695" b="8554"/>
                    <a:stretch/>
                  </p:blipFill>
                  <p:spPr>
                    <a:xfrm>
                      <a:off x="3304736" y="2591862"/>
                      <a:ext cx="238251" cy="233173"/>
                    </a:xfrm>
                    <a:prstGeom prst="rect">
                      <a:avLst/>
                    </a:prstGeom>
                  </p:spPr>
                </p:pic>
                <p:pic>
                  <p:nvPicPr>
                    <p:cNvPr id="234" name="Picture 233" descr="A collage of many squares&#10;&#10;Description automatically generated">
                      <a:extLst>
                        <a:ext uri="{FF2B5EF4-FFF2-40B4-BE49-F238E27FC236}">
                          <a16:creationId xmlns:a16="http://schemas.microsoft.com/office/drawing/2014/main" id="{0478EFB3-A954-E417-D60A-BAAAB3E9E38C}"/>
                        </a:ext>
                      </a:extLst>
                    </p:cNvPr>
                    <p:cNvPicPr>
                      <a:picLocks noChangeAspect="1"/>
                    </p:cNvPicPr>
                    <p:nvPr/>
                  </p:nvPicPr>
                  <p:blipFill rotWithShape="1">
                    <a:blip r:embed="rId4"/>
                    <a:srcRect l="5304" t="86797" r="90325" b="8885"/>
                    <a:stretch/>
                  </p:blipFill>
                  <p:spPr>
                    <a:xfrm>
                      <a:off x="3312504" y="2826873"/>
                      <a:ext cx="233067" cy="222353"/>
                    </a:xfrm>
                    <a:prstGeom prst="rect">
                      <a:avLst/>
                    </a:prstGeom>
                  </p:spPr>
                </p:pic>
                <p:sp>
                  <p:nvSpPr>
                    <p:cNvPr id="235" name="Rectangle 234">
                      <a:extLst>
                        <a:ext uri="{FF2B5EF4-FFF2-40B4-BE49-F238E27FC236}">
                          <a16:creationId xmlns:a16="http://schemas.microsoft.com/office/drawing/2014/main" id="{71FD32B1-9553-4618-1CFA-FEE45B20641A}"/>
                        </a:ext>
                      </a:extLst>
                    </p:cNvPr>
                    <p:cNvSpPr/>
                    <p:nvPr/>
                  </p:nvSpPr>
                  <p:spPr>
                    <a:xfrm>
                      <a:off x="330647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9" name="Group 218">
                  <a:extLst>
                    <a:ext uri="{FF2B5EF4-FFF2-40B4-BE49-F238E27FC236}">
                      <a16:creationId xmlns:a16="http://schemas.microsoft.com/office/drawing/2014/main" id="{1FAF2579-062C-BF64-F891-FB0A036166BC}"/>
                    </a:ext>
                  </a:extLst>
                </p:cNvPr>
                <p:cNvGrpSpPr/>
                <p:nvPr/>
              </p:nvGrpSpPr>
              <p:grpSpPr>
                <a:xfrm>
                  <a:off x="10110776" y="2810077"/>
                  <a:ext cx="455927" cy="806743"/>
                  <a:chOff x="3593809" y="2585487"/>
                  <a:chExt cx="318808" cy="564117"/>
                </a:xfrm>
              </p:grpSpPr>
              <p:pic>
                <p:nvPicPr>
                  <p:cNvPr id="226" name="Picture 225" descr="A collage of many squares&#10;&#10;Description automatically generated">
                    <a:extLst>
                      <a:ext uri="{FF2B5EF4-FFF2-40B4-BE49-F238E27FC236}">
                        <a16:creationId xmlns:a16="http://schemas.microsoft.com/office/drawing/2014/main" id="{6B11C44B-3F92-9EB9-4B13-7296FE1477C7}"/>
                      </a:ext>
                    </a:extLst>
                  </p:cNvPr>
                  <p:cNvPicPr>
                    <a:picLocks noChangeAspect="1"/>
                  </p:cNvPicPr>
                  <p:nvPr/>
                </p:nvPicPr>
                <p:blipFill rotWithShape="1">
                  <a:blip r:embed="rId4"/>
                  <a:srcRect t="91011" r="99143" b="4453"/>
                  <a:stretch/>
                </p:blipFill>
                <p:spPr>
                  <a:xfrm rot="5400000">
                    <a:off x="3722010" y="2958998"/>
                    <a:ext cx="62405" cy="318808"/>
                  </a:xfrm>
                  <a:prstGeom prst="rect">
                    <a:avLst/>
                  </a:prstGeom>
                </p:spPr>
              </p:pic>
              <p:grpSp>
                <p:nvGrpSpPr>
                  <p:cNvPr id="227" name="Group 226">
                    <a:extLst>
                      <a:ext uri="{FF2B5EF4-FFF2-40B4-BE49-F238E27FC236}">
                        <a16:creationId xmlns:a16="http://schemas.microsoft.com/office/drawing/2014/main" id="{33AF3295-7956-6394-226A-7FF8EDBBE2C6}"/>
                      </a:ext>
                    </a:extLst>
                  </p:cNvPr>
                  <p:cNvGrpSpPr/>
                  <p:nvPr/>
                </p:nvGrpSpPr>
                <p:grpSpPr>
                  <a:xfrm>
                    <a:off x="3615652" y="2585487"/>
                    <a:ext cx="238348" cy="460701"/>
                    <a:chOff x="3615652" y="2585487"/>
                    <a:chExt cx="238348" cy="460701"/>
                  </a:xfrm>
                </p:grpSpPr>
                <p:pic>
                  <p:nvPicPr>
                    <p:cNvPr id="228" name="Picture 227" descr="A collage of many squares&#10;&#10;Description automatically generated">
                      <a:extLst>
                        <a:ext uri="{FF2B5EF4-FFF2-40B4-BE49-F238E27FC236}">
                          <a16:creationId xmlns:a16="http://schemas.microsoft.com/office/drawing/2014/main" id="{BF83A3A3-E07D-3025-4C92-617AB9AF3A60}"/>
                        </a:ext>
                      </a:extLst>
                    </p:cNvPr>
                    <p:cNvPicPr>
                      <a:picLocks noChangeAspect="1"/>
                    </p:cNvPicPr>
                    <p:nvPr/>
                  </p:nvPicPr>
                  <p:blipFill rotWithShape="1">
                    <a:blip r:embed="rId4"/>
                    <a:srcRect l="837" t="91257" r="94695" b="4215"/>
                    <a:stretch/>
                  </p:blipFill>
                  <p:spPr>
                    <a:xfrm>
                      <a:off x="3615749" y="2591862"/>
                      <a:ext cx="238251" cy="233172"/>
                    </a:xfrm>
                    <a:prstGeom prst="rect">
                      <a:avLst/>
                    </a:prstGeom>
                  </p:spPr>
                </p:pic>
                <p:pic>
                  <p:nvPicPr>
                    <p:cNvPr id="229" name="Picture 228" descr="A collage of many squares&#10;&#10;Description automatically generated">
                      <a:extLst>
                        <a:ext uri="{FF2B5EF4-FFF2-40B4-BE49-F238E27FC236}">
                          <a16:creationId xmlns:a16="http://schemas.microsoft.com/office/drawing/2014/main" id="{4B72FDF4-FE8B-A4E6-E4E0-3554A6B36355}"/>
                        </a:ext>
                      </a:extLst>
                    </p:cNvPr>
                    <p:cNvPicPr>
                      <a:picLocks noChangeAspect="1"/>
                    </p:cNvPicPr>
                    <p:nvPr/>
                  </p:nvPicPr>
                  <p:blipFill rotWithShape="1">
                    <a:blip r:embed="rId4"/>
                    <a:srcRect l="5304" t="91112" r="90325" b="4570"/>
                    <a:stretch/>
                  </p:blipFill>
                  <p:spPr>
                    <a:xfrm>
                      <a:off x="3620902" y="2823287"/>
                      <a:ext cx="233067" cy="222353"/>
                    </a:xfrm>
                    <a:prstGeom prst="rect">
                      <a:avLst/>
                    </a:prstGeom>
                  </p:spPr>
                </p:pic>
                <p:sp>
                  <p:nvSpPr>
                    <p:cNvPr id="230" name="Rectangle 229">
                      <a:extLst>
                        <a:ext uri="{FF2B5EF4-FFF2-40B4-BE49-F238E27FC236}">
                          <a16:creationId xmlns:a16="http://schemas.microsoft.com/office/drawing/2014/main" id="{3F320367-6320-AF69-3C05-C5551A77805B}"/>
                        </a:ext>
                      </a:extLst>
                    </p:cNvPr>
                    <p:cNvSpPr/>
                    <p:nvPr/>
                  </p:nvSpPr>
                  <p:spPr>
                    <a:xfrm>
                      <a:off x="3615652"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0" name="Group 219">
                  <a:extLst>
                    <a:ext uri="{FF2B5EF4-FFF2-40B4-BE49-F238E27FC236}">
                      <a16:creationId xmlns:a16="http://schemas.microsoft.com/office/drawing/2014/main" id="{9FCAD896-6D7B-089C-A2A0-C32150937951}"/>
                    </a:ext>
                  </a:extLst>
                </p:cNvPr>
                <p:cNvGrpSpPr/>
                <p:nvPr/>
              </p:nvGrpSpPr>
              <p:grpSpPr>
                <a:xfrm>
                  <a:off x="10564766" y="2810077"/>
                  <a:ext cx="455918" cy="806742"/>
                  <a:chOff x="3911263" y="2585487"/>
                  <a:chExt cx="318802" cy="564116"/>
                </a:xfrm>
              </p:grpSpPr>
              <p:pic>
                <p:nvPicPr>
                  <p:cNvPr id="221" name="Picture 220" descr="A collage of many squares&#10;&#10;Description automatically generated">
                    <a:extLst>
                      <a:ext uri="{FF2B5EF4-FFF2-40B4-BE49-F238E27FC236}">
                        <a16:creationId xmlns:a16="http://schemas.microsoft.com/office/drawing/2014/main" id="{7D97092C-9F8E-0ABC-3256-09DBEAFFB957}"/>
                      </a:ext>
                    </a:extLst>
                  </p:cNvPr>
                  <p:cNvPicPr>
                    <a:picLocks noChangeAspect="1"/>
                  </p:cNvPicPr>
                  <p:nvPr/>
                </p:nvPicPr>
                <p:blipFill rotWithShape="1">
                  <a:blip r:embed="rId4"/>
                  <a:srcRect t="95300" r="99143" b="164"/>
                  <a:stretch/>
                </p:blipFill>
                <p:spPr>
                  <a:xfrm rot="5400000">
                    <a:off x="4039462" y="2959000"/>
                    <a:ext cx="62404" cy="318802"/>
                  </a:xfrm>
                  <a:prstGeom prst="rect">
                    <a:avLst/>
                  </a:prstGeom>
                </p:spPr>
              </p:pic>
              <p:grpSp>
                <p:nvGrpSpPr>
                  <p:cNvPr id="222" name="Group 221">
                    <a:extLst>
                      <a:ext uri="{FF2B5EF4-FFF2-40B4-BE49-F238E27FC236}">
                        <a16:creationId xmlns:a16="http://schemas.microsoft.com/office/drawing/2014/main" id="{01FAD9E6-7C64-9976-C3EF-EAC7B74CD826}"/>
                      </a:ext>
                    </a:extLst>
                  </p:cNvPr>
                  <p:cNvGrpSpPr/>
                  <p:nvPr/>
                </p:nvGrpSpPr>
                <p:grpSpPr>
                  <a:xfrm>
                    <a:off x="3923164" y="2585487"/>
                    <a:ext cx="238251" cy="463738"/>
                    <a:chOff x="3923164" y="2585487"/>
                    <a:chExt cx="238251" cy="463738"/>
                  </a:xfrm>
                </p:grpSpPr>
                <p:pic>
                  <p:nvPicPr>
                    <p:cNvPr id="223" name="Picture 222" descr="A collage of many squares&#10;&#10;Description automatically generated">
                      <a:extLst>
                        <a:ext uri="{FF2B5EF4-FFF2-40B4-BE49-F238E27FC236}">
                          <a16:creationId xmlns:a16="http://schemas.microsoft.com/office/drawing/2014/main" id="{278F07AF-A9AF-DA8D-6D94-C87A5E653E6F}"/>
                        </a:ext>
                      </a:extLst>
                    </p:cNvPr>
                    <p:cNvPicPr>
                      <a:picLocks noChangeAspect="1"/>
                    </p:cNvPicPr>
                    <p:nvPr/>
                  </p:nvPicPr>
                  <p:blipFill rotWithShape="1">
                    <a:blip r:embed="rId4"/>
                    <a:srcRect l="837" t="95475" r="94695" b="-2"/>
                    <a:stretch/>
                  </p:blipFill>
                  <p:spPr>
                    <a:xfrm>
                      <a:off x="3923164" y="2591862"/>
                      <a:ext cx="238251" cy="233172"/>
                    </a:xfrm>
                    <a:prstGeom prst="rect">
                      <a:avLst/>
                    </a:prstGeom>
                  </p:spPr>
                </p:pic>
                <p:pic>
                  <p:nvPicPr>
                    <p:cNvPr id="224" name="Picture 223" descr="A collage of many squares&#10;&#10;Description automatically generated">
                      <a:extLst>
                        <a:ext uri="{FF2B5EF4-FFF2-40B4-BE49-F238E27FC236}">
                          <a16:creationId xmlns:a16="http://schemas.microsoft.com/office/drawing/2014/main" id="{67EFDB78-9BEE-7864-286E-DF7FA67714DA}"/>
                        </a:ext>
                      </a:extLst>
                    </p:cNvPr>
                    <p:cNvPicPr>
                      <a:picLocks noChangeAspect="1"/>
                    </p:cNvPicPr>
                    <p:nvPr/>
                  </p:nvPicPr>
                  <p:blipFill rotWithShape="1">
                    <a:blip r:embed="rId4"/>
                    <a:srcRect l="5304" t="95682" r="90325"/>
                    <a:stretch/>
                  </p:blipFill>
                  <p:spPr>
                    <a:xfrm>
                      <a:off x="3925530" y="2826873"/>
                      <a:ext cx="233067" cy="222352"/>
                    </a:xfrm>
                    <a:prstGeom prst="rect">
                      <a:avLst/>
                    </a:prstGeom>
                  </p:spPr>
                </p:pic>
                <p:sp>
                  <p:nvSpPr>
                    <p:cNvPr id="225" name="Rectangle 224">
                      <a:extLst>
                        <a:ext uri="{FF2B5EF4-FFF2-40B4-BE49-F238E27FC236}">
                          <a16:creationId xmlns:a16="http://schemas.microsoft.com/office/drawing/2014/main" id="{C50CFCDF-C158-C13F-F52D-11BA61D36603}"/>
                        </a:ext>
                      </a:extLst>
                    </p:cNvPr>
                    <p:cNvSpPr/>
                    <p:nvPr/>
                  </p:nvSpPr>
                  <p:spPr>
                    <a:xfrm>
                      <a:off x="3924829" y="2585487"/>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50" name="Group 349">
                <a:extLst>
                  <a:ext uri="{FF2B5EF4-FFF2-40B4-BE49-F238E27FC236}">
                    <a16:creationId xmlns:a16="http://schemas.microsoft.com/office/drawing/2014/main" id="{9DB956DB-E761-EE66-18A7-A4D203166773}"/>
                  </a:ext>
                </a:extLst>
              </p:cNvPr>
              <p:cNvGrpSpPr/>
              <p:nvPr/>
            </p:nvGrpSpPr>
            <p:grpSpPr>
              <a:xfrm>
                <a:off x="1171315" y="2433744"/>
                <a:ext cx="4945432" cy="823422"/>
                <a:chOff x="1171315" y="2808684"/>
                <a:chExt cx="4945432" cy="823422"/>
              </a:xfrm>
            </p:grpSpPr>
            <p:grpSp>
              <p:nvGrpSpPr>
                <p:cNvPr id="277" name="Group 276">
                  <a:extLst>
                    <a:ext uri="{FF2B5EF4-FFF2-40B4-BE49-F238E27FC236}">
                      <a16:creationId xmlns:a16="http://schemas.microsoft.com/office/drawing/2014/main" id="{77043274-834A-31F5-4359-7AD3237C93E1}"/>
                    </a:ext>
                  </a:extLst>
                </p:cNvPr>
                <p:cNvGrpSpPr/>
                <p:nvPr/>
              </p:nvGrpSpPr>
              <p:grpSpPr>
                <a:xfrm>
                  <a:off x="1611666" y="2815679"/>
                  <a:ext cx="414933" cy="816427"/>
                  <a:chOff x="1102258" y="1754506"/>
                  <a:chExt cx="290143" cy="570889"/>
                </a:xfrm>
              </p:grpSpPr>
              <p:pic>
                <p:nvPicPr>
                  <p:cNvPr id="344" name="Picture 343" descr="A collage of many squares&#10;&#10;Description automatically generated">
                    <a:extLst>
                      <a:ext uri="{FF2B5EF4-FFF2-40B4-BE49-F238E27FC236}">
                        <a16:creationId xmlns:a16="http://schemas.microsoft.com/office/drawing/2014/main" id="{E2D82535-8C99-587B-EEB7-1AEA1F7B49B6}"/>
                      </a:ext>
                    </a:extLst>
                  </p:cNvPr>
                  <p:cNvPicPr>
                    <a:picLocks noChangeAspect="1"/>
                  </p:cNvPicPr>
                  <p:nvPr/>
                </p:nvPicPr>
                <p:blipFill rotWithShape="1">
                  <a:blip r:embed="rId4"/>
                  <a:srcRect t="4526" r="99143" b="91347"/>
                  <a:stretch/>
                </p:blipFill>
                <p:spPr>
                  <a:xfrm rot="5400000">
                    <a:off x="1216127" y="2149121"/>
                    <a:ext cx="62405" cy="290143"/>
                  </a:xfrm>
                  <a:prstGeom prst="rect">
                    <a:avLst/>
                  </a:prstGeom>
                </p:spPr>
              </p:pic>
              <p:grpSp>
                <p:nvGrpSpPr>
                  <p:cNvPr id="345" name="Group 344">
                    <a:extLst>
                      <a:ext uri="{FF2B5EF4-FFF2-40B4-BE49-F238E27FC236}">
                        <a16:creationId xmlns:a16="http://schemas.microsoft.com/office/drawing/2014/main" id="{A8D05073-27D9-807A-F950-7B4701AE25F3}"/>
                      </a:ext>
                    </a:extLst>
                  </p:cNvPr>
                  <p:cNvGrpSpPr/>
                  <p:nvPr/>
                </p:nvGrpSpPr>
                <p:grpSpPr>
                  <a:xfrm>
                    <a:off x="1119703" y="1754506"/>
                    <a:ext cx="238877" cy="467076"/>
                    <a:chOff x="1119703" y="1754506"/>
                    <a:chExt cx="238877" cy="467076"/>
                  </a:xfrm>
                </p:grpSpPr>
                <p:pic>
                  <p:nvPicPr>
                    <p:cNvPr id="346" name="Picture 345" descr="A collage of many squares&#10;&#10;Description automatically generated">
                      <a:extLst>
                        <a:ext uri="{FF2B5EF4-FFF2-40B4-BE49-F238E27FC236}">
                          <a16:creationId xmlns:a16="http://schemas.microsoft.com/office/drawing/2014/main" id="{75300EA4-56DD-D668-5BDA-3A110F7A863E}"/>
                        </a:ext>
                      </a:extLst>
                    </p:cNvPr>
                    <p:cNvPicPr>
                      <a:picLocks noChangeAspect="1"/>
                    </p:cNvPicPr>
                    <p:nvPr/>
                  </p:nvPicPr>
                  <p:blipFill rotWithShape="1">
                    <a:blip r:embed="rId4"/>
                    <a:srcRect l="5262" t="4305" r="90570" b="91177"/>
                    <a:stretch/>
                  </p:blipFill>
                  <p:spPr>
                    <a:xfrm>
                      <a:off x="1125062" y="1977092"/>
                      <a:ext cx="233518" cy="244490"/>
                    </a:xfrm>
                    <a:prstGeom prst="rect">
                      <a:avLst/>
                    </a:prstGeom>
                  </p:spPr>
                </p:pic>
                <p:pic>
                  <p:nvPicPr>
                    <p:cNvPr id="347" name="Picture 346" descr="A collage of many squares&#10;&#10;Description automatically generated">
                      <a:extLst>
                        <a:ext uri="{FF2B5EF4-FFF2-40B4-BE49-F238E27FC236}">
                          <a16:creationId xmlns:a16="http://schemas.microsoft.com/office/drawing/2014/main" id="{084C58F6-DFA0-F964-E488-978446780A1C}"/>
                        </a:ext>
                      </a:extLst>
                    </p:cNvPr>
                    <p:cNvPicPr>
                      <a:picLocks noChangeAspect="1"/>
                    </p:cNvPicPr>
                    <p:nvPr/>
                  </p:nvPicPr>
                  <p:blipFill rotWithShape="1">
                    <a:blip r:embed="rId4"/>
                    <a:srcRect l="882" t="4254" r="94738" b="91228"/>
                    <a:stretch/>
                  </p:blipFill>
                  <p:spPr>
                    <a:xfrm>
                      <a:off x="1119703" y="1756787"/>
                      <a:ext cx="233565" cy="232694"/>
                    </a:xfrm>
                    <a:prstGeom prst="rect">
                      <a:avLst/>
                    </a:prstGeom>
                  </p:spPr>
                </p:pic>
                <p:sp>
                  <p:nvSpPr>
                    <p:cNvPr id="348" name="Rectangle 347">
                      <a:extLst>
                        <a:ext uri="{FF2B5EF4-FFF2-40B4-BE49-F238E27FC236}">
                          <a16:creationId xmlns:a16="http://schemas.microsoft.com/office/drawing/2014/main" id="{0373B507-3D71-04F3-9464-6CD59BA00F71}"/>
                        </a:ext>
                      </a:extLst>
                    </p:cNvPr>
                    <p:cNvSpPr/>
                    <p:nvPr/>
                  </p:nvSpPr>
                  <p:spPr>
                    <a:xfrm>
                      <a:off x="112521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8" name="Group 277">
                  <a:extLst>
                    <a:ext uri="{FF2B5EF4-FFF2-40B4-BE49-F238E27FC236}">
                      <a16:creationId xmlns:a16="http://schemas.microsoft.com/office/drawing/2014/main" id="{F3C24128-FA7F-68AD-D26E-D4E06884BCC9}"/>
                    </a:ext>
                  </a:extLst>
                </p:cNvPr>
                <p:cNvGrpSpPr/>
                <p:nvPr/>
              </p:nvGrpSpPr>
              <p:grpSpPr>
                <a:xfrm>
                  <a:off x="1997517" y="2813812"/>
                  <a:ext cx="454938" cy="818294"/>
                  <a:chOff x="1372065" y="1753201"/>
                  <a:chExt cx="318117" cy="572194"/>
                </a:xfrm>
              </p:grpSpPr>
              <p:pic>
                <p:nvPicPr>
                  <p:cNvPr id="339" name="Picture 338" descr="A collage of many squares&#10;&#10;Description automatically generated">
                    <a:extLst>
                      <a:ext uri="{FF2B5EF4-FFF2-40B4-BE49-F238E27FC236}">
                        <a16:creationId xmlns:a16="http://schemas.microsoft.com/office/drawing/2014/main" id="{C9D1E08A-0E68-F144-39DF-01322C6D8BD2}"/>
                      </a:ext>
                    </a:extLst>
                  </p:cNvPr>
                  <p:cNvPicPr>
                    <a:picLocks noChangeAspect="1"/>
                  </p:cNvPicPr>
                  <p:nvPr/>
                </p:nvPicPr>
                <p:blipFill rotWithShape="1">
                  <a:blip r:embed="rId4"/>
                  <a:srcRect t="8653" r="99142" b="86823"/>
                  <a:stretch/>
                </p:blipFill>
                <p:spPr>
                  <a:xfrm rot="5400000">
                    <a:off x="1499921" y="2135134"/>
                    <a:ext cx="62405" cy="318117"/>
                  </a:xfrm>
                  <a:prstGeom prst="rect">
                    <a:avLst/>
                  </a:prstGeom>
                </p:spPr>
              </p:pic>
              <p:grpSp>
                <p:nvGrpSpPr>
                  <p:cNvPr id="340" name="Group 339">
                    <a:extLst>
                      <a:ext uri="{FF2B5EF4-FFF2-40B4-BE49-F238E27FC236}">
                        <a16:creationId xmlns:a16="http://schemas.microsoft.com/office/drawing/2014/main" id="{7EED6402-FF5B-D35B-52BE-36A1D4305366}"/>
                      </a:ext>
                    </a:extLst>
                  </p:cNvPr>
                  <p:cNvGrpSpPr/>
                  <p:nvPr/>
                </p:nvGrpSpPr>
                <p:grpSpPr>
                  <a:xfrm>
                    <a:off x="1401961" y="1753201"/>
                    <a:ext cx="242177" cy="464287"/>
                    <a:chOff x="1401961" y="1753201"/>
                    <a:chExt cx="242177" cy="464287"/>
                  </a:xfrm>
                </p:grpSpPr>
                <p:pic>
                  <p:nvPicPr>
                    <p:cNvPr id="341" name="Picture 340" descr="A collage of many squares&#10;&#10;Description automatically generated">
                      <a:extLst>
                        <a:ext uri="{FF2B5EF4-FFF2-40B4-BE49-F238E27FC236}">
                          <a16:creationId xmlns:a16="http://schemas.microsoft.com/office/drawing/2014/main" id="{E6A198F5-0BF4-09D9-7EF1-C430DC8E9AA9}"/>
                        </a:ext>
                      </a:extLst>
                    </p:cNvPr>
                    <p:cNvPicPr>
                      <a:picLocks noChangeAspect="1"/>
                    </p:cNvPicPr>
                    <p:nvPr/>
                  </p:nvPicPr>
                  <p:blipFill rotWithShape="1">
                    <a:blip r:embed="rId4"/>
                    <a:srcRect l="837" t="8567" r="94695" b="86915"/>
                    <a:stretch/>
                  </p:blipFill>
                  <p:spPr>
                    <a:xfrm>
                      <a:off x="1401961" y="1753201"/>
                      <a:ext cx="238251" cy="232694"/>
                    </a:xfrm>
                    <a:prstGeom prst="rect">
                      <a:avLst/>
                    </a:prstGeom>
                  </p:spPr>
                </p:pic>
                <p:pic>
                  <p:nvPicPr>
                    <p:cNvPr id="342" name="Picture 341" descr="A collage of many squares&#10;&#10;Description automatically generated">
                      <a:extLst>
                        <a:ext uri="{FF2B5EF4-FFF2-40B4-BE49-F238E27FC236}">
                          <a16:creationId xmlns:a16="http://schemas.microsoft.com/office/drawing/2014/main" id="{E4ACD241-363C-6A0C-2B05-C38BACED48CF}"/>
                        </a:ext>
                      </a:extLst>
                    </p:cNvPr>
                    <p:cNvPicPr>
                      <a:picLocks noChangeAspect="1"/>
                    </p:cNvPicPr>
                    <p:nvPr/>
                  </p:nvPicPr>
                  <p:blipFill rotWithShape="1">
                    <a:blip r:embed="rId4"/>
                    <a:srcRect l="5304" t="8834" r="90316" b="86727"/>
                    <a:stretch/>
                  </p:blipFill>
                  <p:spPr>
                    <a:xfrm>
                      <a:off x="1410573" y="1984400"/>
                      <a:ext cx="233565" cy="233088"/>
                    </a:xfrm>
                    <a:prstGeom prst="rect">
                      <a:avLst/>
                    </a:prstGeom>
                  </p:spPr>
                </p:pic>
                <p:sp>
                  <p:nvSpPr>
                    <p:cNvPr id="343" name="Rectangle 342">
                      <a:extLst>
                        <a:ext uri="{FF2B5EF4-FFF2-40B4-BE49-F238E27FC236}">
                          <a16:creationId xmlns:a16="http://schemas.microsoft.com/office/drawing/2014/main" id="{74BE4E92-09CD-A41B-495F-7A2B898B4627}"/>
                        </a:ext>
                      </a:extLst>
                    </p:cNvPr>
                    <p:cNvSpPr/>
                    <p:nvPr/>
                  </p:nvSpPr>
                  <p:spPr>
                    <a:xfrm>
                      <a:off x="140958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9" name="Group 278">
                  <a:extLst>
                    <a:ext uri="{FF2B5EF4-FFF2-40B4-BE49-F238E27FC236}">
                      <a16:creationId xmlns:a16="http://schemas.microsoft.com/office/drawing/2014/main" id="{93562E41-AF68-53BB-1CD3-CBEFEAA82F5A}"/>
                    </a:ext>
                  </a:extLst>
                </p:cNvPr>
                <p:cNvGrpSpPr/>
                <p:nvPr/>
              </p:nvGrpSpPr>
              <p:grpSpPr>
                <a:xfrm>
                  <a:off x="2397405" y="2815679"/>
                  <a:ext cx="454959" cy="816427"/>
                  <a:chOff x="1651688" y="1754506"/>
                  <a:chExt cx="318131" cy="570889"/>
                </a:xfrm>
              </p:grpSpPr>
              <p:pic>
                <p:nvPicPr>
                  <p:cNvPr id="334" name="Picture 333" descr="A collage of many squares&#10;&#10;Description automatically generated">
                    <a:extLst>
                      <a:ext uri="{FF2B5EF4-FFF2-40B4-BE49-F238E27FC236}">
                        <a16:creationId xmlns:a16="http://schemas.microsoft.com/office/drawing/2014/main" id="{A9BAEF3A-5174-A6E4-754B-640033B0E2C7}"/>
                      </a:ext>
                    </a:extLst>
                  </p:cNvPr>
                  <p:cNvPicPr>
                    <a:picLocks noChangeAspect="1"/>
                  </p:cNvPicPr>
                  <p:nvPr/>
                </p:nvPicPr>
                <p:blipFill rotWithShape="1">
                  <a:blip r:embed="rId4"/>
                  <a:srcRect t="13179" r="99143" b="82296"/>
                  <a:stretch/>
                </p:blipFill>
                <p:spPr>
                  <a:xfrm rot="5400000">
                    <a:off x="1779551" y="2135127"/>
                    <a:ext cx="62405" cy="318131"/>
                  </a:xfrm>
                  <a:prstGeom prst="rect">
                    <a:avLst/>
                  </a:prstGeom>
                </p:spPr>
              </p:pic>
              <p:grpSp>
                <p:nvGrpSpPr>
                  <p:cNvPr id="335" name="Group 334">
                    <a:extLst>
                      <a:ext uri="{FF2B5EF4-FFF2-40B4-BE49-F238E27FC236}">
                        <a16:creationId xmlns:a16="http://schemas.microsoft.com/office/drawing/2014/main" id="{8600E2BA-FE4C-6B49-B191-1BFF54BA68EC}"/>
                      </a:ext>
                    </a:extLst>
                  </p:cNvPr>
                  <p:cNvGrpSpPr/>
                  <p:nvPr/>
                </p:nvGrpSpPr>
                <p:grpSpPr>
                  <a:xfrm>
                    <a:off x="1689945" y="1754506"/>
                    <a:ext cx="239621" cy="467056"/>
                    <a:chOff x="1689945" y="1754506"/>
                    <a:chExt cx="239621" cy="467056"/>
                  </a:xfrm>
                </p:grpSpPr>
                <p:pic>
                  <p:nvPicPr>
                    <p:cNvPr id="336" name="Picture 335" descr="A collage of many squares&#10;&#10;Description automatically generated">
                      <a:extLst>
                        <a:ext uri="{FF2B5EF4-FFF2-40B4-BE49-F238E27FC236}">
                          <a16:creationId xmlns:a16="http://schemas.microsoft.com/office/drawing/2014/main" id="{BC021221-0910-D59C-6EE4-B753CDAA2F0A}"/>
                        </a:ext>
                      </a:extLst>
                    </p:cNvPr>
                    <p:cNvPicPr>
                      <a:picLocks noChangeAspect="1"/>
                    </p:cNvPicPr>
                    <p:nvPr/>
                  </p:nvPicPr>
                  <p:blipFill rotWithShape="1">
                    <a:blip r:embed="rId4"/>
                    <a:srcRect l="837" t="13095" r="94695" b="82387"/>
                    <a:stretch/>
                  </p:blipFill>
                  <p:spPr>
                    <a:xfrm>
                      <a:off x="1689945" y="1756781"/>
                      <a:ext cx="238251" cy="232694"/>
                    </a:xfrm>
                    <a:prstGeom prst="rect">
                      <a:avLst/>
                    </a:prstGeom>
                  </p:spPr>
                </p:pic>
                <p:pic>
                  <p:nvPicPr>
                    <p:cNvPr id="337" name="Picture 336" descr="A collage of many squares&#10;&#10;Description automatically generated">
                      <a:extLst>
                        <a:ext uri="{FF2B5EF4-FFF2-40B4-BE49-F238E27FC236}">
                          <a16:creationId xmlns:a16="http://schemas.microsoft.com/office/drawing/2014/main" id="{43324AEC-1B11-DB8D-7A07-E101486E20B0}"/>
                        </a:ext>
                      </a:extLst>
                    </p:cNvPr>
                    <p:cNvPicPr>
                      <a:picLocks noChangeAspect="1"/>
                    </p:cNvPicPr>
                    <p:nvPr/>
                  </p:nvPicPr>
                  <p:blipFill rotWithShape="1">
                    <a:blip r:embed="rId4"/>
                    <a:srcRect l="5304" t="13027" r="90325" b="82386"/>
                    <a:stretch/>
                  </p:blipFill>
                  <p:spPr>
                    <a:xfrm>
                      <a:off x="1696499" y="1985302"/>
                      <a:ext cx="233067" cy="236260"/>
                    </a:xfrm>
                    <a:prstGeom prst="rect">
                      <a:avLst/>
                    </a:prstGeom>
                  </p:spPr>
                </p:pic>
                <p:sp>
                  <p:nvSpPr>
                    <p:cNvPr id="338" name="Rectangle 337">
                      <a:extLst>
                        <a:ext uri="{FF2B5EF4-FFF2-40B4-BE49-F238E27FC236}">
                          <a16:creationId xmlns:a16="http://schemas.microsoft.com/office/drawing/2014/main" id="{9D6DCD1A-F941-54BD-4686-14DA1EFCD09D}"/>
                        </a:ext>
                      </a:extLst>
                    </p:cNvPr>
                    <p:cNvSpPr/>
                    <p:nvPr/>
                  </p:nvSpPr>
                  <p:spPr>
                    <a:xfrm>
                      <a:off x="169396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id="{65E001B0-FE1A-4371-584C-0B1565D9CF17}"/>
                    </a:ext>
                  </a:extLst>
                </p:cNvPr>
                <p:cNvGrpSpPr/>
                <p:nvPr/>
              </p:nvGrpSpPr>
              <p:grpSpPr>
                <a:xfrm>
                  <a:off x="2823557" y="2815679"/>
                  <a:ext cx="454959" cy="816427"/>
                  <a:chOff x="1949676" y="1754506"/>
                  <a:chExt cx="318131" cy="570889"/>
                </a:xfrm>
              </p:grpSpPr>
              <p:pic>
                <p:nvPicPr>
                  <p:cNvPr id="329" name="Picture 328" descr="A collage of many squares&#10;&#10;Description automatically generated">
                    <a:extLst>
                      <a:ext uri="{FF2B5EF4-FFF2-40B4-BE49-F238E27FC236}">
                        <a16:creationId xmlns:a16="http://schemas.microsoft.com/office/drawing/2014/main" id="{D8FA7E49-A9B5-A417-FC6A-B463705D45B3}"/>
                      </a:ext>
                    </a:extLst>
                  </p:cNvPr>
                  <p:cNvPicPr>
                    <a:picLocks noChangeAspect="1"/>
                  </p:cNvPicPr>
                  <p:nvPr/>
                </p:nvPicPr>
                <p:blipFill rotWithShape="1">
                  <a:blip r:embed="rId4"/>
                  <a:srcRect t="17306" r="99143" b="78169"/>
                  <a:stretch/>
                </p:blipFill>
                <p:spPr>
                  <a:xfrm rot="5400000">
                    <a:off x="2077539" y="2135127"/>
                    <a:ext cx="62405" cy="318131"/>
                  </a:xfrm>
                  <a:prstGeom prst="rect">
                    <a:avLst/>
                  </a:prstGeom>
                </p:spPr>
              </p:pic>
              <p:grpSp>
                <p:nvGrpSpPr>
                  <p:cNvPr id="330" name="Group 329">
                    <a:extLst>
                      <a:ext uri="{FF2B5EF4-FFF2-40B4-BE49-F238E27FC236}">
                        <a16:creationId xmlns:a16="http://schemas.microsoft.com/office/drawing/2014/main" id="{AEEC25D8-A02A-4294-7583-C07ABF336788}"/>
                      </a:ext>
                    </a:extLst>
                  </p:cNvPr>
                  <p:cNvGrpSpPr/>
                  <p:nvPr/>
                </p:nvGrpSpPr>
                <p:grpSpPr>
                  <a:xfrm>
                    <a:off x="1970854" y="1754506"/>
                    <a:ext cx="240760" cy="463464"/>
                    <a:chOff x="1970854" y="1754506"/>
                    <a:chExt cx="240760" cy="463464"/>
                  </a:xfrm>
                </p:grpSpPr>
                <p:pic>
                  <p:nvPicPr>
                    <p:cNvPr id="331" name="Picture 330" descr="A collage of many squares&#10;&#10;Description automatically generated">
                      <a:extLst>
                        <a:ext uri="{FF2B5EF4-FFF2-40B4-BE49-F238E27FC236}">
                          <a16:creationId xmlns:a16="http://schemas.microsoft.com/office/drawing/2014/main" id="{86C9E4C7-5609-FF9F-E153-E6AACD2154FB}"/>
                        </a:ext>
                      </a:extLst>
                    </p:cNvPr>
                    <p:cNvPicPr>
                      <a:picLocks noChangeAspect="1"/>
                    </p:cNvPicPr>
                    <p:nvPr/>
                  </p:nvPicPr>
                  <p:blipFill rotWithShape="1">
                    <a:blip r:embed="rId4"/>
                    <a:srcRect l="837" t="17444" r="94695" b="78117"/>
                    <a:stretch/>
                  </p:blipFill>
                  <p:spPr>
                    <a:xfrm>
                      <a:off x="1970854" y="1756781"/>
                      <a:ext cx="238251" cy="228599"/>
                    </a:xfrm>
                    <a:prstGeom prst="rect">
                      <a:avLst/>
                    </a:prstGeom>
                  </p:spPr>
                </p:pic>
                <p:pic>
                  <p:nvPicPr>
                    <p:cNvPr id="332" name="Picture 331" descr="A collage of many squares&#10;&#10;Description automatically generated">
                      <a:extLst>
                        <a:ext uri="{FF2B5EF4-FFF2-40B4-BE49-F238E27FC236}">
                          <a16:creationId xmlns:a16="http://schemas.microsoft.com/office/drawing/2014/main" id="{21C27A98-95EB-32AC-461F-59D3DC2FF150}"/>
                        </a:ext>
                      </a:extLst>
                    </p:cNvPr>
                    <p:cNvPicPr>
                      <a:picLocks noChangeAspect="1"/>
                    </p:cNvPicPr>
                    <p:nvPr/>
                  </p:nvPicPr>
                  <p:blipFill rotWithShape="1">
                    <a:blip r:embed="rId4"/>
                    <a:srcRect l="5304" t="17268" r="90325" b="78146"/>
                    <a:stretch/>
                  </p:blipFill>
                  <p:spPr>
                    <a:xfrm>
                      <a:off x="1978547" y="1981710"/>
                      <a:ext cx="233067" cy="236260"/>
                    </a:xfrm>
                    <a:prstGeom prst="rect">
                      <a:avLst/>
                    </a:prstGeom>
                  </p:spPr>
                </p:pic>
                <p:sp>
                  <p:nvSpPr>
                    <p:cNvPr id="333" name="Rectangle 332">
                      <a:extLst>
                        <a:ext uri="{FF2B5EF4-FFF2-40B4-BE49-F238E27FC236}">
                          <a16:creationId xmlns:a16="http://schemas.microsoft.com/office/drawing/2014/main" id="{03BFCFB2-C08F-B763-9EBF-554C79DE0CFA}"/>
                        </a:ext>
                      </a:extLst>
                    </p:cNvPr>
                    <p:cNvSpPr/>
                    <p:nvPr/>
                  </p:nvSpPr>
                  <p:spPr>
                    <a:xfrm>
                      <a:off x="197833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1" name="Group 280">
                  <a:extLst>
                    <a:ext uri="{FF2B5EF4-FFF2-40B4-BE49-F238E27FC236}">
                      <a16:creationId xmlns:a16="http://schemas.microsoft.com/office/drawing/2014/main" id="{0D733C2E-DE7F-5084-443A-04553288AABA}"/>
                    </a:ext>
                  </a:extLst>
                </p:cNvPr>
                <p:cNvGrpSpPr/>
                <p:nvPr/>
              </p:nvGrpSpPr>
              <p:grpSpPr>
                <a:xfrm>
                  <a:off x="3213967" y="2815679"/>
                  <a:ext cx="414960" cy="816426"/>
                  <a:chOff x="2222671" y="1754506"/>
                  <a:chExt cx="290162" cy="570888"/>
                </a:xfrm>
              </p:grpSpPr>
              <p:pic>
                <p:nvPicPr>
                  <p:cNvPr id="324" name="Picture 323" descr="A collage of many squares&#10;&#10;Description automatically generated">
                    <a:extLst>
                      <a:ext uri="{FF2B5EF4-FFF2-40B4-BE49-F238E27FC236}">
                        <a16:creationId xmlns:a16="http://schemas.microsoft.com/office/drawing/2014/main" id="{AFBD7594-F66A-770E-DC98-3788945154BE}"/>
                      </a:ext>
                    </a:extLst>
                  </p:cNvPr>
                  <p:cNvPicPr>
                    <a:picLocks noChangeAspect="1"/>
                  </p:cNvPicPr>
                  <p:nvPr/>
                </p:nvPicPr>
                <p:blipFill rotWithShape="1">
                  <a:blip r:embed="rId4"/>
                  <a:srcRect t="22230" r="99143" b="73643"/>
                  <a:stretch/>
                </p:blipFill>
                <p:spPr>
                  <a:xfrm rot="5400000">
                    <a:off x="2336549" y="2149111"/>
                    <a:ext cx="62405" cy="290162"/>
                  </a:xfrm>
                  <a:prstGeom prst="rect">
                    <a:avLst/>
                  </a:prstGeom>
                </p:spPr>
              </p:pic>
              <p:grpSp>
                <p:nvGrpSpPr>
                  <p:cNvPr id="325" name="Group 324">
                    <a:extLst>
                      <a:ext uri="{FF2B5EF4-FFF2-40B4-BE49-F238E27FC236}">
                        <a16:creationId xmlns:a16="http://schemas.microsoft.com/office/drawing/2014/main" id="{BC96CD31-D3EB-243C-A63E-E552397410F6}"/>
                      </a:ext>
                    </a:extLst>
                  </p:cNvPr>
                  <p:cNvGrpSpPr/>
                  <p:nvPr/>
                </p:nvGrpSpPr>
                <p:grpSpPr>
                  <a:xfrm>
                    <a:off x="2255137" y="1754506"/>
                    <a:ext cx="242008" cy="461196"/>
                    <a:chOff x="2255137" y="1754506"/>
                    <a:chExt cx="242008" cy="461196"/>
                  </a:xfrm>
                </p:grpSpPr>
                <p:pic>
                  <p:nvPicPr>
                    <p:cNvPr id="326" name="Picture 325" descr="A collage of many squares&#10;&#10;Description automatically generated">
                      <a:extLst>
                        <a:ext uri="{FF2B5EF4-FFF2-40B4-BE49-F238E27FC236}">
                          <a16:creationId xmlns:a16="http://schemas.microsoft.com/office/drawing/2014/main" id="{8D6A3DA5-36B6-FBB7-1DB3-EB12D1AB276F}"/>
                        </a:ext>
                      </a:extLst>
                    </p:cNvPr>
                    <p:cNvPicPr>
                      <a:picLocks noChangeAspect="1"/>
                    </p:cNvPicPr>
                    <p:nvPr/>
                  </p:nvPicPr>
                  <p:blipFill rotWithShape="1">
                    <a:blip r:embed="rId4"/>
                    <a:srcRect l="837" t="21794" r="94695" b="73856"/>
                    <a:stretch/>
                  </p:blipFill>
                  <p:spPr>
                    <a:xfrm>
                      <a:off x="2255137" y="1756781"/>
                      <a:ext cx="238251" cy="224027"/>
                    </a:xfrm>
                    <a:prstGeom prst="rect">
                      <a:avLst/>
                    </a:prstGeom>
                  </p:spPr>
                </p:pic>
                <p:pic>
                  <p:nvPicPr>
                    <p:cNvPr id="327" name="Picture 326" descr="A collage of many squares&#10;&#10;Description automatically generated">
                      <a:extLst>
                        <a:ext uri="{FF2B5EF4-FFF2-40B4-BE49-F238E27FC236}">
                          <a16:creationId xmlns:a16="http://schemas.microsoft.com/office/drawing/2014/main" id="{7FF0631C-6670-9620-AC4B-14BCE41CF245}"/>
                        </a:ext>
                      </a:extLst>
                    </p:cNvPr>
                    <p:cNvPicPr>
                      <a:picLocks noChangeAspect="1"/>
                    </p:cNvPicPr>
                    <p:nvPr/>
                  </p:nvPicPr>
                  <p:blipFill rotWithShape="1">
                    <a:blip r:embed="rId4"/>
                    <a:srcRect l="5304" t="21722" r="90325" b="73735"/>
                    <a:stretch/>
                  </p:blipFill>
                  <p:spPr>
                    <a:xfrm>
                      <a:off x="2264078" y="1981716"/>
                      <a:ext cx="233067" cy="233986"/>
                    </a:xfrm>
                    <a:prstGeom prst="rect">
                      <a:avLst/>
                    </a:prstGeom>
                  </p:spPr>
                </p:pic>
                <p:sp>
                  <p:nvSpPr>
                    <p:cNvPr id="328" name="Rectangle 327">
                      <a:extLst>
                        <a:ext uri="{FF2B5EF4-FFF2-40B4-BE49-F238E27FC236}">
                          <a16:creationId xmlns:a16="http://schemas.microsoft.com/office/drawing/2014/main" id="{B85388B4-C847-52B9-F4BC-3A1FDE3FD7A3}"/>
                        </a:ext>
                      </a:extLst>
                    </p:cNvPr>
                    <p:cNvSpPr/>
                    <p:nvPr/>
                  </p:nvSpPr>
                  <p:spPr>
                    <a:xfrm>
                      <a:off x="226271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2" name="Group 281">
                  <a:extLst>
                    <a:ext uri="{FF2B5EF4-FFF2-40B4-BE49-F238E27FC236}">
                      <a16:creationId xmlns:a16="http://schemas.microsoft.com/office/drawing/2014/main" id="{DA92ED1E-82C7-3C80-3946-9D91A07F7539}"/>
                    </a:ext>
                  </a:extLst>
                </p:cNvPr>
                <p:cNvGrpSpPr/>
                <p:nvPr/>
              </p:nvGrpSpPr>
              <p:grpSpPr>
                <a:xfrm>
                  <a:off x="3632821" y="2815679"/>
                  <a:ext cx="454959" cy="816427"/>
                  <a:chOff x="2515556" y="1754506"/>
                  <a:chExt cx="318131" cy="570889"/>
                </a:xfrm>
              </p:grpSpPr>
              <p:pic>
                <p:nvPicPr>
                  <p:cNvPr id="319" name="Picture 318" descr="A collage of many squares&#10;&#10;Description automatically generated">
                    <a:extLst>
                      <a:ext uri="{FF2B5EF4-FFF2-40B4-BE49-F238E27FC236}">
                        <a16:creationId xmlns:a16="http://schemas.microsoft.com/office/drawing/2014/main" id="{245EC2B3-7789-62C1-7C5E-974981043855}"/>
                      </a:ext>
                    </a:extLst>
                  </p:cNvPr>
                  <p:cNvPicPr>
                    <a:picLocks noChangeAspect="1"/>
                  </p:cNvPicPr>
                  <p:nvPr/>
                </p:nvPicPr>
                <p:blipFill rotWithShape="1">
                  <a:blip r:embed="rId4"/>
                  <a:srcRect t="25959" r="99143" b="69516"/>
                  <a:stretch/>
                </p:blipFill>
                <p:spPr>
                  <a:xfrm rot="5400000">
                    <a:off x="2643419" y="2135127"/>
                    <a:ext cx="62405" cy="318131"/>
                  </a:xfrm>
                  <a:prstGeom prst="rect">
                    <a:avLst/>
                  </a:prstGeom>
                </p:spPr>
              </p:pic>
              <p:grpSp>
                <p:nvGrpSpPr>
                  <p:cNvPr id="320" name="Group 319">
                    <a:extLst>
                      <a:ext uri="{FF2B5EF4-FFF2-40B4-BE49-F238E27FC236}">
                        <a16:creationId xmlns:a16="http://schemas.microsoft.com/office/drawing/2014/main" id="{82A35507-B93E-D087-8C95-C4AA9951C70F}"/>
                      </a:ext>
                    </a:extLst>
                  </p:cNvPr>
                  <p:cNvGrpSpPr/>
                  <p:nvPr/>
                </p:nvGrpSpPr>
                <p:grpSpPr>
                  <a:xfrm>
                    <a:off x="2546878" y="1754506"/>
                    <a:ext cx="238251" cy="467554"/>
                    <a:chOff x="2546878" y="1754506"/>
                    <a:chExt cx="238251" cy="467554"/>
                  </a:xfrm>
                </p:grpSpPr>
                <p:pic>
                  <p:nvPicPr>
                    <p:cNvPr id="321" name="Picture 320" descr="A collage of many squares&#10;&#10;Description automatically generated">
                      <a:extLst>
                        <a:ext uri="{FF2B5EF4-FFF2-40B4-BE49-F238E27FC236}">
                          <a16:creationId xmlns:a16="http://schemas.microsoft.com/office/drawing/2014/main" id="{FB81FD41-6EAA-3ED9-637B-C1AA46025928}"/>
                        </a:ext>
                      </a:extLst>
                    </p:cNvPr>
                    <p:cNvPicPr>
                      <a:picLocks noChangeAspect="1"/>
                    </p:cNvPicPr>
                    <p:nvPr/>
                  </p:nvPicPr>
                  <p:blipFill rotWithShape="1">
                    <a:blip r:embed="rId4"/>
                    <a:srcRect l="837" t="26055" r="94695" b="69427"/>
                    <a:stretch/>
                  </p:blipFill>
                  <p:spPr>
                    <a:xfrm>
                      <a:off x="2546878" y="1756889"/>
                      <a:ext cx="238251" cy="232694"/>
                    </a:xfrm>
                    <a:prstGeom prst="rect">
                      <a:avLst/>
                    </a:prstGeom>
                  </p:spPr>
                </p:pic>
                <p:pic>
                  <p:nvPicPr>
                    <p:cNvPr id="322" name="Picture 321" descr="A collage of many squares&#10;&#10;Description automatically generated">
                      <a:extLst>
                        <a:ext uri="{FF2B5EF4-FFF2-40B4-BE49-F238E27FC236}">
                          <a16:creationId xmlns:a16="http://schemas.microsoft.com/office/drawing/2014/main" id="{EE60ED91-8252-A3BD-5F96-ACF5A084E1B5}"/>
                        </a:ext>
                      </a:extLst>
                    </p:cNvPr>
                    <p:cNvPicPr>
                      <a:picLocks noChangeAspect="1"/>
                    </p:cNvPicPr>
                    <p:nvPr/>
                  </p:nvPicPr>
                  <p:blipFill rotWithShape="1">
                    <a:blip r:embed="rId4"/>
                    <a:srcRect l="5304" t="26136" r="90325" b="69337"/>
                    <a:stretch/>
                  </p:blipFill>
                  <p:spPr>
                    <a:xfrm>
                      <a:off x="2549609" y="1988888"/>
                      <a:ext cx="233067" cy="233172"/>
                    </a:xfrm>
                    <a:prstGeom prst="rect">
                      <a:avLst/>
                    </a:prstGeom>
                  </p:spPr>
                </p:pic>
                <p:sp>
                  <p:nvSpPr>
                    <p:cNvPr id="323" name="Rectangle 322">
                      <a:extLst>
                        <a:ext uri="{FF2B5EF4-FFF2-40B4-BE49-F238E27FC236}">
                          <a16:creationId xmlns:a16="http://schemas.microsoft.com/office/drawing/2014/main" id="{E99E0875-872B-A16D-A4C5-1A26971990EA}"/>
                        </a:ext>
                      </a:extLst>
                    </p:cNvPr>
                    <p:cNvSpPr/>
                    <p:nvPr/>
                  </p:nvSpPr>
                  <p:spPr>
                    <a:xfrm>
                      <a:off x="2547085"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3" name="Group 282">
                  <a:extLst>
                    <a:ext uri="{FF2B5EF4-FFF2-40B4-BE49-F238E27FC236}">
                      <a16:creationId xmlns:a16="http://schemas.microsoft.com/office/drawing/2014/main" id="{6F49D460-C6F9-66C9-3A28-0F8C48E7515D}"/>
                    </a:ext>
                  </a:extLst>
                </p:cNvPr>
                <p:cNvGrpSpPr/>
                <p:nvPr/>
              </p:nvGrpSpPr>
              <p:grpSpPr>
                <a:xfrm>
                  <a:off x="4031721" y="2808684"/>
                  <a:ext cx="454959" cy="823422"/>
                  <a:chOff x="2794488" y="1749615"/>
                  <a:chExt cx="318131" cy="575780"/>
                </a:xfrm>
              </p:grpSpPr>
              <p:pic>
                <p:nvPicPr>
                  <p:cNvPr id="314" name="Picture 313" descr="A collage of many squares&#10;&#10;Description automatically generated">
                    <a:extLst>
                      <a:ext uri="{FF2B5EF4-FFF2-40B4-BE49-F238E27FC236}">
                        <a16:creationId xmlns:a16="http://schemas.microsoft.com/office/drawing/2014/main" id="{09F5E3B2-9BF4-3C2E-D55D-DB807BEDA64C}"/>
                      </a:ext>
                    </a:extLst>
                  </p:cNvPr>
                  <p:cNvPicPr>
                    <a:picLocks noChangeAspect="1"/>
                  </p:cNvPicPr>
                  <p:nvPr/>
                </p:nvPicPr>
                <p:blipFill rotWithShape="1">
                  <a:blip r:embed="rId4"/>
                  <a:srcRect t="30484" r="99143" b="64991"/>
                  <a:stretch/>
                </p:blipFill>
                <p:spPr>
                  <a:xfrm rot="5400000">
                    <a:off x="2922351" y="2135127"/>
                    <a:ext cx="62405" cy="318131"/>
                  </a:xfrm>
                  <a:prstGeom prst="rect">
                    <a:avLst/>
                  </a:prstGeom>
                </p:spPr>
              </p:pic>
              <p:grpSp>
                <p:nvGrpSpPr>
                  <p:cNvPr id="315" name="Group 314">
                    <a:extLst>
                      <a:ext uri="{FF2B5EF4-FFF2-40B4-BE49-F238E27FC236}">
                        <a16:creationId xmlns:a16="http://schemas.microsoft.com/office/drawing/2014/main" id="{3655C7C8-D084-6022-C319-9148EC4ED6A3}"/>
                      </a:ext>
                    </a:extLst>
                  </p:cNvPr>
                  <p:cNvGrpSpPr/>
                  <p:nvPr/>
                </p:nvGrpSpPr>
                <p:grpSpPr>
                  <a:xfrm>
                    <a:off x="2824030" y="1749615"/>
                    <a:ext cx="240591" cy="472445"/>
                    <a:chOff x="2824030" y="1749615"/>
                    <a:chExt cx="240591" cy="472445"/>
                  </a:xfrm>
                </p:grpSpPr>
                <p:pic>
                  <p:nvPicPr>
                    <p:cNvPr id="316" name="Picture 315" descr="A collage of many squares&#10;&#10;Description automatically generated">
                      <a:extLst>
                        <a:ext uri="{FF2B5EF4-FFF2-40B4-BE49-F238E27FC236}">
                          <a16:creationId xmlns:a16="http://schemas.microsoft.com/office/drawing/2014/main" id="{0683DFA7-9DC5-F012-4AE2-31651544767B}"/>
                        </a:ext>
                      </a:extLst>
                    </p:cNvPr>
                    <p:cNvPicPr>
                      <a:picLocks noChangeAspect="1"/>
                    </p:cNvPicPr>
                    <p:nvPr/>
                  </p:nvPicPr>
                  <p:blipFill rotWithShape="1">
                    <a:blip r:embed="rId4"/>
                    <a:srcRect l="837" t="30203" r="94695" b="65156"/>
                    <a:stretch/>
                  </p:blipFill>
                  <p:spPr>
                    <a:xfrm>
                      <a:off x="2824030" y="1749615"/>
                      <a:ext cx="238251" cy="239041"/>
                    </a:xfrm>
                    <a:prstGeom prst="rect">
                      <a:avLst/>
                    </a:prstGeom>
                  </p:spPr>
                </p:pic>
                <p:pic>
                  <p:nvPicPr>
                    <p:cNvPr id="317" name="Picture 316" descr="A collage of many squares&#10;&#10;Description automatically generated">
                      <a:extLst>
                        <a:ext uri="{FF2B5EF4-FFF2-40B4-BE49-F238E27FC236}">
                          <a16:creationId xmlns:a16="http://schemas.microsoft.com/office/drawing/2014/main" id="{D4FCAD09-1094-0014-6825-9CA80DFEAFED}"/>
                        </a:ext>
                      </a:extLst>
                    </p:cNvPr>
                    <p:cNvPicPr>
                      <a:picLocks noChangeAspect="1"/>
                    </p:cNvPicPr>
                    <p:nvPr/>
                  </p:nvPicPr>
                  <p:blipFill rotWithShape="1">
                    <a:blip r:embed="rId4"/>
                    <a:srcRect l="5304" t="30452" r="90325" b="65020"/>
                    <a:stretch/>
                  </p:blipFill>
                  <p:spPr>
                    <a:xfrm>
                      <a:off x="2831554" y="1988888"/>
                      <a:ext cx="233067" cy="233172"/>
                    </a:xfrm>
                    <a:prstGeom prst="rect">
                      <a:avLst/>
                    </a:prstGeom>
                  </p:spPr>
                </p:pic>
                <p:sp>
                  <p:nvSpPr>
                    <p:cNvPr id="318" name="Rectangle 317">
                      <a:extLst>
                        <a:ext uri="{FF2B5EF4-FFF2-40B4-BE49-F238E27FC236}">
                          <a16:creationId xmlns:a16="http://schemas.microsoft.com/office/drawing/2014/main" id="{488D06E7-E7FB-144B-D474-7B43B46D1F49}"/>
                        </a:ext>
                      </a:extLst>
                    </p:cNvPr>
                    <p:cNvSpPr/>
                    <p:nvPr/>
                  </p:nvSpPr>
                  <p:spPr>
                    <a:xfrm>
                      <a:off x="2831459"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4" name="Group 283">
                  <a:extLst>
                    <a:ext uri="{FF2B5EF4-FFF2-40B4-BE49-F238E27FC236}">
                      <a16:creationId xmlns:a16="http://schemas.microsoft.com/office/drawing/2014/main" id="{F89A45ED-E933-944F-CE40-578228C8B117}"/>
                    </a:ext>
                  </a:extLst>
                </p:cNvPr>
                <p:cNvGrpSpPr/>
                <p:nvPr/>
              </p:nvGrpSpPr>
              <p:grpSpPr>
                <a:xfrm>
                  <a:off x="4468373" y="2815679"/>
                  <a:ext cx="414946" cy="816425"/>
                  <a:chOff x="3099818" y="1754506"/>
                  <a:chExt cx="290152" cy="570887"/>
                </a:xfrm>
              </p:grpSpPr>
              <p:pic>
                <p:nvPicPr>
                  <p:cNvPr id="309" name="Picture 308" descr="A collage of many squares&#10;&#10;Description automatically generated">
                    <a:extLst>
                      <a:ext uri="{FF2B5EF4-FFF2-40B4-BE49-F238E27FC236}">
                        <a16:creationId xmlns:a16="http://schemas.microsoft.com/office/drawing/2014/main" id="{1A186354-D302-D853-4579-008DA71A2B3C}"/>
                      </a:ext>
                    </a:extLst>
                  </p:cNvPr>
                  <p:cNvPicPr>
                    <a:picLocks noChangeAspect="1"/>
                  </p:cNvPicPr>
                  <p:nvPr/>
                </p:nvPicPr>
                <p:blipFill rotWithShape="1">
                  <a:blip r:embed="rId4"/>
                  <a:srcRect t="35010" r="99143" b="60863"/>
                  <a:stretch/>
                </p:blipFill>
                <p:spPr>
                  <a:xfrm rot="5400000">
                    <a:off x="3213692" y="2149116"/>
                    <a:ext cx="62403" cy="290152"/>
                  </a:xfrm>
                  <a:prstGeom prst="rect">
                    <a:avLst/>
                  </a:prstGeom>
                </p:spPr>
              </p:pic>
              <p:grpSp>
                <p:nvGrpSpPr>
                  <p:cNvPr id="310" name="Group 309">
                    <a:extLst>
                      <a:ext uri="{FF2B5EF4-FFF2-40B4-BE49-F238E27FC236}">
                        <a16:creationId xmlns:a16="http://schemas.microsoft.com/office/drawing/2014/main" id="{41EE483C-0CCB-FCB3-C995-7D1D5E176E92}"/>
                      </a:ext>
                    </a:extLst>
                  </p:cNvPr>
                  <p:cNvGrpSpPr/>
                  <p:nvPr/>
                </p:nvGrpSpPr>
                <p:grpSpPr>
                  <a:xfrm>
                    <a:off x="3111905" y="1754506"/>
                    <a:ext cx="238251" cy="463791"/>
                    <a:chOff x="3111905" y="1754506"/>
                    <a:chExt cx="238251" cy="463791"/>
                  </a:xfrm>
                </p:grpSpPr>
                <p:pic>
                  <p:nvPicPr>
                    <p:cNvPr id="311" name="Picture 310" descr="A collage of many squares&#10;&#10;Description automatically generated">
                      <a:extLst>
                        <a:ext uri="{FF2B5EF4-FFF2-40B4-BE49-F238E27FC236}">
                          <a16:creationId xmlns:a16="http://schemas.microsoft.com/office/drawing/2014/main" id="{09F1C7A1-1CC7-127D-7E19-B00EE9AD8AF8}"/>
                        </a:ext>
                      </a:extLst>
                    </p:cNvPr>
                    <p:cNvPicPr>
                      <a:picLocks noChangeAspect="1"/>
                    </p:cNvPicPr>
                    <p:nvPr/>
                  </p:nvPicPr>
                  <p:blipFill rotWithShape="1">
                    <a:blip r:embed="rId4"/>
                    <a:srcRect l="837" t="34755" r="94695" b="60718"/>
                    <a:stretch/>
                  </p:blipFill>
                  <p:spPr>
                    <a:xfrm>
                      <a:off x="3111905" y="1756781"/>
                      <a:ext cx="238251" cy="233171"/>
                    </a:xfrm>
                    <a:prstGeom prst="rect">
                      <a:avLst/>
                    </a:prstGeom>
                  </p:spPr>
                </p:pic>
                <p:pic>
                  <p:nvPicPr>
                    <p:cNvPr id="312" name="Picture 311" descr="A collage of many squares&#10;&#10;Description automatically generated">
                      <a:extLst>
                        <a:ext uri="{FF2B5EF4-FFF2-40B4-BE49-F238E27FC236}">
                          <a16:creationId xmlns:a16="http://schemas.microsoft.com/office/drawing/2014/main" id="{0E2F7412-8FAE-BC4E-62A4-005A86863AAA}"/>
                        </a:ext>
                      </a:extLst>
                    </p:cNvPr>
                    <p:cNvPicPr>
                      <a:picLocks noChangeAspect="1"/>
                    </p:cNvPicPr>
                    <p:nvPr/>
                  </p:nvPicPr>
                  <p:blipFill rotWithShape="1">
                    <a:blip r:embed="rId4"/>
                    <a:srcRect l="5304" t="34727" r="90325" b="60746"/>
                    <a:stretch/>
                  </p:blipFill>
                  <p:spPr>
                    <a:xfrm>
                      <a:off x="3117085" y="1985125"/>
                      <a:ext cx="233067" cy="233172"/>
                    </a:xfrm>
                    <a:prstGeom prst="rect">
                      <a:avLst/>
                    </a:prstGeom>
                  </p:spPr>
                </p:pic>
                <p:sp>
                  <p:nvSpPr>
                    <p:cNvPr id="313" name="Rectangle 312">
                      <a:extLst>
                        <a:ext uri="{FF2B5EF4-FFF2-40B4-BE49-F238E27FC236}">
                          <a16:creationId xmlns:a16="http://schemas.microsoft.com/office/drawing/2014/main" id="{50DE405C-0842-839E-8700-37ED96C69B6D}"/>
                        </a:ext>
                      </a:extLst>
                    </p:cNvPr>
                    <p:cNvSpPr/>
                    <p:nvPr/>
                  </p:nvSpPr>
                  <p:spPr>
                    <a:xfrm>
                      <a:off x="311583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5" name="Group 284">
                  <a:extLst>
                    <a:ext uri="{FF2B5EF4-FFF2-40B4-BE49-F238E27FC236}">
                      <a16:creationId xmlns:a16="http://schemas.microsoft.com/office/drawing/2014/main" id="{892AA3A0-33A4-3AD6-5FAD-76EB69A0144C}"/>
                    </a:ext>
                  </a:extLst>
                </p:cNvPr>
                <p:cNvGrpSpPr/>
                <p:nvPr/>
              </p:nvGrpSpPr>
              <p:grpSpPr>
                <a:xfrm>
                  <a:off x="4855086" y="2815679"/>
                  <a:ext cx="454941" cy="816426"/>
                  <a:chOff x="3370228" y="1754506"/>
                  <a:chExt cx="318119" cy="570888"/>
                </a:xfrm>
              </p:grpSpPr>
              <p:pic>
                <p:nvPicPr>
                  <p:cNvPr id="304" name="Picture 303" descr="A collage of many squares&#10;&#10;Description automatically generated">
                    <a:extLst>
                      <a:ext uri="{FF2B5EF4-FFF2-40B4-BE49-F238E27FC236}">
                        <a16:creationId xmlns:a16="http://schemas.microsoft.com/office/drawing/2014/main" id="{04D25EF8-0352-0440-7A30-52F4A28639F4}"/>
                      </a:ext>
                    </a:extLst>
                  </p:cNvPr>
                  <p:cNvPicPr>
                    <a:picLocks noChangeAspect="1"/>
                  </p:cNvPicPr>
                  <p:nvPr/>
                </p:nvPicPr>
                <p:blipFill rotWithShape="1">
                  <a:blip r:embed="rId4"/>
                  <a:srcRect t="39137" r="99143" b="56338"/>
                  <a:stretch/>
                </p:blipFill>
                <p:spPr>
                  <a:xfrm rot="5400000">
                    <a:off x="3498086" y="2135133"/>
                    <a:ext cx="62403" cy="318119"/>
                  </a:xfrm>
                  <a:prstGeom prst="rect">
                    <a:avLst/>
                  </a:prstGeom>
                </p:spPr>
              </p:pic>
              <p:grpSp>
                <p:nvGrpSpPr>
                  <p:cNvPr id="305" name="Group 304">
                    <a:extLst>
                      <a:ext uri="{FF2B5EF4-FFF2-40B4-BE49-F238E27FC236}">
                        <a16:creationId xmlns:a16="http://schemas.microsoft.com/office/drawing/2014/main" id="{08C26760-738D-C343-512D-8B2F7CCD0F69}"/>
                      </a:ext>
                    </a:extLst>
                  </p:cNvPr>
                  <p:cNvGrpSpPr/>
                  <p:nvPr/>
                </p:nvGrpSpPr>
                <p:grpSpPr>
                  <a:xfrm>
                    <a:off x="3399030" y="1754506"/>
                    <a:ext cx="239384" cy="471140"/>
                    <a:chOff x="3399030" y="1754506"/>
                    <a:chExt cx="239384" cy="471140"/>
                  </a:xfrm>
                </p:grpSpPr>
                <p:pic>
                  <p:nvPicPr>
                    <p:cNvPr id="306" name="Picture 305" descr="A collage of many squares&#10;&#10;Description automatically generated">
                      <a:extLst>
                        <a:ext uri="{FF2B5EF4-FFF2-40B4-BE49-F238E27FC236}">
                          <a16:creationId xmlns:a16="http://schemas.microsoft.com/office/drawing/2014/main" id="{9599A409-7852-FFD9-E63D-D9A38A01549A}"/>
                        </a:ext>
                      </a:extLst>
                    </p:cNvPr>
                    <p:cNvPicPr>
                      <a:picLocks noChangeAspect="1"/>
                    </p:cNvPicPr>
                    <p:nvPr/>
                  </p:nvPicPr>
                  <p:blipFill rotWithShape="1">
                    <a:blip r:embed="rId4"/>
                    <a:srcRect l="837" t="39016" r="94695" b="56381"/>
                    <a:stretch/>
                  </p:blipFill>
                  <p:spPr>
                    <a:xfrm>
                      <a:off x="3400163" y="1756781"/>
                      <a:ext cx="238251" cy="237074"/>
                    </a:xfrm>
                    <a:prstGeom prst="rect">
                      <a:avLst/>
                    </a:prstGeom>
                  </p:spPr>
                </p:pic>
                <p:pic>
                  <p:nvPicPr>
                    <p:cNvPr id="307" name="Picture 306" descr="A collage of many squares&#10;&#10;Description automatically generated">
                      <a:extLst>
                        <a:ext uri="{FF2B5EF4-FFF2-40B4-BE49-F238E27FC236}">
                          <a16:creationId xmlns:a16="http://schemas.microsoft.com/office/drawing/2014/main" id="{4245B7A1-3C96-F71E-B313-E25A97E23FE1}"/>
                        </a:ext>
                      </a:extLst>
                    </p:cNvPr>
                    <p:cNvPicPr>
                      <a:picLocks noChangeAspect="1"/>
                    </p:cNvPicPr>
                    <p:nvPr/>
                  </p:nvPicPr>
                  <p:blipFill rotWithShape="1">
                    <a:blip r:embed="rId4"/>
                    <a:srcRect l="5304" t="39079" r="90325" b="56394"/>
                    <a:stretch/>
                  </p:blipFill>
                  <p:spPr>
                    <a:xfrm>
                      <a:off x="3399030" y="1992474"/>
                      <a:ext cx="233067" cy="233172"/>
                    </a:xfrm>
                    <a:prstGeom prst="rect">
                      <a:avLst/>
                    </a:prstGeom>
                  </p:spPr>
                </p:pic>
                <p:sp>
                  <p:nvSpPr>
                    <p:cNvPr id="308" name="Rectangle 307">
                      <a:extLst>
                        <a:ext uri="{FF2B5EF4-FFF2-40B4-BE49-F238E27FC236}">
                          <a16:creationId xmlns:a16="http://schemas.microsoft.com/office/drawing/2014/main" id="{B94CE1D3-6230-5C35-4502-AF143BD076E0}"/>
                        </a:ext>
                      </a:extLst>
                    </p:cNvPr>
                    <p:cNvSpPr/>
                    <p:nvPr/>
                  </p:nvSpPr>
                  <p:spPr>
                    <a:xfrm>
                      <a:off x="3400207"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6" name="Group 285">
                  <a:extLst>
                    <a:ext uri="{FF2B5EF4-FFF2-40B4-BE49-F238E27FC236}">
                      <a16:creationId xmlns:a16="http://schemas.microsoft.com/office/drawing/2014/main" id="{FB50BF99-62BE-4B9C-988B-C0664ED3FAAF}"/>
                    </a:ext>
                  </a:extLst>
                </p:cNvPr>
                <p:cNvGrpSpPr/>
                <p:nvPr/>
              </p:nvGrpSpPr>
              <p:grpSpPr>
                <a:xfrm>
                  <a:off x="5277109" y="2815679"/>
                  <a:ext cx="414946" cy="816425"/>
                  <a:chOff x="3665329" y="1754506"/>
                  <a:chExt cx="290152" cy="570887"/>
                </a:xfrm>
              </p:grpSpPr>
              <p:pic>
                <p:nvPicPr>
                  <p:cNvPr id="299" name="Picture 298" descr="A collage of many squares&#10;&#10;Description automatically generated">
                    <a:extLst>
                      <a:ext uri="{FF2B5EF4-FFF2-40B4-BE49-F238E27FC236}">
                        <a16:creationId xmlns:a16="http://schemas.microsoft.com/office/drawing/2014/main" id="{9EB4AB82-51A4-BDF1-9C37-A47B46903F15}"/>
                      </a:ext>
                    </a:extLst>
                  </p:cNvPr>
                  <p:cNvPicPr>
                    <a:picLocks noChangeAspect="1"/>
                  </p:cNvPicPr>
                  <p:nvPr/>
                </p:nvPicPr>
                <p:blipFill rotWithShape="1">
                  <a:blip r:embed="rId4"/>
                  <a:srcRect t="43663" r="99143" b="52209"/>
                  <a:stretch/>
                </p:blipFill>
                <p:spPr>
                  <a:xfrm rot="5400000">
                    <a:off x="3779203" y="2149116"/>
                    <a:ext cx="62403" cy="290152"/>
                  </a:xfrm>
                  <a:prstGeom prst="rect">
                    <a:avLst/>
                  </a:prstGeom>
                </p:spPr>
              </p:pic>
              <p:grpSp>
                <p:nvGrpSpPr>
                  <p:cNvPr id="300" name="Group 299">
                    <a:extLst>
                      <a:ext uri="{FF2B5EF4-FFF2-40B4-BE49-F238E27FC236}">
                        <a16:creationId xmlns:a16="http://schemas.microsoft.com/office/drawing/2014/main" id="{03FAF176-7D7A-BF20-93BC-EE1C1A81CB4D}"/>
                      </a:ext>
                    </a:extLst>
                  </p:cNvPr>
                  <p:cNvGrpSpPr/>
                  <p:nvPr/>
                </p:nvGrpSpPr>
                <p:grpSpPr>
                  <a:xfrm>
                    <a:off x="3677200" y="1754506"/>
                    <a:ext cx="240448" cy="471141"/>
                    <a:chOff x="3677200" y="1754506"/>
                    <a:chExt cx="240448" cy="471141"/>
                  </a:xfrm>
                </p:grpSpPr>
                <p:pic>
                  <p:nvPicPr>
                    <p:cNvPr id="301" name="Picture 300" descr="A collage of many squares&#10;&#10;Description automatically generated">
                      <a:extLst>
                        <a:ext uri="{FF2B5EF4-FFF2-40B4-BE49-F238E27FC236}">
                          <a16:creationId xmlns:a16="http://schemas.microsoft.com/office/drawing/2014/main" id="{0C53F5C1-FBE2-8299-1041-66FE7905DFE0}"/>
                        </a:ext>
                      </a:extLst>
                    </p:cNvPr>
                    <p:cNvPicPr>
                      <a:picLocks noChangeAspect="1"/>
                    </p:cNvPicPr>
                    <p:nvPr/>
                  </p:nvPicPr>
                  <p:blipFill rotWithShape="1">
                    <a:blip r:embed="rId4"/>
                    <a:srcRect l="837" t="43307" r="94695" b="52105"/>
                    <a:stretch/>
                  </p:blipFill>
                  <p:spPr>
                    <a:xfrm>
                      <a:off x="3677200" y="1756781"/>
                      <a:ext cx="238251" cy="236260"/>
                    </a:xfrm>
                    <a:prstGeom prst="rect">
                      <a:avLst/>
                    </a:prstGeom>
                  </p:spPr>
                </p:pic>
                <p:pic>
                  <p:nvPicPr>
                    <p:cNvPr id="302" name="Picture 301" descr="A collage of many squares&#10;&#10;Description automatically generated">
                      <a:extLst>
                        <a:ext uri="{FF2B5EF4-FFF2-40B4-BE49-F238E27FC236}">
                          <a16:creationId xmlns:a16="http://schemas.microsoft.com/office/drawing/2014/main" id="{A28AC12B-7A5C-725A-77C5-A826345CBC8D}"/>
                        </a:ext>
                      </a:extLst>
                    </p:cNvPr>
                    <p:cNvPicPr>
                      <a:picLocks noChangeAspect="1"/>
                    </p:cNvPicPr>
                    <p:nvPr/>
                  </p:nvPicPr>
                  <p:blipFill rotWithShape="1">
                    <a:blip r:embed="rId4"/>
                    <a:srcRect l="5304" t="43521" r="90325" b="51952"/>
                    <a:stretch/>
                  </p:blipFill>
                  <p:spPr>
                    <a:xfrm>
                      <a:off x="3684561" y="1992474"/>
                      <a:ext cx="233067" cy="233173"/>
                    </a:xfrm>
                    <a:prstGeom prst="rect">
                      <a:avLst/>
                    </a:prstGeom>
                  </p:spPr>
                </p:pic>
                <p:sp>
                  <p:nvSpPr>
                    <p:cNvPr id="303" name="Rectangle 302">
                      <a:extLst>
                        <a:ext uri="{FF2B5EF4-FFF2-40B4-BE49-F238E27FC236}">
                          <a16:creationId xmlns:a16="http://schemas.microsoft.com/office/drawing/2014/main" id="{7E36A48C-9E37-AE9D-E714-23AA9ED77CE5}"/>
                        </a:ext>
                      </a:extLst>
                    </p:cNvPr>
                    <p:cNvSpPr/>
                    <p:nvPr/>
                  </p:nvSpPr>
                  <p:spPr>
                    <a:xfrm>
                      <a:off x="368458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7" name="Group 286">
                  <a:extLst>
                    <a:ext uri="{FF2B5EF4-FFF2-40B4-BE49-F238E27FC236}">
                      <a16:creationId xmlns:a16="http://schemas.microsoft.com/office/drawing/2014/main" id="{87000B23-297C-2464-EAAA-A566CEB75261}"/>
                    </a:ext>
                  </a:extLst>
                </p:cNvPr>
                <p:cNvGrpSpPr/>
                <p:nvPr/>
              </p:nvGrpSpPr>
              <p:grpSpPr>
                <a:xfrm>
                  <a:off x="5661788" y="2815679"/>
                  <a:ext cx="454959" cy="816427"/>
                  <a:chOff x="3934317" y="1754506"/>
                  <a:chExt cx="318131" cy="570889"/>
                </a:xfrm>
              </p:grpSpPr>
              <p:pic>
                <p:nvPicPr>
                  <p:cNvPr id="294" name="Picture 293" descr="A collage of many squares&#10;&#10;Description automatically generated">
                    <a:extLst>
                      <a:ext uri="{FF2B5EF4-FFF2-40B4-BE49-F238E27FC236}">
                        <a16:creationId xmlns:a16="http://schemas.microsoft.com/office/drawing/2014/main" id="{C9F29093-4CEC-523E-4B90-7CEB4CEEA80D}"/>
                      </a:ext>
                    </a:extLst>
                  </p:cNvPr>
                  <p:cNvPicPr>
                    <a:picLocks noChangeAspect="1"/>
                  </p:cNvPicPr>
                  <p:nvPr/>
                </p:nvPicPr>
                <p:blipFill rotWithShape="1">
                  <a:blip r:embed="rId4"/>
                  <a:srcRect t="47787" r="99143" b="47687"/>
                  <a:stretch/>
                </p:blipFill>
                <p:spPr>
                  <a:xfrm rot="5400000">
                    <a:off x="4062180" y="2135127"/>
                    <a:ext cx="62405" cy="318131"/>
                  </a:xfrm>
                  <a:prstGeom prst="rect">
                    <a:avLst/>
                  </a:prstGeom>
                </p:spPr>
              </p:pic>
              <p:grpSp>
                <p:nvGrpSpPr>
                  <p:cNvPr id="295" name="Group 294">
                    <a:extLst>
                      <a:ext uri="{FF2B5EF4-FFF2-40B4-BE49-F238E27FC236}">
                        <a16:creationId xmlns:a16="http://schemas.microsoft.com/office/drawing/2014/main" id="{752343C6-26D1-FF36-2336-083CF788B7D9}"/>
                      </a:ext>
                    </a:extLst>
                  </p:cNvPr>
                  <p:cNvGrpSpPr/>
                  <p:nvPr/>
                </p:nvGrpSpPr>
                <p:grpSpPr>
                  <a:xfrm>
                    <a:off x="3961593" y="1754506"/>
                    <a:ext cx="245149" cy="463792"/>
                    <a:chOff x="3961593" y="1754506"/>
                    <a:chExt cx="245149" cy="463792"/>
                  </a:xfrm>
                </p:grpSpPr>
                <p:pic>
                  <p:nvPicPr>
                    <p:cNvPr id="296" name="Picture 295" descr="A collage of many squares&#10;&#10;Description automatically generated">
                      <a:extLst>
                        <a:ext uri="{FF2B5EF4-FFF2-40B4-BE49-F238E27FC236}">
                          <a16:creationId xmlns:a16="http://schemas.microsoft.com/office/drawing/2014/main" id="{3B7FE570-E2E8-D3CB-88D8-BBF1F0767EAB}"/>
                        </a:ext>
                      </a:extLst>
                    </p:cNvPr>
                    <p:cNvPicPr>
                      <a:picLocks noChangeAspect="1"/>
                    </p:cNvPicPr>
                    <p:nvPr/>
                  </p:nvPicPr>
                  <p:blipFill rotWithShape="1">
                    <a:blip r:embed="rId4"/>
                    <a:srcRect l="837" t="47629" r="94695" b="47843"/>
                    <a:stretch/>
                  </p:blipFill>
                  <p:spPr>
                    <a:xfrm>
                      <a:off x="3961593" y="1756781"/>
                      <a:ext cx="238251" cy="233172"/>
                    </a:xfrm>
                    <a:prstGeom prst="rect">
                      <a:avLst/>
                    </a:prstGeom>
                  </p:spPr>
                </p:pic>
                <p:pic>
                  <p:nvPicPr>
                    <p:cNvPr id="297" name="Picture 296" descr="A collage of many squares&#10;&#10;Description automatically generated">
                      <a:extLst>
                        <a:ext uri="{FF2B5EF4-FFF2-40B4-BE49-F238E27FC236}">
                          <a16:creationId xmlns:a16="http://schemas.microsoft.com/office/drawing/2014/main" id="{0BDD4A44-E994-0EDD-EF16-FD0FD89D303F}"/>
                        </a:ext>
                      </a:extLst>
                    </p:cNvPr>
                    <p:cNvPicPr>
                      <a:picLocks noChangeAspect="1"/>
                    </p:cNvPicPr>
                    <p:nvPr/>
                  </p:nvPicPr>
                  <p:blipFill rotWithShape="1">
                    <a:blip r:embed="rId4"/>
                    <a:srcRect l="5304" t="47878" r="90325" b="47595"/>
                    <a:stretch/>
                  </p:blipFill>
                  <p:spPr>
                    <a:xfrm>
                      <a:off x="3973675" y="1985125"/>
                      <a:ext cx="233067" cy="233173"/>
                    </a:xfrm>
                    <a:prstGeom prst="rect">
                      <a:avLst/>
                    </a:prstGeom>
                  </p:spPr>
                </p:pic>
                <p:sp>
                  <p:nvSpPr>
                    <p:cNvPr id="298" name="Rectangle 297">
                      <a:extLst>
                        <a:ext uri="{FF2B5EF4-FFF2-40B4-BE49-F238E27FC236}">
                          <a16:creationId xmlns:a16="http://schemas.microsoft.com/office/drawing/2014/main" id="{4EAC7B6A-63EA-6899-BAC4-C629C9D0405F}"/>
                        </a:ext>
                      </a:extLst>
                    </p:cNvPr>
                    <p:cNvSpPr/>
                    <p:nvPr/>
                  </p:nvSpPr>
                  <p:spPr>
                    <a:xfrm>
                      <a:off x="3968953"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287">
                  <a:extLst>
                    <a:ext uri="{FF2B5EF4-FFF2-40B4-BE49-F238E27FC236}">
                      <a16:creationId xmlns:a16="http://schemas.microsoft.com/office/drawing/2014/main" id="{C7705E05-789E-E01D-99B7-4E42CA4356D5}"/>
                    </a:ext>
                  </a:extLst>
                </p:cNvPr>
                <p:cNvGrpSpPr/>
                <p:nvPr/>
              </p:nvGrpSpPr>
              <p:grpSpPr>
                <a:xfrm>
                  <a:off x="1171315" y="2815679"/>
                  <a:ext cx="454959" cy="816426"/>
                  <a:chOff x="794341" y="1754506"/>
                  <a:chExt cx="318131" cy="570888"/>
                </a:xfrm>
              </p:grpSpPr>
              <p:pic>
                <p:nvPicPr>
                  <p:cNvPr id="289" name="Picture 288" descr="A collage of many squares&#10;&#10;Description automatically generated">
                    <a:extLst>
                      <a:ext uri="{FF2B5EF4-FFF2-40B4-BE49-F238E27FC236}">
                        <a16:creationId xmlns:a16="http://schemas.microsoft.com/office/drawing/2014/main" id="{74B9F26F-3199-AAE9-4C81-17C10356F9E1}"/>
                      </a:ext>
                    </a:extLst>
                  </p:cNvPr>
                  <p:cNvPicPr>
                    <a:picLocks noChangeAspect="1"/>
                  </p:cNvPicPr>
                  <p:nvPr/>
                </p:nvPicPr>
                <p:blipFill rotWithShape="1">
                  <a:blip r:embed="rId4"/>
                  <a:srcRect r="99143" b="95474"/>
                  <a:stretch/>
                </p:blipFill>
                <p:spPr>
                  <a:xfrm rot="5400000">
                    <a:off x="922204" y="2135126"/>
                    <a:ext cx="62405" cy="318131"/>
                  </a:xfrm>
                  <a:prstGeom prst="rect">
                    <a:avLst/>
                  </a:prstGeom>
                </p:spPr>
              </p:pic>
              <p:grpSp>
                <p:nvGrpSpPr>
                  <p:cNvPr id="290" name="Group 289">
                    <a:extLst>
                      <a:ext uri="{FF2B5EF4-FFF2-40B4-BE49-F238E27FC236}">
                        <a16:creationId xmlns:a16="http://schemas.microsoft.com/office/drawing/2014/main" id="{A8838332-A37A-6B6C-2BD6-CC0F3993A495}"/>
                      </a:ext>
                    </a:extLst>
                  </p:cNvPr>
                  <p:cNvGrpSpPr/>
                  <p:nvPr/>
                </p:nvGrpSpPr>
                <p:grpSpPr>
                  <a:xfrm>
                    <a:off x="837044" y="1754506"/>
                    <a:ext cx="236864" cy="464370"/>
                    <a:chOff x="837044" y="1754506"/>
                    <a:chExt cx="236864" cy="464370"/>
                  </a:xfrm>
                </p:grpSpPr>
                <p:pic>
                  <p:nvPicPr>
                    <p:cNvPr id="291" name="Picture 290" descr="A collage of many squares&#10;&#10;Description automatically generated">
                      <a:extLst>
                        <a:ext uri="{FF2B5EF4-FFF2-40B4-BE49-F238E27FC236}">
                          <a16:creationId xmlns:a16="http://schemas.microsoft.com/office/drawing/2014/main" id="{4DC4C8D9-F0F8-D5E0-0299-E62D64D8FEEF}"/>
                        </a:ext>
                      </a:extLst>
                    </p:cNvPr>
                    <p:cNvPicPr>
                      <a:picLocks noChangeAspect="1"/>
                    </p:cNvPicPr>
                    <p:nvPr/>
                  </p:nvPicPr>
                  <p:blipFill rotWithShape="1">
                    <a:blip r:embed="rId4"/>
                    <a:srcRect l="890" r="94739" b="95481"/>
                    <a:stretch/>
                  </p:blipFill>
                  <p:spPr>
                    <a:xfrm>
                      <a:off x="837044" y="1758041"/>
                      <a:ext cx="233069" cy="232694"/>
                    </a:xfrm>
                    <a:prstGeom prst="rect">
                      <a:avLst/>
                    </a:prstGeom>
                  </p:spPr>
                </p:pic>
                <p:pic>
                  <p:nvPicPr>
                    <p:cNvPr id="292" name="Picture 291" descr="A collage of many squares&#10;&#10;Description automatically generated">
                      <a:extLst>
                        <a:ext uri="{FF2B5EF4-FFF2-40B4-BE49-F238E27FC236}">
                          <a16:creationId xmlns:a16="http://schemas.microsoft.com/office/drawing/2014/main" id="{B5C6C832-1DE7-92CC-176F-D20E13E54564}"/>
                        </a:ext>
                      </a:extLst>
                    </p:cNvPr>
                    <p:cNvPicPr>
                      <a:picLocks noChangeAspect="1"/>
                    </p:cNvPicPr>
                    <p:nvPr/>
                  </p:nvPicPr>
                  <p:blipFill rotWithShape="1">
                    <a:blip r:embed="rId4"/>
                    <a:srcRect l="5127" r="90503" b="95481"/>
                    <a:stretch/>
                  </p:blipFill>
                  <p:spPr>
                    <a:xfrm>
                      <a:off x="840162" y="1986182"/>
                      <a:ext cx="233069" cy="232694"/>
                    </a:xfrm>
                    <a:prstGeom prst="rect">
                      <a:avLst/>
                    </a:prstGeom>
                  </p:spPr>
                </p:pic>
                <p:sp>
                  <p:nvSpPr>
                    <p:cNvPr id="293" name="Rectangle 292">
                      <a:extLst>
                        <a:ext uri="{FF2B5EF4-FFF2-40B4-BE49-F238E27FC236}">
                          <a16:creationId xmlns:a16="http://schemas.microsoft.com/office/drawing/2014/main" id="{53C82047-29B1-0490-D83E-3F66A8566D92}"/>
                        </a:ext>
                      </a:extLst>
                    </p:cNvPr>
                    <p:cNvSpPr/>
                    <p:nvPr/>
                  </p:nvSpPr>
                  <p:spPr>
                    <a:xfrm>
                      <a:off x="840841" y="1754506"/>
                      <a:ext cx="233067" cy="46070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053A23-8E38-E8CC-758D-DA04AD477050}"/>
                    </a:ext>
                  </a:extLst>
                </p:cNvPr>
                <p:cNvSpPr txBox="1"/>
                <p:nvPr/>
              </p:nvSpPr>
              <p:spPr>
                <a:xfrm>
                  <a:off x="2946941" y="1938060"/>
                  <a:ext cx="6102034" cy="321819"/>
                </a:xfrm>
                <a:prstGeom prst="rect">
                  <a:avLst/>
                </a:prstGeom>
                <a:noFill/>
              </p:spPr>
              <p:txBody>
                <a:bodyPr wrap="square">
                  <a:spAutoFit/>
                </a:bodyPr>
                <a:lstStyle/>
                <a:p>
                  <a:pPr algn="ctr"/>
                  <a:r>
                    <a:rPr lang="en-US" sz="1050" b="0" dirty="0">
                      <a:solidFill>
                        <a:srgbClr val="5F2A0F"/>
                      </a:solidFill>
                    </a:rPr>
                    <a:t>FGSM [10]: </a:t>
                  </a:r>
                  <a14:m>
                    <m:oMath xmlns:m="http://schemas.openxmlformats.org/officeDocument/2006/math">
                      <m:f>
                        <m:fPr>
                          <m:ctrlPr>
                            <a:rPr lang="en-US" sz="1050" b="0" i="1" smtClean="0">
                              <a:solidFill>
                                <a:srgbClr val="5F2A0F"/>
                              </a:solidFill>
                              <a:latin typeface="Cambria Math" panose="02040503050406030204" pitchFamily="18" charset="0"/>
                            </a:rPr>
                          </m:ctrlPr>
                        </m:fPr>
                        <m:num>
                          <m:r>
                            <a:rPr lang="en-US" sz="1050" b="0" i="0" smtClean="0">
                              <a:solidFill>
                                <a:srgbClr val="5F2A0F"/>
                              </a:solidFill>
                              <a:latin typeface="Cambria Math" panose="02040503050406030204" pitchFamily="18" charset="0"/>
                            </a:rPr>
                            <m:t>1</m:t>
                          </m:r>
                        </m:num>
                        <m:den>
                          <m:r>
                            <a:rPr lang="en-US" sz="1050" b="0" i="0" smtClean="0">
                              <a:solidFill>
                                <a:srgbClr val="5F2A0F"/>
                              </a:solidFill>
                              <a:latin typeface="Cambria Math" panose="02040503050406030204" pitchFamily="18" charset="0"/>
                            </a:rPr>
                            <m:t>255</m:t>
                          </m:r>
                        </m:den>
                      </m:f>
                      <m:r>
                        <a:rPr lang="en-US" sz="1050" b="0" i="0" smtClean="0">
                          <a:solidFill>
                            <a:srgbClr val="5F2A0F"/>
                          </a:solidFill>
                          <a:latin typeface="Cambria Math" panose="02040503050406030204" pitchFamily="18" charset="0"/>
                        </a:rPr>
                        <m:t>≤</m:t>
                      </m:r>
                      <m:r>
                        <a:rPr lang="en-US" sz="1050" b="0" i="1" smtClean="0">
                          <a:solidFill>
                            <a:srgbClr val="5F2A0F"/>
                          </a:solidFill>
                          <a:latin typeface="Cambria Math" panose="02040503050406030204" pitchFamily="18" charset="0"/>
                        </a:rPr>
                        <m:t>𝜖</m:t>
                      </m:r>
                      <m:r>
                        <a:rPr lang="en-US" sz="1050" b="0" i="1" smtClean="0">
                          <a:solidFill>
                            <a:srgbClr val="5F2A0F"/>
                          </a:solidFill>
                          <a:latin typeface="Cambria Math" panose="02040503050406030204" pitchFamily="18" charset="0"/>
                        </a:rPr>
                        <m:t>≤</m:t>
                      </m:r>
                      <m:f>
                        <m:fPr>
                          <m:ctrlPr>
                            <a:rPr lang="en-US" sz="1050" b="0" i="1" smtClean="0">
                              <a:solidFill>
                                <a:srgbClr val="5F2A0F"/>
                              </a:solidFill>
                              <a:latin typeface="Cambria Math" panose="02040503050406030204" pitchFamily="18" charset="0"/>
                            </a:rPr>
                          </m:ctrlPr>
                        </m:fPr>
                        <m:num>
                          <m:r>
                            <a:rPr lang="en-US" sz="1050" b="0" i="1" smtClean="0">
                              <a:solidFill>
                                <a:srgbClr val="5F2A0F"/>
                              </a:solidFill>
                              <a:latin typeface="Cambria Math" panose="02040503050406030204" pitchFamily="18" charset="0"/>
                            </a:rPr>
                            <m:t>244</m:t>
                          </m:r>
                        </m:num>
                        <m:den>
                          <m:r>
                            <a:rPr lang="en-US" sz="1050" b="0" i="1" smtClean="0">
                              <a:solidFill>
                                <a:srgbClr val="5F2A0F"/>
                              </a:solidFill>
                              <a:latin typeface="Cambria Math" panose="02040503050406030204" pitchFamily="18" charset="0"/>
                            </a:rPr>
                            <m:t>255</m:t>
                          </m:r>
                        </m:den>
                      </m:f>
                    </m:oMath>
                  </a14:m>
                  <a:endParaRPr lang="en-US" sz="1050" dirty="0"/>
                </a:p>
              </p:txBody>
            </p:sp>
          </mc:Choice>
          <mc:Fallback xmlns="">
            <p:sp>
              <p:nvSpPr>
                <p:cNvPr id="10" name="TextBox 9">
                  <a:extLst>
                    <a:ext uri="{FF2B5EF4-FFF2-40B4-BE49-F238E27FC236}">
                      <a16:creationId xmlns:a16="http://schemas.microsoft.com/office/drawing/2014/main" id="{03053A23-8E38-E8CC-758D-DA04AD477050}"/>
                    </a:ext>
                  </a:extLst>
                </p:cNvPr>
                <p:cNvSpPr txBox="1">
                  <a:spLocks noRot="1" noChangeAspect="1" noMove="1" noResize="1" noEditPoints="1" noAdjustHandles="1" noChangeArrowheads="1" noChangeShapeType="1" noTextEdit="1"/>
                </p:cNvSpPr>
                <p:nvPr/>
              </p:nvSpPr>
              <p:spPr>
                <a:xfrm>
                  <a:off x="2946941" y="1938060"/>
                  <a:ext cx="6102034" cy="321819"/>
                </a:xfrm>
                <a:prstGeom prst="rect">
                  <a:avLst/>
                </a:prstGeom>
                <a:blipFill>
                  <a:blip r:embed="rId5"/>
                  <a:stretch>
                    <a:fillRect/>
                  </a:stretch>
                </a:blipFill>
              </p:spPr>
              <p:txBody>
                <a:bodyPr/>
                <a:lstStyle/>
                <a:p>
                  <a:r>
                    <a:rPr lang="en-US">
                      <a:noFill/>
                    </a:rPr>
                    <a:t> </a:t>
                  </a:r>
                </a:p>
              </p:txBody>
            </p:sp>
          </mc:Fallback>
        </mc:AlternateContent>
        <p:sp>
          <p:nvSpPr>
            <p:cNvPr id="11" name="Up-Down Arrow 10">
              <a:extLst>
                <a:ext uri="{FF2B5EF4-FFF2-40B4-BE49-F238E27FC236}">
                  <a16:creationId xmlns:a16="http://schemas.microsoft.com/office/drawing/2014/main" id="{A7E665D8-59AC-41D9-D2B6-AD3DE941BD00}"/>
                </a:ext>
              </a:extLst>
            </p:cNvPr>
            <p:cNvSpPr/>
            <p:nvPr/>
          </p:nvSpPr>
          <p:spPr>
            <a:xfrm rot="5400000">
              <a:off x="6051377" y="123348"/>
              <a:ext cx="89246" cy="4448916"/>
            </a:xfrm>
            <a:prstGeom prst="upDownArrow">
              <a:avLst/>
            </a:prstGeom>
            <a:solidFill>
              <a:srgbClr val="F9B80C"/>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595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0" name="Picture 49" descr="A collage of red and blue dots&#10;&#10;Description automatically generated">
            <a:extLst>
              <a:ext uri="{FF2B5EF4-FFF2-40B4-BE49-F238E27FC236}">
                <a16:creationId xmlns:a16="http://schemas.microsoft.com/office/drawing/2014/main" id="{08BDF924-16E9-0E78-59E1-BCC8B0FC95F2}"/>
              </a:ext>
            </a:extLst>
          </p:cNvPr>
          <p:cNvPicPr>
            <a:picLocks noChangeAspect="1"/>
          </p:cNvPicPr>
          <p:nvPr/>
        </p:nvPicPr>
        <p:blipFill rotWithShape="1">
          <a:blip r:embed="rId3"/>
          <a:srcRect t="26873" r="98348" b="51374"/>
          <a:stretch/>
        </p:blipFill>
        <p:spPr>
          <a:xfrm>
            <a:off x="997757" y="3553789"/>
            <a:ext cx="208982" cy="1118714"/>
          </a:xfrm>
          <a:prstGeom prst="rect">
            <a:avLst/>
          </a:prstGeom>
        </p:spPr>
      </p:pic>
      <p:pic>
        <p:nvPicPr>
          <p:cNvPr id="49" name="Picture 48" descr="A collage of red and blue dots&#10;&#10;Description automatically generated">
            <a:extLst>
              <a:ext uri="{FF2B5EF4-FFF2-40B4-BE49-F238E27FC236}">
                <a16:creationId xmlns:a16="http://schemas.microsoft.com/office/drawing/2014/main" id="{FF369D2B-8C4D-B51E-FB74-C3D6BC51876D}"/>
              </a:ext>
            </a:extLst>
          </p:cNvPr>
          <p:cNvPicPr>
            <a:picLocks noChangeAspect="1"/>
          </p:cNvPicPr>
          <p:nvPr/>
        </p:nvPicPr>
        <p:blipFill rotWithShape="1">
          <a:blip r:embed="rId3"/>
          <a:srcRect t="4003" r="98348" b="77937"/>
          <a:stretch/>
        </p:blipFill>
        <p:spPr>
          <a:xfrm>
            <a:off x="997757" y="2540811"/>
            <a:ext cx="208982" cy="988633"/>
          </a:xfrm>
          <a:prstGeom prst="rect">
            <a:avLst/>
          </a:prstGeom>
        </p:spPr>
      </p:pic>
      <p:pic>
        <p:nvPicPr>
          <p:cNvPr id="51" name="Picture 50" descr="A collage of red and blue dots&#10;&#10;Description automatically generated">
            <a:extLst>
              <a:ext uri="{FF2B5EF4-FFF2-40B4-BE49-F238E27FC236}">
                <a16:creationId xmlns:a16="http://schemas.microsoft.com/office/drawing/2014/main" id="{15770EBF-5C1C-4A0F-F96E-CBBC03184763}"/>
              </a:ext>
            </a:extLst>
          </p:cNvPr>
          <p:cNvPicPr>
            <a:picLocks noChangeAspect="1"/>
          </p:cNvPicPr>
          <p:nvPr/>
        </p:nvPicPr>
        <p:blipFill rotWithShape="1">
          <a:blip r:embed="rId3"/>
          <a:srcRect t="57044" r="98348" b="30491"/>
          <a:stretch/>
        </p:blipFill>
        <p:spPr>
          <a:xfrm>
            <a:off x="997757" y="4853279"/>
            <a:ext cx="208982" cy="682351"/>
          </a:xfrm>
          <a:prstGeom prst="rect">
            <a:avLst/>
          </a:prstGeom>
        </p:spPr>
      </p:pic>
      <p:pic>
        <p:nvPicPr>
          <p:cNvPr id="52" name="Picture 51" descr="A collage of red and blue dots&#10;&#10;Description automatically generated">
            <a:extLst>
              <a:ext uri="{FF2B5EF4-FFF2-40B4-BE49-F238E27FC236}">
                <a16:creationId xmlns:a16="http://schemas.microsoft.com/office/drawing/2014/main" id="{3D64909F-6F74-A793-3B00-02D34F016AFC}"/>
              </a:ext>
            </a:extLst>
          </p:cNvPr>
          <p:cNvPicPr>
            <a:picLocks noChangeAspect="1"/>
          </p:cNvPicPr>
          <p:nvPr/>
        </p:nvPicPr>
        <p:blipFill rotWithShape="1">
          <a:blip r:embed="rId3"/>
          <a:srcRect t="81760" r="98348" b="7932"/>
          <a:stretch/>
        </p:blipFill>
        <p:spPr>
          <a:xfrm>
            <a:off x="997757" y="5920333"/>
            <a:ext cx="208982" cy="564290"/>
          </a:xfrm>
          <a:prstGeom prst="rect">
            <a:avLst/>
          </a:prstGeom>
        </p:spPr>
      </p:pic>
      <p:pic>
        <p:nvPicPr>
          <p:cNvPr id="3" name="Picture 2" descr="A collage of red and blue dots&#10;&#10;Description automatically generated">
            <a:extLst>
              <a:ext uri="{FF2B5EF4-FFF2-40B4-BE49-F238E27FC236}">
                <a16:creationId xmlns:a16="http://schemas.microsoft.com/office/drawing/2014/main" id="{484EB039-E4AC-1C52-6EB1-74A87519DD55}"/>
              </a:ext>
            </a:extLst>
          </p:cNvPr>
          <p:cNvPicPr>
            <a:picLocks noChangeAspect="1"/>
          </p:cNvPicPr>
          <p:nvPr/>
        </p:nvPicPr>
        <p:blipFill rotWithShape="1">
          <a:blip r:embed="rId3"/>
          <a:srcRect l="1537"/>
          <a:stretch/>
        </p:blipFill>
        <p:spPr>
          <a:xfrm>
            <a:off x="1168230" y="2483471"/>
            <a:ext cx="9799093" cy="4307027"/>
          </a:xfrm>
          <a:prstGeom prst="rect">
            <a:avLst/>
          </a:prstGeom>
        </p:spPr>
      </p:pic>
      <p:grpSp>
        <p:nvGrpSpPr>
          <p:cNvPr id="21" name="Group 20">
            <a:extLst>
              <a:ext uri="{FF2B5EF4-FFF2-40B4-BE49-F238E27FC236}">
                <a16:creationId xmlns:a16="http://schemas.microsoft.com/office/drawing/2014/main" id="{32A3DF3A-11B4-AB50-AC60-B7D50BB5F35F}"/>
              </a:ext>
            </a:extLst>
          </p:cNvPr>
          <p:cNvGrpSpPr/>
          <p:nvPr/>
        </p:nvGrpSpPr>
        <p:grpSpPr>
          <a:xfrm>
            <a:off x="945572" y="2035135"/>
            <a:ext cx="10078197" cy="471052"/>
            <a:chOff x="1028743" y="6762942"/>
            <a:chExt cx="7714015" cy="360550"/>
          </a:xfrm>
        </p:grpSpPr>
        <p:pic>
          <p:nvPicPr>
            <p:cNvPr id="11" name="Picture 10" descr="A red dot diagram on a white background&#10;&#10;Description automatically generated">
              <a:extLst>
                <a:ext uri="{FF2B5EF4-FFF2-40B4-BE49-F238E27FC236}">
                  <a16:creationId xmlns:a16="http://schemas.microsoft.com/office/drawing/2014/main" id="{753C8477-2955-AB97-1CC5-941E6B4E2890}"/>
                </a:ext>
              </a:extLst>
            </p:cNvPr>
            <p:cNvPicPr>
              <a:picLocks noChangeAspect="1"/>
            </p:cNvPicPr>
            <p:nvPr/>
          </p:nvPicPr>
          <p:blipFill rotWithShape="1">
            <a:blip r:embed="rId4"/>
            <a:srcRect l="398" t="93802" r="353" b="1282"/>
            <a:stretch/>
          </p:blipFill>
          <p:spPr>
            <a:xfrm>
              <a:off x="1028743" y="6762942"/>
              <a:ext cx="7714015" cy="177019"/>
            </a:xfrm>
            <a:prstGeom prst="rect">
              <a:avLst/>
            </a:prstGeom>
          </p:spPr>
        </p:pic>
        <p:pic>
          <p:nvPicPr>
            <p:cNvPr id="20" name="Picture 19" descr="A blue dotted map of the world&#10;&#10;Description automatically generated with medium confidence">
              <a:extLst>
                <a:ext uri="{FF2B5EF4-FFF2-40B4-BE49-F238E27FC236}">
                  <a16:creationId xmlns:a16="http://schemas.microsoft.com/office/drawing/2014/main" id="{24BAC181-AE7B-8A77-566E-E28092E94B34}"/>
                </a:ext>
              </a:extLst>
            </p:cNvPr>
            <p:cNvPicPr>
              <a:picLocks noChangeAspect="1"/>
            </p:cNvPicPr>
            <p:nvPr/>
          </p:nvPicPr>
          <p:blipFill rotWithShape="1">
            <a:blip r:embed="rId5"/>
            <a:srcRect l="398" t="93746" r="353" b="1277"/>
            <a:stretch/>
          </p:blipFill>
          <p:spPr>
            <a:xfrm>
              <a:off x="1028743" y="6924057"/>
              <a:ext cx="7714015" cy="199435"/>
            </a:xfrm>
            <a:prstGeom prst="rect">
              <a:avLst/>
            </a:prstGeom>
          </p:spPr>
        </p:pic>
      </p:grpSp>
      <p:sp>
        <p:nvSpPr>
          <p:cNvPr id="6" name="Rectangle 5">
            <a:extLst>
              <a:ext uri="{FF2B5EF4-FFF2-40B4-BE49-F238E27FC236}">
                <a16:creationId xmlns:a16="http://schemas.microsoft.com/office/drawing/2014/main" id="{22185F34-844C-1AB8-F8A4-73887E07B12C}"/>
              </a:ext>
            </a:extLst>
          </p:cNvPr>
          <p:cNvSpPr/>
          <p:nvPr/>
        </p:nvSpPr>
        <p:spPr>
          <a:xfrm>
            <a:off x="1008523" y="2483471"/>
            <a:ext cx="9952053" cy="1104239"/>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22B016-638D-A572-9BFF-014C92831D5E}"/>
              </a:ext>
            </a:extLst>
          </p:cNvPr>
          <p:cNvSpPr/>
          <p:nvPr/>
        </p:nvSpPr>
        <p:spPr>
          <a:xfrm>
            <a:off x="1008523" y="4632270"/>
            <a:ext cx="9952053" cy="10576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8E5451-145D-A976-C8E7-C525CB31EF7A}"/>
              </a:ext>
            </a:extLst>
          </p:cNvPr>
          <p:cNvSpPr/>
          <p:nvPr/>
        </p:nvSpPr>
        <p:spPr>
          <a:xfrm>
            <a:off x="1008523" y="5716405"/>
            <a:ext cx="9952053" cy="1104239"/>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056FB7CD-81E9-7C1F-D70D-359E2A34B4C2}"/>
              </a:ext>
            </a:extLst>
          </p:cNvPr>
          <p:cNvSpPr/>
          <p:nvPr/>
        </p:nvSpPr>
        <p:spPr>
          <a:xfrm>
            <a:off x="997757" y="1660028"/>
            <a:ext cx="9952053" cy="432941"/>
          </a:xfrm>
          <a:prstGeom prst="rightArrow">
            <a:avLst/>
          </a:prstGeom>
          <a:solidFill>
            <a:srgbClr val="FEB80B"/>
          </a:solidFill>
          <a:ln w="6350">
            <a:solidFill>
              <a:srgbClr val="5F2A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5F2A0F"/>
                </a:solidFill>
              </a:rPr>
              <a:t>Class-Incremental data stream</a:t>
            </a:r>
          </a:p>
        </p:txBody>
      </p:sp>
      <p:sp>
        <p:nvSpPr>
          <p:cNvPr id="47" name="Rectangle 46">
            <a:extLst>
              <a:ext uri="{FF2B5EF4-FFF2-40B4-BE49-F238E27FC236}">
                <a16:creationId xmlns:a16="http://schemas.microsoft.com/office/drawing/2014/main" id="{A610D6E5-B0A6-B5AA-9D64-5DAA3999D0FB}"/>
              </a:ext>
            </a:extLst>
          </p:cNvPr>
          <p:cNvSpPr/>
          <p:nvPr/>
        </p:nvSpPr>
        <p:spPr>
          <a:xfrm>
            <a:off x="1008523" y="3585594"/>
            <a:ext cx="9952053" cy="1022331"/>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276808"/>
            <a:ext cx="10748790" cy="1066800"/>
          </a:xfrm>
          <a:prstGeom prst="rect">
            <a:avLst/>
          </a:prstGeom>
          <a:noFill/>
          <a:ln>
            <a:noFill/>
          </a:ln>
        </p:spPr>
        <p:txBody>
          <a:bodyPr spcFirstLastPara="1" wrap="square" lIns="91425" tIns="45700" rIns="91425" bIns="45700" anchor="ctr" anchorCtr="0">
            <a:noAutofit/>
          </a:bodyPr>
          <a:lstStyle/>
          <a:p>
            <a:pPr lvl="0"/>
            <a:r>
              <a:rPr lang="en-US" sz="3600">
                <a:solidFill>
                  <a:srgbClr val="5F2A0F"/>
                </a:solidFill>
                <a:latin typeface="Calibri" panose="020F0502020204030204" pitchFamily="34" charset="0"/>
                <a:cs typeface="Calibri" panose="020F0502020204030204" pitchFamily="34" charset="0"/>
              </a:rPr>
              <a:t>t-SNE Visualization of Latent Feature Distributions in CL</a:t>
            </a:r>
            <a:endParaRPr sz="360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960101"/>
            <a:ext cx="11360700" cy="2361399"/>
          </a:xfrm>
          <a:prstGeom prst="rect">
            <a:avLst/>
          </a:prstGeom>
          <a:noFill/>
          <a:ln>
            <a:noFill/>
          </a:ln>
        </p:spPr>
        <p:txBody>
          <a:bodyPr spcFirstLastPara="1" wrap="square" lIns="68575" tIns="34275" rIns="68575" bIns="34275" anchor="t" anchorCtr="0">
            <a:normAutofit/>
          </a:bodyPr>
          <a:lstStyle/>
          <a:p>
            <a:pPr marL="609584" lvl="0" indent="-482587" algn="l" rtl="0">
              <a:lnSpc>
                <a:spcPct val="100000"/>
              </a:lnSpc>
              <a:spcBef>
                <a:spcPts val="267"/>
              </a:spcBef>
              <a:spcAft>
                <a:spcPts val="0"/>
              </a:spcAft>
              <a:buSzPts val="2100"/>
              <a:buChar char="•"/>
            </a:pPr>
            <a:r>
              <a:rPr lang="en-US" sz="2400">
                <a:solidFill>
                  <a:srgbClr val="5F2A0F"/>
                </a:solidFill>
                <a:latin typeface="Calibri" panose="020F0502020204030204" pitchFamily="34" charset="0"/>
                <a:cs typeface="Calibri" panose="020F0502020204030204" pitchFamily="34" charset="0"/>
              </a:rPr>
              <a:t>We utilized t-SNE to visualize the distributions of latent features at the logit layer of the CL models [23] using </a:t>
            </a:r>
            <a:r>
              <a:rPr lang="en-US" sz="2400" err="1">
                <a:solidFill>
                  <a:srgbClr val="5F2A0F"/>
                </a:solidFill>
                <a:latin typeface="Calibri" panose="020F0502020204030204" pitchFamily="34" charset="0"/>
                <a:cs typeface="Calibri" panose="020F0502020204030204" pitchFamily="34" charset="0"/>
              </a:rPr>
              <a:t>adversarially</a:t>
            </a:r>
            <a:r>
              <a:rPr lang="en-US" sz="2400">
                <a:solidFill>
                  <a:srgbClr val="5F2A0F"/>
                </a:solidFill>
                <a:latin typeface="Calibri" panose="020F0502020204030204" pitchFamily="34" charset="0"/>
                <a:cs typeface="Calibri" panose="020F0502020204030204" pitchFamily="34" charset="0"/>
              </a:rPr>
              <a:t> perturbed CIFAR10 dataset [6]. </a:t>
            </a:r>
          </a:p>
        </p:txBody>
      </p:sp>
      <p:grpSp>
        <p:nvGrpSpPr>
          <p:cNvPr id="10" name="Group 9">
            <a:extLst>
              <a:ext uri="{FF2B5EF4-FFF2-40B4-BE49-F238E27FC236}">
                <a16:creationId xmlns:a16="http://schemas.microsoft.com/office/drawing/2014/main" id="{C42EEA5C-0C46-9E4D-3330-BB3B2F05855E}"/>
              </a:ext>
            </a:extLst>
          </p:cNvPr>
          <p:cNvGrpSpPr/>
          <p:nvPr/>
        </p:nvGrpSpPr>
        <p:grpSpPr>
          <a:xfrm>
            <a:off x="2548982" y="2636731"/>
            <a:ext cx="8318927" cy="821130"/>
            <a:chOff x="2548982" y="2541731"/>
            <a:chExt cx="8318927" cy="821130"/>
          </a:xfrm>
        </p:grpSpPr>
        <p:cxnSp>
          <p:nvCxnSpPr>
            <p:cNvPr id="134" name="Straight Connector 133">
              <a:extLst>
                <a:ext uri="{FF2B5EF4-FFF2-40B4-BE49-F238E27FC236}">
                  <a16:creationId xmlns:a16="http://schemas.microsoft.com/office/drawing/2014/main" id="{B274DBD7-FA12-5CF3-137A-BEE11A3EBC48}"/>
                </a:ext>
              </a:extLst>
            </p:cNvPr>
            <p:cNvCxnSpPr>
              <a:cxnSpLocks/>
            </p:cNvCxnSpPr>
            <p:nvPr/>
          </p:nvCxnSpPr>
          <p:spPr>
            <a:xfrm flipH="1">
              <a:off x="2952229" y="2541731"/>
              <a:ext cx="121882"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7972158-BA72-FEF3-44DD-0F6552DF2E22}"/>
                </a:ext>
              </a:extLst>
            </p:cNvPr>
            <p:cNvCxnSpPr>
              <a:cxnSpLocks/>
            </p:cNvCxnSpPr>
            <p:nvPr/>
          </p:nvCxnSpPr>
          <p:spPr>
            <a:xfrm flipH="1">
              <a:off x="10336657" y="2541731"/>
              <a:ext cx="30044" cy="808971"/>
            </a:xfrm>
            <a:prstGeom prst="line">
              <a:avLst/>
            </a:prstGeom>
            <a:ln w="22225">
              <a:solidFill>
                <a:srgbClr val="0D8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F9F05E3-BC22-2CC5-FA97-77F63479AA0D}"/>
                </a:ext>
              </a:extLst>
            </p:cNvPr>
            <p:cNvSpPr/>
            <p:nvPr/>
          </p:nvSpPr>
          <p:spPr>
            <a:xfrm>
              <a:off x="2548982"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84933D-46B0-45DB-3895-BBB3BF58103F}"/>
                </a:ext>
              </a:extLst>
            </p:cNvPr>
            <p:cNvSpPr/>
            <p:nvPr/>
          </p:nvSpPr>
          <p:spPr>
            <a:xfrm>
              <a:off x="9904850" y="2547111"/>
              <a:ext cx="963059" cy="815750"/>
            </a:xfrm>
            <a:prstGeom prst="rect">
              <a:avLst/>
            </a:prstGeom>
            <a:noFill/>
            <a:ln w="254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CD2DE7-45A6-78D8-BC0C-A6523E85700A}"/>
              </a:ext>
            </a:extLst>
          </p:cNvPr>
          <p:cNvGrpSpPr/>
          <p:nvPr/>
        </p:nvGrpSpPr>
        <p:grpSpPr>
          <a:xfrm>
            <a:off x="9729926" y="2273798"/>
            <a:ext cx="1500063" cy="4546846"/>
            <a:chOff x="9729926" y="2273798"/>
            <a:chExt cx="1500063" cy="4546846"/>
          </a:xfrm>
        </p:grpSpPr>
        <p:sp>
          <p:nvSpPr>
            <p:cNvPr id="23" name="Rectangle 22">
              <a:extLst>
                <a:ext uri="{FF2B5EF4-FFF2-40B4-BE49-F238E27FC236}">
                  <a16:creationId xmlns:a16="http://schemas.microsoft.com/office/drawing/2014/main" id="{83ABE9CD-1833-0B4D-0A93-C1261F5A46F5}"/>
                </a:ext>
              </a:extLst>
            </p:cNvPr>
            <p:cNvSpPr/>
            <p:nvPr/>
          </p:nvSpPr>
          <p:spPr>
            <a:xfrm>
              <a:off x="9729926" y="2468076"/>
              <a:ext cx="1237398" cy="43525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E93F680C-3ADB-1A22-0ACD-139624D48112}"/>
                </a:ext>
              </a:extLst>
            </p:cNvPr>
            <p:cNvSpPr/>
            <p:nvPr/>
          </p:nvSpPr>
          <p:spPr>
            <a:xfrm rot="2700000">
              <a:off x="11003455" y="2213793"/>
              <a:ext cx="166530" cy="286539"/>
            </a:xfrm>
            <a:prstGeom prst="downArrow">
              <a:avLst/>
            </a:prstGeom>
            <a:solidFill>
              <a:srgbClr val="FF0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3" name="Group 32">
            <a:extLst>
              <a:ext uri="{FF2B5EF4-FFF2-40B4-BE49-F238E27FC236}">
                <a16:creationId xmlns:a16="http://schemas.microsoft.com/office/drawing/2014/main" id="{54AECC50-5790-DD27-76E7-A99D531C0E37}"/>
              </a:ext>
            </a:extLst>
          </p:cNvPr>
          <p:cNvGrpSpPr/>
          <p:nvPr/>
        </p:nvGrpSpPr>
        <p:grpSpPr>
          <a:xfrm>
            <a:off x="2548983" y="5815020"/>
            <a:ext cx="8318926" cy="821503"/>
            <a:chOff x="2548983" y="5815020"/>
            <a:chExt cx="8318926" cy="821503"/>
          </a:xfrm>
        </p:grpSpPr>
        <p:sp>
          <p:nvSpPr>
            <p:cNvPr id="16" name="Rectangle 15">
              <a:extLst>
                <a:ext uri="{FF2B5EF4-FFF2-40B4-BE49-F238E27FC236}">
                  <a16:creationId xmlns:a16="http://schemas.microsoft.com/office/drawing/2014/main" id="{8C011711-55EB-6B52-6499-DCCC7DDE8BB4}"/>
                </a:ext>
              </a:extLst>
            </p:cNvPr>
            <p:cNvSpPr/>
            <p:nvPr/>
          </p:nvSpPr>
          <p:spPr>
            <a:xfrm>
              <a:off x="2548983" y="5822513"/>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D456B7-AE3E-4866-0411-9CF6DA1F1929}"/>
                </a:ext>
              </a:extLst>
            </p:cNvPr>
            <p:cNvSpPr/>
            <p:nvPr/>
          </p:nvSpPr>
          <p:spPr>
            <a:xfrm>
              <a:off x="7451271" y="5822512"/>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12CDA-2424-207B-C2C5-DB66E120918C}"/>
                </a:ext>
              </a:extLst>
            </p:cNvPr>
            <p:cNvSpPr/>
            <p:nvPr/>
          </p:nvSpPr>
          <p:spPr>
            <a:xfrm>
              <a:off x="9904850" y="5822511"/>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7A185B3-AE8C-A8B4-970D-B7385FF94DF2}"/>
                </a:ext>
              </a:extLst>
            </p:cNvPr>
            <p:cNvSpPr/>
            <p:nvPr/>
          </p:nvSpPr>
          <p:spPr>
            <a:xfrm rot="9000000">
              <a:off x="9937421" y="61324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CBE0E45-D2C5-9830-4F00-003332EABFD1}"/>
                </a:ext>
              </a:extLst>
            </p:cNvPr>
            <p:cNvSpPr/>
            <p:nvPr/>
          </p:nvSpPr>
          <p:spPr>
            <a:xfrm rot="9000000">
              <a:off x="6250921" y="6132453"/>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D47F0B-3B4B-2F37-CE8D-AE9B28B3A86D}"/>
                </a:ext>
              </a:extLst>
            </p:cNvPr>
            <p:cNvSpPr/>
            <p:nvPr/>
          </p:nvSpPr>
          <p:spPr>
            <a:xfrm>
              <a:off x="6220678" y="5815020"/>
              <a:ext cx="963059" cy="814010"/>
            </a:xfrm>
            <a:prstGeom prst="rect">
              <a:avLst/>
            </a:prstGeom>
            <a:noFill/>
            <a:ln w="254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82076FE-9C21-89C6-77EB-843485CCD8FF}"/>
              </a:ext>
            </a:extLst>
          </p:cNvPr>
          <p:cNvGrpSpPr/>
          <p:nvPr/>
        </p:nvGrpSpPr>
        <p:grpSpPr>
          <a:xfrm>
            <a:off x="1330450" y="4756411"/>
            <a:ext cx="5857043" cy="817928"/>
            <a:chOff x="1330450" y="4756411"/>
            <a:chExt cx="5857043" cy="817928"/>
          </a:xfrm>
        </p:grpSpPr>
        <p:sp>
          <p:nvSpPr>
            <p:cNvPr id="12" name="Rectangle 11">
              <a:extLst>
                <a:ext uri="{FF2B5EF4-FFF2-40B4-BE49-F238E27FC236}">
                  <a16:creationId xmlns:a16="http://schemas.microsoft.com/office/drawing/2014/main" id="{A95AA780-620C-3596-5E58-01802A094030}"/>
                </a:ext>
              </a:extLst>
            </p:cNvPr>
            <p:cNvSpPr/>
            <p:nvPr/>
          </p:nvSpPr>
          <p:spPr>
            <a:xfrm>
              <a:off x="1330450" y="4758589"/>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30F12D-1883-B656-F9B9-9EE5C4F3F4B1}"/>
                </a:ext>
              </a:extLst>
            </p:cNvPr>
            <p:cNvSpPr/>
            <p:nvPr/>
          </p:nvSpPr>
          <p:spPr>
            <a:xfrm>
              <a:off x="2548983"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435058-079D-169A-734A-66C5A533AB88}"/>
                </a:ext>
              </a:extLst>
            </p:cNvPr>
            <p:cNvSpPr/>
            <p:nvPr/>
          </p:nvSpPr>
          <p:spPr>
            <a:xfrm>
              <a:off x="3777442" y="4758465"/>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9C6113-3284-FB49-9A4C-E57C41570995}"/>
                </a:ext>
              </a:extLst>
            </p:cNvPr>
            <p:cNvSpPr/>
            <p:nvPr/>
          </p:nvSpPr>
          <p:spPr>
            <a:xfrm>
              <a:off x="6224434" y="4756411"/>
              <a:ext cx="963059" cy="8157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D1BE4D-477A-4C36-0961-1D5BB0CAAD8F}"/>
                </a:ext>
              </a:extLst>
            </p:cNvPr>
            <p:cNvSpPr txBox="1"/>
            <p:nvPr/>
          </p:nvSpPr>
          <p:spPr>
            <a:xfrm>
              <a:off x="2548982"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sp>
          <p:nvSpPr>
            <p:cNvPr id="5" name="TextBox 4">
              <a:extLst>
                <a:ext uri="{FF2B5EF4-FFF2-40B4-BE49-F238E27FC236}">
                  <a16:creationId xmlns:a16="http://schemas.microsoft.com/office/drawing/2014/main" id="{103909D4-5D1A-F88F-269F-B4136D1CEACC}"/>
                </a:ext>
              </a:extLst>
            </p:cNvPr>
            <p:cNvSpPr txBox="1"/>
            <p:nvPr/>
          </p:nvSpPr>
          <p:spPr>
            <a:xfrm>
              <a:off x="3788207" y="493908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Distributional </a:t>
              </a:r>
            </a:p>
            <a:p>
              <a:pPr algn="ctr"/>
              <a:r>
                <a:rPr lang="en-US" sz="1050" b="1">
                  <a:solidFill>
                    <a:schemeClr val="tx1"/>
                  </a:solidFill>
                  <a:latin typeface="Calibri" panose="020F0502020204030204" pitchFamily="34" charset="0"/>
                  <a:cs typeface="Calibri" panose="020F0502020204030204" pitchFamily="34" charset="0"/>
                </a:rPr>
                <a:t>shift</a:t>
              </a:r>
            </a:p>
          </p:txBody>
        </p:sp>
      </p:grpSp>
      <p:grpSp>
        <p:nvGrpSpPr>
          <p:cNvPr id="34" name="Group 33">
            <a:extLst>
              <a:ext uri="{FF2B5EF4-FFF2-40B4-BE49-F238E27FC236}">
                <a16:creationId xmlns:a16="http://schemas.microsoft.com/office/drawing/2014/main" id="{169EDAD2-87C6-5BB9-F6C5-EDCC6C10443D}"/>
              </a:ext>
            </a:extLst>
          </p:cNvPr>
          <p:cNvGrpSpPr/>
          <p:nvPr/>
        </p:nvGrpSpPr>
        <p:grpSpPr>
          <a:xfrm>
            <a:off x="2548982" y="3641910"/>
            <a:ext cx="8310647" cy="923095"/>
            <a:chOff x="2548982" y="3641910"/>
            <a:chExt cx="8310647" cy="923095"/>
          </a:xfrm>
        </p:grpSpPr>
        <p:grpSp>
          <p:nvGrpSpPr>
            <p:cNvPr id="32" name="Group 31">
              <a:extLst>
                <a:ext uri="{FF2B5EF4-FFF2-40B4-BE49-F238E27FC236}">
                  <a16:creationId xmlns:a16="http://schemas.microsoft.com/office/drawing/2014/main" id="{B180F3CF-38D7-306C-B044-26E4ABE17C9C}"/>
                </a:ext>
              </a:extLst>
            </p:cNvPr>
            <p:cNvGrpSpPr/>
            <p:nvPr/>
          </p:nvGrpSpPr>
          <p:grpSpPr>
            <a:xfrm>
              <a:off x="2548982" y="3641910"/>
              <a:ext cx="8310647" cy="923095"/>
              <a:chOff x="2548982" y="3641910"/>
              <a:chExt cx="8310647" cy="923095"/>
            </a:xfrm>
          </p:grpSpPr>
          <p:sp>
            <p:nvSpPr>
              <p:cNvPr id="54" name="Oval 53">
                <a:extLst>
                  <a:ext uri="{FF2B5EF4-FFF2-40B4-BE49-F238E27FC236}">
                    <a16:creationId xmlns:a16="http://schemas.microsoft.com/office/drawing/2014/main" id="{E4A6CAF0-07B2-EC5E-A0BF-EBD00330ABA8}"/>
                  </a:ext>
                </a:extLst>
              </p:cNvPr>
              <p:cNvSpPr/>
              <p:nvPr/>
            </p:nvSpPr>
            <p:spPr>
              <a:xfrm rot="18000000">
                <a:off x="2541943" y="3999940"/>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47EC516-450E-3399-2A91-D3C16FBDB067}"/>
                  </a:ext>
                </a:extLst>
              </p:cNvPr>
              <p:cNvSpPr/>
              <p:nvPr/>
            </p:nvSpPr>
            <p:spPr>
              <a:xfrm rot="18000000">
                <a:off x="6247118" y="4012854"/>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7EF4734-5C64-529A-B3FD-75BA21B2C8A0}"/>
                  </a:ext>
                </a:extLst>
              </p:cNvPr>
              <p:cNvSpPr/>
              <p:nvPr/>
            </p:nvSpPr>
            <p:spPr>
              <a:xfrm rot="14400000">
                <a:off x="8667591" y="4003111"/>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E9E0E03-8A19-7121-3D5F-0277CBB78CB1}"/>
                  </a:ext>
                </a:extLst>
              </p:cNvPr>
              <p:cNvSpPr/>
              <p:nvPr/>
            </p:nvSpPr>
            <p:spPr>
              <a:xfrm rot="8100000">
                <a:off x="9904094" y="4055868"/>
                <a:ext cx="910181" cy="194121"/>
              </a:xfrm>
              <a:prstGeom prst="ellipse">
                <a:avLst/>
              </a:prstGeom>
              <a:noFill/>
              <a:ln w="15875">
                <a:solidFill>
                  <a:srgbClr val="0D8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A3DD08-EDD6-4980-7425-2B140DBA078B}"/>
                  </a:ext>
                </a:extLst>
              </p:cNvPr>
              <p:cNvSpPr/>
              <p:nvPr/>
            </p:nvSpPr>
            <p:spPr>
              <a:xfrm>
                <a:off x="2548982"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7EAE4-1C7C-4B0B-379C-0FEFDF033046}"/>
                  </a:ext>
                </a:extLst>
              </p:cNvPr>
              <p:cNvSpPr/>
              <p:nvPr/>
            </p:nvSpPr>
            <p:spPr>
              <a:xfrm>
                <a:off x="6224434"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A0400-CDD0-0AE5-588D-424192679DC0}"/>
                  </a:ext>
                </a:extLst>
              </p:cNvPr>
              <p:cNvSpPr/>
              <p:nvPr/>
            </p:nvSpPr>
            <p:spPr>
              <a:xfrm>
                <a:off x="8679959" y="3688884"/>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BA5AAC-DA89-732C-010C-92E7B14F2919}"/>
                  </a:ext>
                </a:extLst>
              </p:cNvPr>
              <p:cNvSpPr/>
              <p:nvPr/>
            </p:nvSpPr>
            <p:spPr>
              <a:xfrm>
                <a:off x="9896570" y="3683111"/>
                <a:ext cx="963059" cy="815750"/>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385A51E-BA03-433F-A0FD-E2AADDCCC899}"/>
                </a:ext>
              </a:extLst>
            </p:cNvPr>
            <p:cNvSpPr txBox="1"/>
            <p:nvPr/>
          </p:nvSpPr>
          <p:spPr>
            <a:xfrm>
              <a:off x="2552756" y="3881468"/>
              <a:ext cx="963060" cy="415498"/>
            </a:xfrm>
            <a:prstGeom prst="rect">
              <a:avLst/>
            </a:prstGeom>
            <a:noFill/>
          </p:spPr>
          <p:txBody>
            <a:bodyPr wrap="square" rtlCol="0">
              <a:spAutoFit/>
            </a:bodyPr>
            <a:lstStyle/>
            <a:p>
              <a:pPr algn="ctr"/>
              <a:r>
                <a:rPr lang="en-US" sz="1050" b="1">
                  <a:solidFill>
                    <a:schemeClr val="tx1"/>
                  </a:solidFill>
                  <a:latin typeface="Calibri" panose="020F0502020204030204" pitchFamily="34" charset="0"/>
                  <a:cs typeface="Calibri" panose="020F0502020204030204" pitchFamily="34" charset="0"/>
                </a:rPr>
                <a:t>High </a:t>
              </a:r>
            </a:p>
            <a:p>
              <a:pPr algn="ctr"/>
              <a:r>
                <a:rPr lang="en-US" sz="1050" b="1">
                  <a:solidFill>
                    <a:schemeClr val="tx1"/>
                  </a:solidFill>
                  <a:latin typeface="Calibri" panose="020F0502020204030204" pitchFamily="34" charset="0"/>
                  <a:cs typeface="Calibri" panose="020F0502020204030204" pitchFamily="34" charset="0"/>
                </a:rPr>
                <a:t>Overlapping</a:t>
              </a:r>
            </a:p>
          </p:txBody>
        </p:sp>
      </p:grpSp>
      <p:sp>
        <p:nvSpPr>
          <p:cNvPr id="36" name="Text Placeholder 2">
            <a:extLst>
              <a:ext uri="{FF2B5EF4-FFF2-40B4-BE49-F238E27FC236}">
                <a16:creationId xmlns:a16="http://schemas.microsoft.com/office/drawing/2014/main" id="{6CA1BE8C-8B55-944C-030D-87CF900B2CBE}"/>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71786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4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53" name="Google Shape;162;g22b542f3695_0_0">
            <a:extLst>
              <a:ext uri="{FF2B5EF4-FFF2-40B4-BE49-F238E27FC236}">
                <a16:creationId xmlns:a16="http://schemas.microsoft.com/office/drawing/2014/main" id="{340BA262-C1A9-8335-2C39-96795E7489E8}"/>
              </a:ext>
            </a:extLst>
          </p:cNvPr>
          <p:cNvSpPr txBox="1">
            <a:spLocks noGrp="1"/>
          </p:cNvSpPr>
          <p:nvPr>
            <p:ph type="title"/>
          </p:nvPr>
        </p:nvSpPr>
        <p:spPr>
          <a:xfrm>
            <a:off x="609600" y="552393"/>
            <a:ext cx="10748790" cy="1066800"/>
          </a:xfrm>
          <a:prstGeom prst="rect">
            <a:avLst/>
          </a:prstGeom>
          <a:noFill/>
          <a:ln>
            <a:noFill/>
          </a:ln>
        </p:spPr>
        <p:txBody>
          <a:bodyPr spcFirstLastPara="1" wrap="square" lIns="91425" tIns="45700" rIns="91425" bIns="45700" anchor="ctr" anchorCtr="0">
            <a:noAutofit/>
          </a:bodyPr>
          <a:lstStyle/>
          <a:p>
            <a:pPr lvl="0"/>
            <a:r>
              <a:rPr lang="en-US" sz="3800">
                <a:solidFill>
                  <a:srgbClr val="5F2A0F"/>
                </a:solidFill>
                <a:latin typeface="Calibri" panose="020F0502020204030204" pitchFamily="34" charset="0"/>
                <a:cs typeface="Calibri" panose="020F0502020204030204" pitchFamily="34" charset="0"/>
              </a:rPr>
              <a:t>t-SNE Visualization of Latent Feature Distributions in CL (Continued)</a:t>
            </a:r>
            <a:endParaRPr sz="3800">
              <a:latin typeface="Calibri" panose="020F0502020204030204" pitchFamily="34" charset="0"/>
              <a:cs typeface="Calibri" panose="020F0502020204030204" pitchFamily="34" charset="0"/>
            </a:endParaRPr>
          </a:p>
        </p:txBody>
      </p:sp>
      <p:sp>
        <p:nvSpPr>
          <p:cNvPr id="154" name="Google Shape;554;g22b5a1f32dd_1_1311">
            <a:extLst>
              <a:ext uri="{FF2B5EF4-FFF2-40B4-BE49-F238E27FC236}">
                <a16:creationId xmlns:a16="http://schemas.microsoft.com/office/drawing/2014/main" id="{CC725293-75A1-958F-F3EE-B0FF75465883}"/>
              </a:ext>
            </a:extLst>
          </p:cNvPr>
          <p:cNvSpPr txBox="1">
            <a:spLocks noGrp="1"/>
          </p:cNvSpPr>
          <p:nvPr>
            <p:ph type="body" idx="1"/>
          </p:nvPr>
        </p:nvSpPr>
        <p:spPr>
          <a:xfrm>
            <a:off x="367789" y="1652670"/>
            <a:ext cx="11360700" cy="2361399"/>
          </a:xfrm>
          <a:prstGeom prst="rect">
            <a:avLst/>
          </a:prstGeom>
          <a:noFill/>
          <a:ln>
            <a:noFill/>
          </a:ln>
        </p:spPr>
        <p:txBody>
          <a:bodyPr spcFirstLastPara="1" wrap="square" lIns="68575" tIns="34275" rIns="68575" bIns="34275" anchor="t" anchorCtr="0">
            <a:normAutofit/>
          </a:bodyPr>
          <a:lstStyle/>
          <a:p>
            <a:pPr marL="609584" lvl="0" indent="-482587">
              <a:spcBef>
                <a:spcPts val="267"/>
              </a:spcBef>
              <a:buSzPts val="2100"/>
            </a:pPr>
            <a:r>
              <a:rPr lang="en-US">
                <a:solidFill>
                  <a:srgbClr val="5F2A0F"/>
                </a:solidFill>
                <a:latin typeface="Calibri" panose="020F0502020204030204" pitchFamily="34" charset="0"/>
                <a:cs typeface="Calibri" panose="020F0502020204030204" pitchFamily="34" charset="0"/>
              </a:rPr>
              <a:t>Visualization of the learned latent feature distributions for airplanes and automobiles (from the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dataset [6]) at the logit layer of CL models [23].</a:t>
            </a:r>
          </a:p>
        </p:txBody>
      </p:sp>
      <p:grpSp>
        <p:nvGrpSpPr>
          <p:cNvPr id="30" name="Group 29">
            <a:extLst>
              <a:ext uri="{FF2B5EF4-FFF2-40B4-BE49-F238E27FC236}">
                <a16:creationId xmlns:a16="http://schemas.microsoft.com/office/drawing/2014/main" id="{CE58B2D9-B9CA-099C-C632-A142E50CF89E}"/>
              </a:ext>
            </a:extLst>
          </p:cNvPr>
          <p:cNvGrpSpPr/>
          <p:nvPr/>
        </p:nvGrpSpPr>
        <p:grpSpPr>
          <a:xfrm>
            <a:off x="367788" y="3078011"/>
            <a:ext cx="11684074" cy="3428011"/>
            <a:chOff x="683393" y="2253468"/>
            <a:chExt cx="10538892" cy="3092026"/>
          </a:xfrm>
        </p:grpSpPr>
        <p:grpSp>
          <p:nvGrpSpPr>
            <p:cNvPr id="26" name="Group 25">
              <a:extLst>
                <a:ext uri="{FF2B5EF4-FFF2-40B4-BE49-F238E27FC236}">
                  <a16:creationId xmlns:a16="http://schemas.microsoft.com/office/drawing/2014/main" id="{35C086D3-7729-752D-D0F8-A1A1EB85BED9}"/>
                </a:ext>
              </a:extLst>
            </p:cNvPr>
            <p:cNvGrpSpPr/>
            <p:nvPr/>
          </p:nvGrpSpPr>
          <p:grpSpPr>
            <a:xfrm>
              <a:off x="683394" y="2614862"/>
              <a:ext cx="10538891" cy="2730632"/>
              <a:chOff x="1402694" y="1447261"/>
              <a:chExt cx="8088565" cy="2011957"/>
            </a:xfrm>
          </p:grpSpPr>
          <p:pic>
            <p:nvPicPr>
              <p:cNvPr id="22" name="Picture 21">
                <a:extLst>
                  <a:ext uri="{FF2B5EF4-FFF2-40B4-BE49-F238E27FC236}">
                    <a16:creationId xmlns:a16="http://schemas.microsoft.com/office/drawing/2014/main" id="{0DA362C5-1AEB-9815-97BD-1A14E88446AA}"/>
                  </a:ext>
                </a:extLst>
              </p:cNvPr>
              <p:cNvPicPr>
                <a:picLocks noChangeAspect="1"/>
              </p:cNvPicPr>
              <p:nvPr/>
            </p:nvPicPr>
            <p:blipFill>
              <a:blip r:embed="rId3"/>
              <a:stretch>
                <a:fillRect/>
              </a:stretch>
            </p:blipFill>
            <p:spPr>
              <a:xfrm>
                <a:off x="1402694" y="1447261"/>
                <a:ext cx="2159000" cy="1955800"/>
              </a:xfrm>
              <a:prstGeom prst="rect">
                <a:avLst/>
              </a:prstGeom>
            </p:spPr>
          </p:pic>
          <p:pic>
            <p:nvPicPr>
              <p:cNvPr id="23" name="Picture 22">
                <a:extLst>
                  <a:ext uri="{FF2B5EF4-FFF2-40B4-BE49-F238E27FC236}">
                    <a16:creationId xmlns:a16="http://schemas.microsoft.com/office/drawing/2014/main" id="{EF00E021-DEE6-9FA0-D2F8-B59E7DF18131}"/>
                  </a:ext>
                </a:extLst>
              </p:cNvPr>
              <p:cNvPicPr>
                <a:picLocks noChangeAspect="1"/>
              </p:cNvPicPr>
              <p:nvPr/>
            </p:nvPicPr>
            <p:blipFill>
              <a:blip r:embed="rId4"/>
              <a:stretch>
                <a:fillRect/>
              </a:stretch>
            </p:blipFill>
            <p:spPr>
              <a:xfrm>
                <a:off x="3377564" y="1503418"/>
                <a:ext cx="2146300" cy="1955800"/>
              </a:xfrm>
              <a:prstGeom prst="rect">
                <a:avLst/>
              </a:prstGeom>
            </p:spPr>
          </p:pic>
          <p:pic>
            <p:nvPicPr>
              <p:cNvPr id="24" name="Picture 23">
                <a:extLst>
                  <a:ext uri="{FF2B5EF4-FFF2-40B4-BE49-F238E27FC236}">
                    <a16:creationId xmlns:a16="http://schemas.microsoft.com/office/drawing/2014/main" id="{59DFD087-AA47-6C35-D898-6E0B2CBE62F8}"/>
                  </a:ext>
                </a:extLst>
              </p:cNvPr>
              <p:cNvPicPr>
                <a:picLocks noChangeAspect="1"/>
              </p:cNvPicPr>
              <p:nvPr/>
            </p:nvPicPr>
            <p:blipFill>
              <a:blip r:embed="rId5"/>
              <a:stretch>
                <a:fillRect/>
              </a:stretch>
            </p:blipFill>
            <p:spPr>
              <a:xfrm>
                <a:off x="5356901" y="1493916"/>
                <a:ext cx="2146300" cy="1955800"/>
              </a:xfrm>
              <a:prstGeom prst="rect">
                <a:avLst/>
              </a:prstGeom>
            </p:spPr>
          </p:pic>
          <p:pic>
            <p:nvPicPr>
              <p:cNvPr id="25" name="Picture 24">
                <a:extLst>
                  <a:ext uri="{FF2B5EF4-FFF2-40B4-BE49-F238E27FC236}">
                    <a16:creationId xmlns:a16="http://schemas.microsoft.com/office/drawing/2014/main" id="{2E4EF594-220D-FB22-9BB2-EFB2E2165451}"/>
                  </a:ext>
                </a:extLst>
              </p:cNvPr>
              <p:cNvPicPr>
                <a:picLocks noChangeAspect="1"/>
              </p:cNvPicPr>
              <p:nvPr/>
            </p:nvPicPr>
            <p:blipFill>
              <a:blip r:embed="rId6"/>
              <a:stretch>
                <a:fillRect/>
              </a:stretch>
            </p:blipFill>
            <p:spPr>
              <a:xfrm>
                <a:off x="7344959" y="1499014"/>
                <a:ext cx="2146300" cy="1955800"/>
              </a:xfrm>
              <a:prstGeom prst="rect">
                <a:avLst/>
              </a:prstGeom>
            </p:spPr>
          </p:pic>
        </p:grpSp>
        <p:grpSp>
          <p:nvGrpSpPr>
            <p:cNvPr id="27" name="Group 26">
              <a:extLst>
                <a:ext uri="{FF2B5EF4-FFF2-40B4-BE49-F238E27FC236}">
                  <a16:creationId xmlns:a16="http://schemas.microsoft.com/office/drawing/2014/main" id="{F275BC6C-B660-9297-C81E-2FE067C82CA1}"/>
                </a:ext>
              </a:extLst>
            </p:cNvPr>
            <p:cNvGrpSpPr/>
            <p:nvPr/>
          </p:nvGrpSpPr>
          <p:grpSpPr>
            <a:xfrm>
              <a:off x="683393" y="2253468"/>
              <a:ext cx="10333554" cy="488560"/>
              <a:chOff x="828067" y="6647534"/>
              <a:chExt cx="7909470" cy="373956"/>
            </a:xfrm>
          </p:grpSpPr>
          <p:pic>
            <p:nvPicPr>
              <p:cNvPr id="28" name="Picture 27" descr="A red dot diagram on a white background&#10;&#10;Description automatically generated">
                <a:extLst>
                  <a:ext uri="{FF2B5EF4-FFF2-40B4-BE49-F238E27FC236}">
                    <a16:creationId xmlns:a16="http://schemas.microsoft.com/office/drawing/2014/main" id="{C994C620-1690-FAFD-2760-D335204A1643}"/>
                  </a:ext>
                </a:extLst>
              </p:cNvPr>
              <p:cNvPicPr>
                <a:picLocks noChangeAspect="1"/>
              </p:cNvPicPr>
              <p:nvPr/>
            </p:nvPicPr>
            <p:blipFill rotWithShape="1">
              <a:blip r:embed="rId7"/>
              <a:srcRect l="398" t="93802" r="353" b="1282"/>
              <a:stretch/>
            </p:blipFill>
            <p:spPr>
              <a:xfrm>
                <a:off x="828067" y="6647534"/>
                <a:ext cx="7909469" cy="181504"/>
              </a:xfrm>
              <a:prstGeom prst="rect">
                <a:avLst/>
              </a:prstGeom>
            </p:spPr>
          </p:pic>
          <p:pic>
            <p:nvPicPr>
              <p:cNvPr id="29" name="Picture 28" descr="A blue dotted map of the world&#10;&#10;Description automatically generated with medium confidence">
                <a:extLst>
                  <a:ext uri="{FF2B5EF4-FFF2-40B4-BE49-F238E27FC236}">
                    <a16:creationId xmlns:a16="http://schemas.microsoft.com/office/drawing/2014/main" id="{0D5007B4-C8B0-469B-5DE0-CCFF86BC7B8F}"/>
                  </a:ext>
                </a:extLst>
              </p:cNvPr>
              <p:cNvPicPr>
                <a:picLocks noChangeAspect="1"/>
              </p:cNvPicPr>
              <p:nvPr/>
            </p:nvPicPr>
            <p:blipFill rotWithShape="1">
              <a:blip r:embed="rId8"/>
              <a:srcRect l="398" t="93746" r="353" b="1277"/>
              <a:stretch/>
            </p:blipFill>
            <p:spPr>
              <a:xfrm>
                <a:off x="828068" y="6817001"/>
                <a:ext cx="7909469" cy="204489"/>
              </a:xfrm>
              <a:prstGeom prst="rect">
                <a:avLst/>
              </a:prstGeom>
            </p:spPr>
          </p:pic>
        </p:grpSp>
      </p:grpSp>
      <p:sp>
        <p:nvSpPr>
          <p:cNvPr id="31" name="TextBox 30">
            <a:extLst>
              <a:ext uri="{FF2B5EF4-FFF2-40B4-BE49-F238E27FC236}">
                <a16:creationId xmlns:a16="http://schemas.microsoft.com/office/drawing/2014/main" id="{8451FC2D-7A24-41E6-DACB-F23F3684FA93}"/>
              </a:ext>
            </a:extLst>
          </p:cNvPr>
          <p:cNvSpPr txBox="1"/>
          <p:nvPr/>
        </p:nvSpPr>
        <p:spPr>
          <a:xfrm>
            <a:off x="1510815" y="6310287"/>
            <a:ext cx="651140"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ADRM</a:t>
            </a:r>
          </a:p>
        </p:txBody>
      </p:sp>
      <p:sp>
        <p:nvSpPr>
          <p:cNvPr id="32" name="TextBox 31">
            <a:extLst>
              <a:ext uri="{FF2B5EF4-FFF2-40B4-BE49-F238E27FC236}">
                <a16:creationId xmlns:a16="http://schemas.microsoft.com/office/drawing/2014/main" id="{2F41F584-5072-53E4-FECC-C6B80B7CAF39}"/>
              </a:ext>
            </a:extLst>
          </p:cNvPr>
          <p:cNvSpPr txBox="1"/>
          <p:nvPr/>
        </p:nvSpPr>
        <p:spPr>
          <a:xfrm>
            <a:off x="3944708" y="6310287"/>
            <a:ext cx="176202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Experience Replay [6]</a:t>
            </a:r>
          </a:p>
        </p:txBody>
      </p:sp>
      <p:sp>
        <p:nvSpPr>
          <p:cNvPr id="33" name="TextBox 32">
            <a:extLst>
              <a:ext uri="{FF2B5EF4-FFF2-40B4-BE49-F238E27FC236}">
                <a16:creationId xmlns:a16="http://schemas.microsoft.com/office/drawing/2014/main" id="{C12C4A6A-03E7-243D-1CB6-49B1B92BA175}"/>
              </a:ext>
            </a:extLst>
          </p:cNvPr>
          <p:cNvSpPr txBox="1"/>
          <p:nvPr/>
        </p:nvSpPr>
        <p:spPr>
          <a:xfrm>
            <a:off x="7118138" y="6310287"/>
            <a:ext cx="1104790" cy="307777"/>
          </a:xfrm>
          <a:prstGeom prst="rect">
            <a:avLst/>
          </a:prstGeom>
          <a:noFill/>
        </p:spPr>
        <p:txBody>
          <a:bodyPr wrap="none" rtlCol="0">
            <a:spAutoFit/>
          </a:bodyPr>
          <a:lstStyle/>
          <a:p>
            <a:r>
              <a:rPr lang="en-US" err="1">
                <a:latin typeface="Calibri" panose="020F0502020204030204" pitchFamily="34" charset="0"/>
                <a:cs typeface="Calibri" panose="020F0502020204030204" pitchFamily="34" charset="0"/>
              </a:rPr>
              <a:t>PODNet</a:t>
            </a:r>
            <a:r>
              <a:rPr lang="en-US">
                <a:latin typeface="Calibri" panose="020F0502020204030204" pitchFamily="34" charset="0"/>
                <a:cs typeface="Calibri" panose="020F0502020204030204" pitchFamily="34" charset="0"/>
              </a:rPr>
              <a:t> [34]</a:t>
            </a:r>
          </a:p>
        </p:txBody>
      </p:sp>
      <p:sp>
        <p:nvSpPr>
          <p:cNvPr id="34" name="TextBox 33">
            <a:extLst>
              <a:ext uri="{FF2B5EF4-FFF2-40B4-BE49-F238E27FC236}">
                <a16:creationId xmlns:a16="http://schemas.microsoft.com/office/drawing/2014/main" id="{64CB07B6-8091-239D-8B33-18B6E4EE14FC}"/>
              </a:ext>
            </a:extLst>
          </p:cNvPr>
          <p:cNvSpPr txBox="1"/>
          <p:nvPr/>
        </p:nvSpPr>
        <p:spPr>
          <a:xfrm>
            <a:off x="10023467" y="6310287"/>
            <a:ext cx="1031051"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MEMO [38]</a:t>
            </a:r>
          </a:p>
        </p:txBody>
      </p:sp>
      <p:grpSp>
        <p:nvGrpSpPr>
          <p:cNvPr id="37" name="Group 36">
            <a:extLst>
              <a:ext uri="{FF2B5EF4-FFF2-40B4-BE49-F238E27FC236}">
                <a16:creationId xmlns:a16="http://schemas.microsoft.com/office/drawing/2014/main" id="{21BADD43-BAC8-B1F5-8002-1F5C56811D10}"/>
              </a:ext>
            </a:extLst>
          </p:cNvPr>
          <p:cNvGrpSpPr/>
          <p:nvPr/>
        </p:nvGrpSpPr>
        <p:grpSpPr>
          <a:xfrm>
            <a:off x="714888" y="3874791"/>
            <a:ext cx="2476246" cy="2208175"/>
            <a:chOff x="2523443" y="6169222"/>
            <a:chExt cx="963059" cy="821130"/>
          </a:xfrm>
        </p:grpSpPr>
        <p:cxnSp>
          <p:nvCxnSpPr>
            <p:cNvPr id="35" name="Straight Connector 34">
              <a:extLst>
                <a:ext uri="{FF2B5EF4-FFF2-40B4-BE49-F238E27FC236}">
                  <a16:creationId xmlns:a16="http://schemas.microsoft.com/office/drawing/2014/main" id="{76DCA841-4FCF-1664-28D8-099CCF5573B0}"/>
                </a:ext>
              </a:extLst>
            </p:cNvPr>
            <p:cNvCxnSpPr>
              <a:cxnSpLocks/>
            </p:cNvCxnSpPr>
            <p:nvPr/>
          </p:nvCxnSpPr>
          <p:spPr>
            <a:xfrm flipH="1">
              <a:off x="2954952" y="6169222"/>
              <a:ext cx="30342" cy="816994"/>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E8BF46-A707-EEF7-6F88-578FF7F85F37}"/>
                </a:ext>
              </a:extLst>
            </p:cNvPr>
            <p:cNvSpPr/>
            <p:nvPr/>
          </p:nvSpPr>
          <p:spPr>
            <a:xfrm>
              <a:off x="2523443" y="6174602"/>
              <a:ext cx="963059" cy="8157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8B7CD135-7BD6-4653-7CA8-DDDC5A6788F6}"/>
              </a:ext>
            </a:extLst>
          </p:cNvPr>
          <p:cNvGrpSpPr/>
          <p:nvPr/>
        </p:nvGrpSpPr>
        <p:grpSpPr>
          <a:xfrm>
            <a:off x="3583756" y="3898014"/>
            <a:ext cx="2476246" cy="2200624"/>
            <a:chOff x="3583756" y="3114897"/>
            <a:chExt cx="2476246" cy="2200624"/>
          </a:xfrm>
        </p:grpSpPr>
        <p:cxnSp>
          <p:nvCxnSpPr>
            <p:cNvPr id="41" name="Straight Connector 40">
              <a:extLst>
                <a:ext uri="{FF2B5EF4-FFF2-40B4-BE49-F238E27FC236}">
                  <a16:creationId xmlns:a16="http://schemas.microsoft.com/office/drawing/2014/main" id="{7E899225-F695-62D6-E47A-0463BA408A62}"/>
                </a:ext>
              </a:extLst>
            </p:cNvPr>
            <p:cNvCxnSpPr>
              <a:cxnSpLocks/>
            </p:cNvCxnSpPr>
            <p:nvPr/>
          </p:nvCxnSpPr>
          <p:spPr>
            <a:xfrm flipH="1">
              <a:off x="3631657" y="3124155"/>
              <a:ext cx="2416231" cy="2191366"/>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A54EF70-8041-88FC-ACDE-42FDEEC45D21}"/>
                </a:ext>
              </a:extLst>
            </p:cNvPr>
            <p:cNvSpPr/>
            <p:nvPr/>
          </p:nvSpPr>
          <p:spPr>
            <a:xfrm>
              <a:off x="3583756" y="3114897"/>
              <a:ext cx="2476246" cy="2193707"/>
            </a:xfrm>
            <a:prstGeom prst="rect">
              <a:avLst/>
            </a:prstGeom>
            <a:noFill/>
            <a:ln w="41275">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6B8F567-15A9-F860-58E1-0512E3D01012}"/>
              </a:ext>
            </a:extLst>
          </p:cNvPr>
          <p:cNvGrpSpPr/>
          <p:nvPr/>
        </p:nvGrpSpPr>
        <p:grpSpPr>
          <a:xfrm>
            <a:off x="9297040" y="3904931"/>
            <a:ext cx="2488843" cy="2196048"/>
            <a:chOff x="9297040" y="3121814"/>
            <a:chExt cx="2488843" cy="2196048"/>
          </a:xfrm>
        </p:grpSpPr>
        <p:cxnSp>
          <p:nvCxnSpPr>
            <p:cNvPr id="46" name="Straight Connector 45">
              <a:extLst>
                <a:ext uri="{FF2B5EF4-FFF2-40B4-BE49-F238E27FC236}">
                  <a16:creationId xmlns:a16="http://schemas.microsoft.com/office/drawing/2014/main" id="{36A373FE-EAD4-1FB3-A6A4-7EC0A06C0DF3}"/>
                </a:ext>
              </a:extLst>
            </p:cNvPr>
            <p:cNvCxnSpPr>
              <a:cxnSpLocks/>
            </p:cNvCxnSpPr>
            <p:nvPr/>
          </p:nvCxnSpPr>
          <p:spPr>
            <a:xfrm flipH="1">
              <a:off x="9297040" y="3203034"/>
              <a:ext cx="2488843" cy="2114828"/>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2F90F83-7FDD-B513-8A3B-092D44A2E045}"/>
                </a:ext>
              </a:extLst>
            </p:cNvPr>
            <p:cNvSpPr/>
            <p:nvPr/>
          </p:nvSpPr>
          <p:spPr>
            <a:xfrm>
              <a:off x="9300870" y="3121814"/>
              <a:ext cx="2476246" cy="2193707"/>
            </a:xfrm>
            <a:prstGeom prst="rect">
              <a:avLst/>
            </a:prstGeom>
            <a:noFill/>
            <a:ln w="38100">
              <a:solidFill>
                <a:srgbClr val="F9B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F01CC5EB-6B13-A0D5-262E-925B16272F8B}"/>
              </a:ext>
            </a:extLst>
          </p:cNvPr>
          <p:cNvGrpSpPr/>
          <p:nvPr/>
        </p:nvGrpSpPr>
        <p:grpSpPr>
          <a:xfrm>
            <a:off x="6432410" y="3901829"/>
            <a:ext cx="2476246" cy="2193707"/>
            <a:chOff x="6432410" y="3118712"/>
            <a:chExt cx="2476246" cy="2193707"/>
          </a:xfrm>
        </p:grpSpPr>
        <p:cxnSp>
          <p:nvCxnSpPr>
            <p:cNvPr id="45" name="Straight Connector 44">
              <a:extLst>
                <a:ext uri="{FF2B5EF4-FFF2-40B4-BE49-F238E27FC236}">
                  <a16:creationId xmlns:a16="http://schemas.microsoft.com/office/drawing/2014/main" id="{D213AA9D-967F-FAEE-2EE9-8CBE381CA1B5}"/>
                </a:ext>
              </a:extLst>
            </p:cNvPr>
            <p:cNvCxnSpPr>
              <a:cxnSpLocks/>
            </p:cNvCxnSpPr>
            <p:nvPr/>
          </p:nvCxnSpPr>
          <p:spPr>
            <a:xfrm flipH="1">
              <a:off x="7610422" y="3135334"/>
              <a:ext cx="77250" cy="2175477"/>
            </a:xfrm>
            <a:prstGeom prst="line">
              <a:avLst/>
            </a:prstGeom>
            <a:ln w="25400">
              <a:solidFill>
                <a:srgbClr val="0D800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479735-31FD-84A1-ADE4-C94CFE7BEC6A}"/>
                </a:ext>
              </a:extLst>
            </p:cNvPr>
            <p:cNvSpPr/>
            <p:nvPr/>
          </p:nvSpPr>
          <p:spPr>
            <a:xfrm>
              <a:off x="6432410" y="3118712"/>
              <a:ext cx="2476246" cy="2193707"/>
            </a:xfrm>
            <a:prstGeom prst="rect">
              <a:avLst/>
            </a:prstGeom>
            <a:noFill/>
            <a:ln w="3810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249F47C-15DE-5D5F-49C2-00912E6D0356}"/>
              </a:ext>
            </a:extLst>
          </p:cNvPr>
          <p:cNvSpPr txBox="1"/>
          <p:nvPr/>
        </p:nvSpPr>
        <p:spPr>
          <a:xfrm>
            <a:off x="6871058"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Distributional </a:t>
            </a:r>
          </a:p>
          <a:p>
            <a:pPr algn="ctr"/>
            <a:r>
              <a:rPr lang="en-US" sz="2000" b="1">
                <a:solidFill>
                  <a:schemeClr val="tx1"/>
                </a:solidFill>
                <a:latin typeface="Calibri" panose="020F0502020204030204" pitchFamily="34" charset="0"/>
                <a:cs typeface="Calibri" panose="020F0502020204030204" pitchFamily="34" charset="0"/>
              </a:rPr>
              <a:t>shift</a:t>
            </a:r>
          </a:p>
        </p:txBody>
      </p:sp>
      <p:sp>
        <p:nvSpPr>
          <p:cNvPr id="7" name="TextBox 6">
            <a:extLst>
              <a:ext uri="{FF2B5EF4-FFF2-40B4-BE49-F238E27FC236}">
                <a16:creationId xmlns:a16="http://schemas.microsoft.com/office/drawing/2014/main" id="{3E005811-A16C-03F9-D2DA-1FE00998B00B}"/>
              </a:ext>
            </a:extLst>
          </p:cNvPr>
          <p:cNvSpPr txBox="1"/>
          <p:nvPr/>
        </p:nvSpPr>
        <p:spPr>
          <a:xfrm>
            <a:off x="4005349"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8" name="TextBox 7">
            <a:extLst>
              <a:ext uri="{FF2B5EF4-FFF2-40B4-BE49-F238E27FC236}">
                <a16:creationId xmlns:a16="http://schemas.microsoft.com/office/drawing/2014/main" id="{C6DE6E94-A213-2AE2-2E00-4A5AE5BA2432}"/>
              </a:ext>
            </a:extLst>
          </p:cNvPr>
          <p:cNvSpPr txBox="1"/>
          <p:nvPr/>
        </p:nvSpPr>
        <p:spPr>
          <a:xfrm>
            <a:off x="1139640" y="4218989"/>
            <a:ext cx="1645378" cy="163121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Stable Distributions with Minimum Drifts</a:t>
            </a:r>
          </a:p>
        </p:txBody>
      </p:sp>
      <p:sp>
        <p:nvSpPr>
          <p:cNvPr id="9" name="TextBox 8">
            <a:extLst>
              <a:ext uri="{FF2B5EF4-FFF2-40B4-BE49-F238E27FC236}">
                <a16:creationId xmlns:a16="http://schemas.microsoft.com/office/drawing/2014/main" id="{37466326-0DA5-3D78-0148-C5DC3E4C64F6}"/>
              </a:ext>
            </a:extLst>
          </p:cNvPr>
          <p:cNvSpPr txBox="1"/>
          <p:nvPr/>
        </p:nvSpPr>
        <p:spPr>
          <a:xfrm>
            <a:off x="9736767" y="4680654"/>
            <a:ext cx="1645378" cy="707886"/>
          </a:xfrm>
          <a:prstGeom prst="rect">
            <a:avLst/>
          </a:prstGeom>
          <a:noFill/>
        </p:spPr>
        <p:txBody>
          <a:bodyPr wrap="square" rtlCol="0">
            <a:spAutoFit/>
          </a:bodyPr>
          <a:lstStyle/>
          <a:p>
            <a:pPr algn="ctr"/>
            <a:r>
              <a:rPr lang="en-US" sz="2000" b="1">
                <a:solidFill>
                  <a:schemeClr val="tx1"/>
                </a:solidFill>
                <a:latin typeface="Calibri" panose="020F0502020204030204" pitchFamily="34" charset="0"/>
                <a:cs typeface="Calibri" panose="020F0502020204030204" pitchFamily="34" charset="0"/>
              </a:rPr>
              <a:t>High overlapping</a:t>
            </a:r>
          </a:p>
        </p:txBody>
      </p:sp>
      <p:sp>
        <p:nvSpPr>
          <p:cNvPr id="4" name="Text Placeholder 2">
            <a:extLst>
              <a:ext uri="{FF2B5EF4-FFF2-40B4-BE49-F238E27FC236}">
                <a16:creationId xmlns:a16="http://schemas.microsoft.com/office/drawing/2014/main" id="{45144DA5-72BC-6EF6-16A4-FCDCC3B3AACA}"/>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4629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9BD6-1F35-688C-CEC6-053005BC9FF4}"/>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32" name="Group 31">
            <a:extLst>
              <a:ext uri="{FF2B5EF4-FFF2-40B4-BE49-F238E27FC236}">
                <a16:creationId xmlns:a16="http://schemas.microsoft.com/office/drawing/2014/main" id="{C11BBB6E-76B0-B1D6-BD28-5A92B161716B}"/>
              </a:ext>
            </a:extLst>
          </p:cNvPr>
          <p:cNvGrpSpPr/>
          <p:nvPr/>
        </p:nvGrpSpPr>
        <p:grpSpPr>
          <a:xfrm>
            <a:off x="846993" y="3010883"/>
            <a:ext cx="10498014" cy="3803337"/>
            <a:chOff x="846993" y="3010883"/>
            <a:chExt cx="10498014" cy="3803337"/>
          </a:xfrm>
        </p:grpSpPr>
        <p:sp>
          <p:nvSpPr>
            <p:cNvPr id="5" name="TextBox 4">
              <a:extLst>
                <a:ext uri="{FF2B5EF4-FFF2-40B4-BE49-F238E27FC236}">
                  <a16:creationId xmlns:a16="http://schemas.microsoft.com/office/drawing/2014/main" id="{D142585A-9B7C-E1DC-84E4-DC50F3ED43A5}"/>
                </a:ext>
              </a:extLst>
            </p:cNvPr>
            <p:cNvSpPr txBox="1"/>
            <p:nvPr/>
          </p:nvSpPr>
          <p:spPr>
            <a:xfrm>
              <a:off x="1507014" y="6494118"/>
              <a:ext cx="3911655" cy="320102"/>
            </a:xfrm>
            <a:prstGeom prst="rect">
              <a:avLst/>
            </a:prstGeom>
            <a:noFill/>
          </p:spPr>
          <p:txBody>
            <a:bodyPr wrap="square" rtlCol="0">
              <a:spAutoFit/>
            </a:bodyPr>
            <a:lstStyle/>
            <a:p>
              <a:r>
                <a:rPr lang="en-US" sz="1300"/>
                <a:t>a) Feature Similarity on Standard CIFAR10 </a:t>
              </a:r>
            </a:p>
          </p:txBody>
        </p:sp>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2"/>
            <a:srcRect l="1761" t="2834" r="12522" b="10179"/>
            <a:stretch/>
          </p:blipFill>
          <p:spPr>
            <a:xfrm>
              <a:off x="6196516" y="3010883"/>
              <a:ext cx="5148491" cy="3483233"/>
            </a:xfrm>
            <a:prstGeom prst="rect">
              <a:avLst/>
            </a:prstGeom>
          </p:spPr>
        </p:pic>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3"/>
            <a:srcRect l="1634" t="3596" r="11265" b="9417"/>
            <a:stretch/>
          </p:blipFill>
          <p:spPr>
            <a:xfrm>
              <a:off x="846993" y="3010884"/>
              <a:ext cx="5231695" cy="3483233"/>
            </a:xfrm>
            <a:prstGeom prst="rect">
              <a:avLst/>
            </a:prstGeom>
          </p:spPr>
        </p:pic>
      </p:grpSp>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34" name="Group 33">
            <a:extLst>
              <a:ext uri="{FF2B5EF4-FFF2-40B4-BE49-F238E27FC236}">
                <a16:creationId xmlns:a16="http://schemas.microsoft.com/office/drawing/2014/main" id="{3D4D89F5-1773-0ED7-A90E-645222617D7B}"/>
              </a:ext>
            </a:extLst>
          </p:cNvPr>
          <p:cNvGrpSpPr/>
          <p:nvPr/>
        </p:nvGrpSpPr>
        <p:grpSpPr>
          <a:xfrm>
            <a:off x="1198037" y="3254703"/>
            <a:ext cx="9359916" cy="497308"/>
            <a:chOff x="1198037" y="3254703"/>
            <a:chExt cx="9359916" cy="497308"/>
          </a:xfrm>
        </p:grpSpPr>
        <p:sp>
          <p:nvSpPr>
            <p:cNvPr id="33" name="Rectangle 32">
              <a:extLst>
                <a:ext uri="{FF2B5EF4-FFF2-40B4-BE49-F238E27FC236}">
                  <a16:creationId xmlns:a16="http://schemas.microsoft.com/office/drawing/2014/main" id="{F8EB677E-DB56-A14E-B060-8F69C56D2A3F}"/>
                </a:ext>
              </a:extLst>
            </p:cNvPr>
            <p:cNvSpPr/>
            <p:nvPr/>
          </p:nvSpPr>
          <p:spPr>
            <a:xfrm>
              <a:off x="6850239" y="3284760"/>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8DC6F6-38AA-8E54-7E3B-0B52C86312CE}"/>
                </a:ext>
              </a:extLst>
            </p:cNvPr>
            <p:cNvSpPr/>
            <p:nvPr/>
          </p:nvSpPr>
          <p:spPr>
            <a:xfrm>
              <a:off x="1507014"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258042"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6" name="Group 35">
            <a:extLst>
              <a:ext uri="{FF2B5EF4-FFF2-40B4-BE49-F238E27FC236}">
                <a16:creationId xmlns:a16="http://schemas.microsoft.com/office/drawing/2014/main" id="{93E47219-4AAA-020C-CFA9-323D1D854045}"/>
              </a:ext>
            </a:extLst>
          </p:cNvPr>
          <p:cNvGrpSpPr/>
          <p:nvPr/>
        </p:nvGrpSpPr>
        <p:grpSpPr>
          <a:xfrm>
            <a:off x="2999425" y="2761934"/>
            <a:ext cx="5964309" cy="981087"/>
            <a:chOff x="2999425" y="2761934"/>
            <a:chExt cx="5964309" cy="981087"/>
          </a:xfrm>
        </p:grpSpPr>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A52BB5-7E7B-089B-1104-EBDEB20DA41C}"/>
                </a:ext>
              </a:extLst>
            </p:cNvPr>
            <p:cNvSpPr/>
            <p:nvPr/>
          </p:nvSpPr>
          <p:spPr>
            <a:xfrm>
              <a:off x="3113318" y="3254704"/>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2999425"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7" name="Group 36">
            <a:extLst>
              <a:ext uri="{FF2B5EF4-FFF2-40B4-BE49-F238E27FC236}">
                <a16:creationId xmlns:a16="http://schemas.microsoft.com/office/drawing/2014/main" id="{FCEA6B52-42A7-2B63-033E-2BE8A0A0D1B6}"/>
              </a:ext>
            </a:extLst>
          </p:cNvPr>
          <p:cNvGrpSpPr/>
          <p:nvPr/>
        </p:nvGrpSpPr>
        <p:grpSpPr>
          <a:xfrm>
            <a:off x="3640719" y="2775363"/>
            <a:ext cx="5851130" cy="967656"/>
            <a:chOff x="3640719" y="2775363"/>
            <a:chExt cx="5851130" cy="967656"/>
          </a:xfrm>
        </p:grpSpPr>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A22D32-4729-88B5-91D9-FA227EA0AEB8}"/>
                </a:ext>
              </a:extLst>
            </p:cNvPr>
            <p:cNvSpPr/>
            <p:nvPr/>
          </p:nvSpPr>
          <p:spPr>
            <a:xfrm>
              <a:off x="3641433" y="3254702"/>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6C03BBAD-E548-9A08-F865-21D9061BCCEA}"/>
                </a:ext>
              </a:extLst>
            </p:cNvPr>
            <p:cNvSpPr/>
            <p:nvPr/>
          </p:nvSpPr>
          <p:spPr>
            <a:xfrm rot="18900000">
              <a:off x="3640719"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8" name="Group 37">
            <a:extLst>
              <a:ext uri="{FF2B5EF4-FFF2-40B4-BE49-F238E27FC236}">
                <a16:creationId xmlns:a16="http://schemas.microsoft.com/office/drawing/2014/main" id="{6B424B24-D2DD-04C8-2567-23A7C1A27BE0}"/>
              </a:ext>
            </a:extLst>
          </p:cNvPr>
          <p:cNvGrpSpPr/>
          <p:nvPr/>
        </p:nvGrpSpPr>
        <p:grpSpPr>
          <a:xfrm>
            <a:off x="4165128" y="2768868"/>
            <a:ext cx="5854836" cy="974153"/>
            <a:chOff x="4165128" y="2768868"/>
            <a:chExt cx="5854836" cy="974153"/>
          </a:xfrm>
        </p:grpSpPr>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A330D-03AC-EA22-8064-296A4AAFDBD9}"/>
                </a:ext>
              </a:extLst>
            </p:cNvPr>
            <p:cNvSpPr/>
            <p:nvPr/>
          </p:nvSpPr>
          <p:spPr>
            <a:xfrm>
              <a:off x="4165128" y="3254704"/>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183528"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5" name="Group 34">
            <a:extLst>
              <a:ext uri="{FF2B5EF4-FFF2-40B4-BE49-F238E27FC236}">
                <a16:creationId xmlns:a16="http://schemas.microsoft.com/office/drawing/2014/main" id="{1838FCE5-2BC6-35A7-DE53-DB9368B85274}"/>
              </a:ext>
            </a:extLst>
          </p:cNvPr>
          <p:cNvGrpSpPr/>
          <p:nvPr/>
        </p:nvGrpSpPr>
        <p:grpSpPr>
          <a:xfrm>
            <a:off x="2501353" y="2722980"/>
            <a:ext cx="5921244" cy="1014974"/>
            <a:chOff x="2501353" y="2722980"/>
            <a:chExt cx="5921244" cy="1014974"/>
          </a:xfrm>
        </p:grpSpPr>
        <p:sp>
          <p:nvSpPr>
            <p:cNvPr id="28" name="Rectangle 27">
              <a:extLst>
                <a:ext uri="{FF2B5EF4-FFF2-40B4-BE49-F238E27FC236}">
                  <a16:creationId xmlns:a16="http://schemas.microsoft.com/office/drawing/2014/main" id="{9FE7733F-41DC-1648-DD83-16F9250E9BFA}"/>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6AAF169A-559F-41F2-E1A3-E5995258506E}"/>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75EA3D78-CCC0-8A05-F15B-EE65A7057446}"/>
                </a:ext>
              </a:extLst>
            </p:cNvPr>
            <p:cNvSpPr/>
            <p:nvPr/>
          </p:nvSpPr>
          <p:spPr>
            <a:xfrm>
              <a:off x="2556694"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02ACB2E2-83AB-F072-2EBE-7B18F877CDBA}"/>
                </a:ext>
              </a:extLst>
            </p:cNvPr>
            <p:cNvSpPr/>
            <p:nvPr/>
          </p:nvSpPr>
          <p:spPr>
            <a:xfrm rot="18900000">
              <a:off x="2501353"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4" name="Text Placeholder 2">
            <a:extLst>
              <a:ext uri="{FF2B5EF4-FFF2-40B4-BE49-F238E27FC236}">
                <a16:creationId xmlns:a16="http://schemas.microsoft.com/office/drawing/2014/main" id="{EF44941D-2A70-3ECB-8B8F-78EE72CE1BB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620957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519547"/>
            <a:ext cx="111507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Continual Learning (CL) (Continued)</a:t>
            </a:r>
            <a:endParaRPr lang="en-US" dirty="0"/>
          </a:p>
        </p:txBody>
      </p:sp>
      <p:sp>
        <p:nvSpPr>
          <p:cNvPr id="163" name="Google Shape;163;g22b542f3695_0_0"/>
          <p:cNvSpPr txBox="1">
            <a:spLocks noGrp="1"/>
          </p:cNvSpPr>
          <p:nvPr>
            <p:ph type="body" idx="1"/>
          </p:nvPr>
        </p:nvSpPr>
        <p:spPr>
          <a:xfrm>
            <a:off x="609600" y="1434175"/>
            <a:ext cx="11150700" cy="5267414"/>
          </a:xfrm>
          <a:prstGeom prst="rect">
            <a:avLst/>
          </a:prstGeom>
          <a:noFill/>
          <a:ln>
            <a:noFill/>
          </a:ln>
        </p:spPr>
        <p:txBody>
          <a:bodyPr spcFirstLastPara="1" wrap="square" lIns="91425" tIns="45700" rIns="91425" bIns="45700" anchor="t" anchorCtr="0">
            <a:normAutofit/>
          </a:bodyPr>
          <a:lstStyle/>
          <a:p>
            <a:r>
              <a:rPr lang="en-US" dirty="0">
                <a:solidFill>
                  <a:srgbClr val="5F2A0F"/>
                </a:solidFill>
              </a:rPr>
              <a:t>Learning tasks over time[1].</a:t>
            </a:r>
            <a:endParaRPr lang="en-US" dirty="0"/>
          </a:p>
          <a:p>
            <a:pPr lvl="1">
              <a:buSzPts val="2800"/>
            </a:pPr>
            <a:r>
              <a:rPr lang="en-US" sz="2000" dirty="0">
                <a:solidFill>
                  <a:srgbClr val="BB8605"/>
                </a:solidFill>
              </a:rPr>
              <a:t>The tasks can be any </a:t>
            </a:r>
            <a:r>
              <a:rPr lang="en-US" sz="2000" dirty="0"/>
              <a:t>classification or segmentation.</a:t>
            </a:r>
          </a:p>
          <a:p>
            <a:r>
              <a:rPr lang="en-US" dirty="0">
                <a:solidFill>
                  <a:srgbClr val="5F2A0F"/>
                </a:solidFill>
              </a:rPr>
              <a:t>Offline learning [1, 2].</a:t>
            </a:r>
            <a:endParaRPr lang="en-US" dirty="0"/>
          </a:p>
          <a:p>
            <a:pPr lvl="1">
              <a:buSzPts val="2800"/>
            </a:pPr>
            <a:r>
              <a:rPr lang="en-US" sz="2000" dirty="0">
                <a:solidFill>
                  <a:srgbClr val="BB8605"/>
                </a:solidFill>
              </a:rPr>
              <a:t>Learn all tasks simultaneously.</a:t>
            </a:r>
            <a:endParaRPr lang="en-US" sz="2800" dirty="0">
              <a:solidFill>
                <a:srgbClr val="3B0B00"/>
              </a:solidFill>
            </a:endParaRPr>
          </a:p>
        </p:txBody>
      </p:sp>
      <p:grpSp>
        <p:nvGrpSpPr>
          <p:cNvPr id="4" name="Group 3">
            <a:extLst>
              <a:ext uri="{FF2B5EF4-FFF2-40B4-BE49-F238E27FC236}">
                <a16:creationId xmlns:a16="http://schemas.microsoft.com/office/drawing/2014/main" id="{D7D94C5F-1912-28A4-8715-9E0735550C8B}"/>
              </a:ext>
            </a:extLst>
          </p:cNvPr>
          <p:cNvGrpSpPr/>
          <p:nvPr/>
        </p:nvGrpSpPr>
        <p:grpSpPr>
          <a:xfrm>
            <a:off x="8139852" y="1367031"/>
            <a:ext cx="2884890" cy="766732"/>
            <a:chOff x="8139852" y="1312014"/>
            <a:chExt cx="3091894" cy="821749"/>
          </a:xfrm>
        </p:grpSpPr>
        <p:pic>
          <p:nvPicPr>
            <p:cNvPr id="2" name="Google Shape;219;g22b5a1f32dd_1_1075">
              <a:extLst>
                <a:ext uri="{FF2B5EF4-FFF2-40B4-BE49-F238E27FC236}">
                  <a16:creationId xmlns:a16="http://schemas.microsoft.com/office/drawing/2014/main" id="{E2074DED-E966-09C7-2E5D-805C4A9DAC22}"/>
                </a:ext>
              </a:extLst>
            </p:cNvPr>
            <p:cNvPicPr preferRelativeResize="0"/>
            <p:nvPr/>
          </p:nvPicPr>
          <p:blipFill rotWithShape="1">
            <a:blip r:embed="rId3">
              <a:alphaModFix/>
            </a:blip>
            <a:srcRect t="-1" b="-886"/>
            <a:stretch/>
          </p:blipFill>
          <p:spPr>
            <a:xfrm>
              <a:off x="8139852" y="1312014"/>
              <a:ext cx="3091894" cy="509990"/>
            </a:xfrm>
            <a:prstGeom prst="rect">
              <a:avLst/>
            </a:prstGeom>
            <a:noFill/>
            <a:ln>
              <a:noFill/>
            </a:ln>
          </p:spPr>
        </p:pic>
        <p:sp>
          <p:nvSpPr>
            <p:cNvPr id="3" name="Google Shape;220;g22b5a1f32dd_1_1075">
              <a:extLst>
                <a:ext uri="{FF2B5EF4-FFF2-40B4-BE49-F238E27FC236}">
                  <a16:creationId xmlns:a16="http://schemas.microsoft.com/office/drawing/2014/main" id="{AFAFFDBD-80BA-A04F-2A41-8D457C799E4E}"/>
                </a:ext>
              </a:extLst>
            </p:cNvPr>
            <p:cNvSpPr txBox="1"/>
            <p:nvPr/>
          </p:nvSpPr>
          <p:spPr>
            <a:xfrm>
              <a:off x="9307217" y="1723420"/>
              <a:ext cx="757163" cy="410343"/>
            </a:xfrm>
            <a:prstGeom prst="rect">
              <a:avLst/>
            </a:prstGeom>
            <a:noFill/>
            <a:ln>
              <a:noFill/>
            </a:ln>
          </p:spPr>
          <p:txBody>
            <a:bodyPr spcFirstLastPara="1" wrap="square" lIns="91425" tIns="45700" rIns="91425" bIns="45700" anchor="t" anchorCtr="0">
              <a:normAutofit/>
            </a:bodyPr>
            <a:lstStyle/>
            <a:p>
              <a:pPr marL="109728" marR="0" lvl="0" indent="0" algn="l" rtl="0">
                <a:spcBef>
                  <a:spcPts val="0"/>
                </a:spcBef>
                <a:spcAft>
                  <a:spcPts val="0"/>
                </a:spcAft>
                <a:buClr>
                  <a:srgbClr val="3B0B00"/>
                </a:buClr>
                <a:buSzPts val="2000"/>
                <a:buFont typeface="Georgia"/>
                <a:buNone/>
              </a:pPr>
              <a:r>
                <a:rPr lang="en-US" sz="1200">
                  <a:solidFill>
                    <a:srgbClr val="3B0B00"/>
                  </a:solidFill>
                  <a:latin typeface="Calibri" panose="020F0502020204030204" pitchFamily="34" charset="0"/>
                  <a:cs typeface="Calibri" panose="020F0502020204030204" pitchFamily="34" charset="0"/>
                  <a:sym typeface="Arial"/>
                </a:rPr>
                <a:t>time</a:t>
              </a:r>
              <a:endParaRPr sz="1200">
                <a:latin typeface="Calibri" panose="020F0502020204030204" pitchFamily="34" charset="0"/>
                <a:cs typeface="Calibri" panose="020F0502020204030204" pitchFamily="34" charset="0"/>
              </a:endParaRPr>
            </a:p>
          </p:txBody>
        </p:sp>
      </p:grpSp>
      <p:grpSp>
        <p:nvGrpSpPr>
          <p:cNvPr id="165" name="Group 164">
            <a:extLst>
              <a:ext uri="{FF2B5EF4-FFF2-40B4-BE49-F238E27FC236}">
                <a16:creationId xmlns:a16="http://schemas.microsoft.com/office/drawing/2014/main" id="{62341E2C-140B-8C1B-B363-D4A90F6A8B5B}"/>
              </a:ext>
            </a:extLst>
          </p:cNvPr>
          <p:cNvGrpSpPr/>
          <p:nvPr/>
        </p:nvGrpSpPr>
        <p:grpSpPr>
          <a:xfrm>
            <a:off x="8102196" y="1990665"/>
            <a:ext cx="3178747" cy="1317338"/>
            <a:chOff x="8102196" y="2126794"/>
            <a:chExt cx="3178747" cy="1317338"/>
          </a:xfrm>
        </p:grpSpPr>
        <p:sp>
          <p:nvSpPr>
            <p:cNvPr id="5" name="Google Shape;223;g22b5a1f32dd_1_1075">
              <a:extLst>
                <a:ext uri="{FF2B5EF4-FFF2-40B4-BE49-F238E27FC236}">
                  <a16:creationId xmlns:a16="http://schemas.microsoft.com/office/drawing/2014/main" id="{FF1D6121-1BBD-F56F-D6F1-59AEA9771427}"/>
                </a:ext>
              </a:extLst>
            </p:cNvPr>
            <p:cNvSpPr/>
            <p:nvPr/>
          </p:nvSpPr>
          <p:spPr>
            <a:xfrm>
              <a:off x="8139851"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6" name="Google Shape;224;g22b5a1f32dd_1_1075">
              <a:extLst>
                <a:ext uri="{FF2B5EF4-FFF2-40B4-BE49-F238E27FC236}">
                  <a16:creationId xmlns:a16="http://schemas.microsoft.com/office/drawing/2014/main" id="{DF1DDCF3-2E50-8A23-A355-9A1EB539DA8D}"/>
                </a:ext>
              </a:extLst>
            </p:cNvPr>
            <p:cNvPicPr preferRelativeResize="0"/>
            <p:nvPr/>
          </p:nvPicPr>
          <p:blipFill rotWithShape="1">
            <a:blip r:embed="rId4">
              <a:alphaModFix/>
            </a:blip>
            <a:srcRect/>
            <a:stretch/>
          </p:blipFill>
          <p:spPr>
            <a:xfrm>
              <a:off x="8132010" y="2126794"/>
              <a:ext cx="1013103" cy="1072067"/>
            </a:xfrm>
            <a:prstGeom prst="rect">
              <a:avLst/>
            </a:prstGeom>
            <a:noFill/>
            <a:ln>
              <a:noFill/>
            </a:ln>
          </p:spPr>
        </p:pic>
        <p:sp>
          <p:nvSpPr>
            <p:cNvPr id="7" name="Google Shape;225;g22b5a1f32dd_1_1075">
              <a:extLst>
                <a:ext uri="{FF2B5EF4-FFF2-40B4-BE49-F238E27FC236}">
                  <a16:creationId xmlns:a16="http://schemas.microsoft.com/office/drawing/2014/main" id="{1674E808-9716-9515-3F65-4D4A19163398}"/>
                </a:ext>
              </a:extLst>
            </p:cNvPr>
            <p:cNvSpPr/>
            <p:nvPr/>
          </p:nvSpPr>
          <p:spPr>
            <a:xfrm>
              <a:off x="9345940" y="2511845"/>
              <a:ext cx="679714" cy="205251"/>
            </a:xfrm>
            <a:prstGeom prst="rightArrow">
              <a:avLst>
                <a:gd name="adj1" fmla="val 50000"/>
                <a:gd name="adj2" fmla="val 50000"/>
              </a:avLst>
            </a:prstGeom>
            <a:solidFill>
              <a:srgbClr val="F7D47D"/>
            </a:solidFill>
            <a:ln w="19050" cap="flat" cmpd="sng">
              <a:solidFill>
                <a:srgbClr val="FFB9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pic>
          <p:nvPicPr>
            <p:cNvPr id="9" name="Google Shape;227;g22b5a1f32dd_1_1075">
              <a:extLst>
                <a:ext uri="{FF2B5EF4-FFF2-40B4-BE49-F238E27FC236}">
                  <a16:creationId xmlns:a16="http://schemas.microsoft.com/office/drawing/2014/main" id="{B1B18147-CC1B-13C4-89A2-F2250F72800D}"/>
                </a:ext>
              </a:extLst>
            </p:cNvPr>
            <p:cNvPicPr preferRelativeResize="0"/>
            <p:nvPr/>
          </p:nvPicPr>
          <p:blipFill rotWithShape="1">
            <a:blip r:embed="rId4">
              <a:alphaModFix/>
            </a:blip>
            <a:srcRect/>
            <a:stretch/>
          </p:blipFill>
          <p:spPr>
            <a:xfrm>
              <a:off x="10248446" y="2126794"/>
              <a:ext cx="1013103" cy="1072067"/>
            </a:xfrm>
            <a:prstGeom prst="rect">
              <a:avLst/>
            </a:prstGeom>
            <a:noFill/>
            <a:ln>
              <a:noFill/>
            </a:ln>
          </p:spPr>
        </p:pic>
        <p:sp>
          <p:nvSpPr>
            <p:cNvPr id="12" name="TextBox 11">
              <a:extLst>
                <a:ext uri="{FF2B5EF4-FFF2-40B4-BE49-F238E27FC236}">
                  <a16:creationId xmlns:a16="http://schemas.microsoft.com/office/drawing/2014/main" id="{B328EDD4-0A53-94C5-18B1-A6B64BBFD793}"/>
                </a:ext>
              </a:extLst>
            </p:cNvPr>
            <p:cNvSpPr txBox="1"/>
            <p:nvPr/>
          </p:nvSpPr>
          <p:spPr>
            <a:xfrm>
              <a:off x="8102196" y="3167133"/>
              <a:ext cx="107273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Learning tasks</a:t>
              </a:r>
            </a:p>
          </p:txBody>
        </p:sp>
        <p:sp>
          <p:nvSpPr>
            <p:cNvPr id="13" name="TextBox 12">
              <a:extLst>
                <a:ext uri="{FF2B5EF4-FFF2-40B4-BE49-F238E27FC236}">
                  <a16:creationId xmlns:a16="http://schemas.microsoft.com/office/drawing/2014/main" id="{B4518BAA-285D-E25E-09B7-9CF9F379EAD7}"/>
                </a:ext>
              </a:extLst>
            </p:cNvPr>
            <p:cNvSpPr txBox="1"/>
            <p:nvPr/>
          </p:nvSpPr>
          <p:spPr>
            <a:xfrm>
              <a:off x="10229052" y="3167133"/>
              <a:ext cx="1051891"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Perform tasks</a:t>
              </a:r>
            </a:p>
          </p:txBody>
        </p:sp>
        <p:sp>
          <p:nvSpPr>
            <p:cNvPr id="10" name="Google Shape;223;g22b5a1f32dd_1_1075">
              <a:extLst>
                <a:ext uri="{FF2B5EF4-FFF2-40B4-BE49-F238E27FC236}">
                  <a16:creationId xmlns:a16="http://schemas.microsoft.com/office/drawing/2014/main" id="{7E4D44B8-E021-CC22-9675-EC6A688CDCE4}"/>
                </a:ext>
              </a:extLst>
            </p:cNvPr>
            <p:cNvSpPr/>
            <p:nvPr/>
          </p:nvSpPr>
          <p:spPr>
            <a:xfrm>
              <a:off x="10237627" y="2133764"/>
              <a:ext cx="1013103" cy="1072068"/>
            </a:xfrm>
            <a:prstGeom prst="roundRect">
              <a:avLst>
                <a:gd name="adj" fmla="val 16667"/>
              </a:avLst>
            </a:prstGeom>
            <a:noFill/>
            <a:ln w="19050" cap="flat" cmpd="sng">
              <a:solidFill>
                <a:srgbClr val="FEB8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grpSp>
      <p:grpSp>
        <p:nvGrpSpPr>
          <p:cNvPr id="139" name="Group 138">
            <a:extLst>
              <a:ext uri="{FF2B5EF4-FFF2-40B4-BE49-F238E27FC236}">
                <a16:creationId xmlns:a16="http://schemas.microsoft.com/office/drawing/2014/main" id="{9C10FD8E-5556-5F22-502C-B33742FD9A58}"/>
              </a:ext>
            </a:extLst>
          </p:cNvPr>
          <p:cNvGrpSpPr/>
          <p:nvPr/>
        </p:nvGrpSpPr>
        <p:grpSpPr>
          <a:xfrm>
            <a:off x="800241" y="3348772"/>
            <a:ext cx="4433666" cy="3352817"/>
            <a:chOff x="609600" y="3305631"/>
            <a:chExt cx="4052232" cy="3064370"/>
          </a:xfrm>
        </p:grpSpPr>
        <p:grpSp>
          <p:nvGrpSpPr>
            <p:cNvPr id="11" name="Group 10">
              <a:extLst>
                <a:ext uri="{FF2B5EF4-FFF2-40B4-BE49-F238E27FC236}">
                  <a16:creationId xmlns:a16="http://schemas.microsoft.com/office/drawing/2014/main" id="{D52FE9FF-4C90-0342-508C-144A37814661}"/>
                </a:ext>
              </a:extLst>
            </p:cNvPr>
            <p:cNvGrpSpPr/>
            <p:nvPr/>
          </p:nvGrpSpPr>
          <p:grpSpPr>
            <a:xfrm>
              <a:off x="609600" y="3305631"/>
              <a:ext cx="4052232" cy="769411"/>
              <a:chOff x="2003925" y="1320050"/>
              <a:chExt cx="7524750" cy="1428750"/>
            </a:xfrm>
          </p:grpSpPr>
          <p:pic>
            <p:nvPicPr>
              <p:cNvPr id="14" name="Google Shape;174;p4">
                <a:extLst>
                  <a:ext uri="{FF2B5EF4-FFF2-40B4-BE49-F238E27FC236}">
                    <a16:creationId xmlns:a16="http://schemas.microsoft.com/office/drawing/2014/main" id="{1F27FABD-5E6A-6A7C-6CE9-AC3B8C83E621}"/>
                  </a:ext>
                </a:extLst>
              </p:cNvPr>
              <p:cNvPicPr preferRelativeResize="0"/>
              <p:nvPr/>
            </p:nvPicPr>
            <p:blipFill rotWithShape="1">
              <a:blip r:embed="rId5">
                <a:alphaModFix/>
              </a:blip>
              <a:srcRect/>
              <a:stretch/>
            </p:blipFill>
            <p:spPr>
              <a:xfrm>
                <a:off x="2003925" y="1320050"/>
                <a:ext cx="7524750" cy="1428750"/>
              </a:xfrm>
              <a:prstGeom prst="rect">
                <a:avLst/>
              </a:prstGeom>
              <a:noFill/>
              <a:ln>
                <a:noFill/>
              </a:ln>
            </p:spPr>
          </p:pic>
          <p:pic>
            <p:nvPicPr>
              <p:cNvPr id="15" name="Google Shape;175;p4">
                <a:extLst>
                  <a:ext uri="{FF2B5EF4-FFF2-40B4-BE49-F238E27FC236}">
                    <a16:creationId xmlns:a16="http://schemas.microsoft.com/office/drawing/2014/main" id="{A1E89671-5C41-A532-A7DB-5B0D165ED972}"/>
                  </a:ext>
                </a:extLst>
              </p:cNvPr>
              <p:cNvPicPr preferRelativeResize="0"/>
              <p:nvPr/>
            </p:nvPicPr>
            <p:blipFill rotWithShape="1">
              <a:blip r:embed="rId6">
                <a:alphaModFix/>
              </a:blip>
              <a:srcRect/>
              <a:stretch/>
            </p:blipFill>
            <p:spPr>
              <a:xfrm>
                <a:off x="3086075" y="1685699"/>
                <a:ext cx="1724025" cy="733425"/>
              </a:xfrm>
              <a:prstGeom prst="rect">
                <a:avLst/>
              </a:prstGeom>
              <a:noFill/>
              <a:ln>
                <a:noFill/>
              </a:ln>
            </p:spPr>
          </p:pic>
          <p:pic>
            <p:nvPicPr>
              <p:cNvPr id="16" name="Google Shape;176;p4">
                <a:extLst>
                  <a:ext uri="{FF2B5EF4-FFF2-40B4-BE49-F238E27FC236}">
                    <a16:creationId xmlns:a16="http://schemas.microsoft.com/office/drawing/2014/main" id="{95565388-4084-822D-2B95-224553D0971D}"/>
                  </a:ext>
                </a:extLst>
              </p:cNvPr>
              <p:cNvPicPr preferRelativeResize="0"/>
              <p:nvPr/>
            </p:nvPicPr>
            <p:blipFill rotWithShape="1">
              <a:blip r:embed="rId7">
                <a:alphaModFix/>
              </a:blip>
              <a:srcRect/>
              <a:stretch/>
            </p:blipFill>
            <p:spPr>
              <a:xfrm>
                <a:off x="4944800" y="1685699"/>
                <a:ext cx="1724025" cy="733425"/>
              </a:xfrm>
              <a:prstGeom prst="rect">
                <a:avLst/>
              </a:prstGeom>
              <a:noFill/>
              <a:ln>
                <a:noFill/>
              </a:ln>
            </p:spPr>
          </p:pic>
          <p:pic>
            <p:nvPicPr>
              <p:cNvPr id="17" name="Google Shape;177;p4">
                <a:extLst>
                  <a:ext uri="{FF2B5EF4-FFF2-40B4-BE49-F238E27FC236}">
                    <a16:creationId xmlns:a16="http://schemas.microsoft.com/office/drawing/2014/main" id="{57752A80-7B32-AC03-3461-619CA0ADB799}"/>
                  </a:ext>
                </a:extLst>
              </p:cNvPr>
              <p:cNvPicPr preferRelativeResize="0"/>
              <p:nvPr/>
            </p:nvPicPr>
            <p:blipFill rotWithShape="1">
              <a:blip r:embed="rId8">
                <a:alphaModFix/>
              </a:blip>
              <a:srcRect/>
              <a:stretch/>
            </p:blipFill>
            <p:spPr>
              <a:xfrm>
                <a:off x="6897425" y="1685699"/>
                <a:ext cx="1724025" cy="733425"/>
              </a:xfrm>
              <a:prstGeom prst="rect">
                <a:avLst/>
              </a:prstGeom>
              <a:noFill/>
              <a:ln>
                <a:noFill/>
              </a:ln>
            </p:spPr>
          </p:pic>
        </p:grpSp>
        <p:sp>
          <p:nvSpPr>
            <p:cNvPr id="18" name="Google Shape;169;p4">
              <a:extLst>
                <a:ext uri="{FF2B5EF4-FFF2-40B4-BE49-F238E27FC236}">
                  <a16:creationId xmlns:a16="http://schemas.microsoft.com/office/drawing/2014/main" id="{6D614466-94C3-A4A2-B260-9F69847DFE1B}"/>
                </a:ext>
              </a:extLst>
            </p:cNvPr>
            <p:cNvSpPr txBox="1"/>
            <p:nvPr/>
          </p:nvSpPr>
          <p:spPr>
            <a:xfrm>
              <a:off x="2295996" y="3858226"/>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19" name="Google Shape;170;p4">
              <a:extLst>
                <a:ext uri="{FF2B5EF4-FFF2-40B4-BE49-F238E27FC236}">
                  <a16:creationId xmlns:a16="http://schemas.microsoft.com/office/drawing/2014/main" id="{D8BB0042-3B22-B658-1681-18F6FA382418}"/>
                </a:ext>
              </a:extLst>
            </p:cNvPr>
            <p:cNvSpPr txBox="1"/>
            <p:nvPr/>
          </p:nvSpPr>
          <p:spPr>
            <a:xfrm>
              <a:off x="3319590" y="3858226"/>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0" name="Google Shape;172;p4">
              <a:extLst>
                <a:ext uri="{FF2B5EF4-FFF2-40B4-BE49-F238E27FC236}">
                  <a16:creationId xmlns:a16="http://schemas.microsoft.com/office/drawing/2014/main" id="{609A9FD0-B138-D408-C0D8-C9668C16C800}"/>
                </a:ext>
              </a:extLst>
            </p:cNvPr>
            <p:cNvSpPr txBox="1"/>
            <p:nvPr/>
          </p:nvSpPr>
          <p:spPr>
            <a:xfrm>
              <a:off x="1337428" y="3858226"/>
              <a:ext cx="721774" cy="364951"/>
            </a:xfrm>
            <a:prstGeom prst="rect">
              <a:avLst/>
            </a:prstGeom>
            <a:blipFill rotWithShape="1">
              <a:blip r:embed="rId1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21" name="Google Shape;171;p4">
              <a:extLst>
                <a:ext uri="{FF2B5EF4-FFF2-40B4-BE49-F238E27FC236}">
                  <a16:creationId xmlns:a16="http://schemas.microsoft.com/office/drawing/2014/main" id="{346424BE-3B1A-3C0E-2DBD-B81E3985BE79}"/>
                </a:ext>
              </a:extLst>
            </p:cNvPr>
            <p:cNvPicPr preferRelativeResize="0"/>
            <p:nvPr/>
          </p:nvPicPr>
          <p:blipFill rotWithShape="1">
            <a:blip r:embed="rId12">
              <a:alphaModFix/>
            </a:blip>
            <a:srcRect/>
            <a:stretch/>
          </p:blipFill>
          <p:spPr>
            <a:xfrm>
              <a:off x="1269296" y="4094413"/>
              <a:ext cx="859339" cy="966058"/>
            </a:xfrm>
            <a:prstGeom prst="rect">
              <a:avLst/>
            </a:prstGeom>
            <a:noFill/>
            <a:ln>
              <a:noFill/>
            </a:ln>
          </p:spPr>
        </p:pic>
        <p:sp>
          <p:nvSpPr>
            <p:cNvPr id="22" name="Google Shape;183;p4">
              <a:extLst>
                <a:ext uri="{FF2B5EF4-FFF2-40B4-BE49-F238E27FC236}">
                  <a16:creationId xmlns:a16="http://schemas.microsoft.com/office/drawing/2014/main" id="{92A2BD93-6BF8-3633-2A72-C28C7C1ACA93}"/>
                </a:ext>
              </a:extLst>
            </p:cNvPr>
            <p:cNvSpPr txBox="1"/>
            <p:nvPr/>
          </p:nvSpPr>
          <p:spPr>
            <a:xfrm>
              <a:off x="2360588" y="4955329"/>
              <a:ext cx="786799" cy="364951"/>
            </a:xfrm>
            <a:prstGeom prst="rect">
              <a:avLst/>
            </a:prstGeom>
            <a:blipFill rotWithShape="1">
              <a:blip r:embed="rId1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3" name="Google Shape;184;p4">
              <a:extLst>
                <a:ext uri="{FF2B5EF4-FFF2-40B4-BE49-F238E27FC236}">
                  <a16:creationId xmlns:a16="http://schemas.microsoft.com/office/drawing/2014/main" id="{FDF6F71D-4DFE-292C-6997-99BCCC519CED}"/>
                </a:ext>
              </a:extLst>
            </p:cNvPr>
            <p:cNvSpPr txBox="1"/>
            <p:nvPr/>
          </p:nvSpPr>
          <p:spPr>
            <a:xfrm>
              <a:off x="1326478" y="4955329"/>
              <a:ext cx="786799" cy="364951"/>
            </a:xfrm>
            <a:prstGeom prst="rect">
              <a:avLst/>
            </a:prstGeom>
            <a:blipFill rotWithShape="1">
              <a:blip r:embed="rId9">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4" name="Google Shape;185;p4">
              <a:extLst>
                <a:ext uri="{FF2B5EF4-FFF2-40B4-BE49-F238E27FC236}">
                  <a16:creationId xmlns:a16="http://schemas.microsoft.com/office/drawing/2014/main" id="{E63A3A62-090F-D3BC-142B-85DDF12C951D}"/>
                </a:ext>
              </a:extLst>
            </p:cNvPr>
            <p:cNvSpPr txBox="1"/>
            <p:nvPr/>
          </p:nvSpPr>
          <p:spPr>
            <a:xfrm>
              <a:off x="3300740" y="4955329"/>
              <a:ext cx="786799" cy="364951"/>
            </a:xfrm>
            <a:prstGeom prst="rect">
              <a:avLst/>
            </a:prstGeom>
            <a:blipFill rotWithShape="1">
              <a:blip r:embed="rId13">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sp>
          <p:nvSpPr>
            <p:cNvPr id="28" name="Right Arrow 27">
              <a:extLst>
                <a:ext uri="{FF2B5EF4-FFF2-40B4-BE49-F238E27FC236}">
                  <a16:creationId xmlns:a16="http://schemas.microsoft.com/office/drawing/2014/main" id="{636F18BB-DFA0-1B82-0C62-34FA2F3026BE}"/>
                </a:ext>
              </a:extLst>
            </p:cNvPr>
            <p:cNvSpPr/>
            <p:nvPr/>
          </p:nvSpPr>
          <p:spPr>
            <a:xfrm rot="18852393">
              <a:off x="1944522"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7" name="Google Shape;171;p4">
              <a:extLst>
                <a:ext uri="{FF2B5EF4-FFF2-40B4-BE49-F238E27FC236}">
                  <a16:creationId xmlns:a16="http://schemas.microsoft.com/office/drawing/2014/main" id="{07A31E4E-2080-2D7B-E005-2B8DA411D604}"/>
                </a:ext>
              </a:extLst>
            </p:cNvPr>
            <p:cNvPicPr preferRelativeResize="0"/>
            <p:nvPr/>
          </p:nvPicPr>
          <p:blipFill rotWithShape="1">
            <a:blip r:embed="rId12">
              <a:alphaModFix/>
            </a:blip>
            <a:srcRect/>
            <a:stretch/>
          </p:blipFill>
          <p:spPr>
            <a:xfrm>
              <a:off x="3285689" y="4094413"/>
              <a:ext cx="859339" cy="966058"/>
            </a:xfrm>
            <a:prstGeom prst="rect">
              <a:avLst/>
            </a:prstGeom>
            <a:noFill/>
            <a:ln>
              <a:noFill/>
            </a:ln>
          </p:spPr>
        </p:pic>
        <p:pic>
          <p:nvPicPr>
            <p:cNvPr id="38" name="Google Shape;171;p4">
              <a:extLst>
                <a:ext uri="{FF2B5EF4-FFF2-40B4-BE49-F238E27FC236}">
                  <a16:creationId xmlns:a16="http://schemas.microsoft.com/office/drawing/2014/main" id="{9B2549F5-178B-DC8E-EEB1-A97EFE9419BE}"/>
                </a:ext>
              </a:extLst>
            </p:cNvPr>
            <p:cNvPicPr preferRelativeResize="0"/>
            <p:nvPr/>
          </p:nvPicPr>
          <p:blipFill rotWithShape="1">
            <a:blip r:embed="rId12">
              <a:alphaModFix/>
            </a:blip>
            <a:srcRect/>
            <a:stretch/>
          </p:blipFill>
          <p:spPr>
            <a:xfrm>
              <a:off x="2277492" y="4094413"/>
              <a:ext cx="859339" cy="966058"/>
            </a:xfrm>
            <a:prstGeom prst="rect">
              <a:avLst/>
            </a:prstGeom>
            <a:noFill/>
            <a:ln>
              <a:noFill/>
            </a:ln>
          </p:spPr>
        </p:pic>
        <p:sp>
          <p:nvSpPr>
            <p:cNvPr id="39" name="Right Arrow 38">
              <a:extLst>
                <a:ext uri="{FF2B5EF4-FFF2-40B4-BE49-F238E27FC236}">
                  <a16:creationId xmlns:a16="http://schemas.microsoft.com/office/drawing/2014/main" id="{F3287C84-2EEE-4F35-3526-611D0DC0DAF5}"/>
                </a:ext>
              </a:extLst>
            </p:cNvPr>
            <p:cNvSpPr/>
            <p:nvPr/>
          </p:nvSpPr>
          <p:spPr>
            <a:xfrm rot="18852393">
              <a:off x="2940663" y="4848805"/>
              <a:ext cx="274295" cy="111801"/>
            </a:xfrm>
            <a:prstGeom prst="rightArrow">
              <a:avLst/>
            </a:prstGeom>
            <a:solidFill>
              <a:schemeClr val="accent2"/>
            </a:solidFill>
            <a:ln w="9525">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132" name="Group 131">
              <a:extLst>
                <a:ext uri="{FF2B5EF4-FFF2-40B4-BE49-F238E27FC236}">
                  <a16:creationId xmlns:a16="http://schemas.microsoft.com/office/drawing/2014/main" id="{9FEBAA16-FE47-9B44-EC24-E170A5FB25F3}"/>
                </a:ext>
              </a:extLst>
            </p:cNvPr>
            <p:cNvGrpSpPr/>
            <p:nvPr/>
          </p:nvGrpSpPr>
          <p:grpSpPr>
            <a:xfrm>
              <a:off x="1173725" y="5352686"/>
              <a:ext cx="2751777" cy="1017315"/>
              <a:chOff x="1173725" y="5352686"/>
              <a:chExt cx="2751777" cy="1017315"/>
            </a:xfrm>
          </p:grpSpPr>
          <p:pic>
            <p:nvPicPr>
              <p:cNvPr id="25" name="Google Shape;245;g22b542f3695_0_146">
                <a:extLst>
                  <a:ext uri="{FF2B5EF4-FFF2-40B4-BE49-F238E27FC236}">
                    <a16:creationId xmlns:a16="http://schemas.microsoft.com/office/drawing/2014/main" id="{252A8D81-2B80-2046-5A80-8313801B1E07}"/>
                  </a:ext>
                </a:extLst>
              </p:cNvPr>
              <p:cNvPicPr preferRelativeResize="0"/>
              <p:nvPr/>
            </p:nvPicPr>
            <p:blipFill rotWithShape="1">
              <a:blip r:embed="rId14">
                <a:alphaModFix/>
              </a:blip>
              <a:srcRect/>
              <a:stretch/>
            </p:blipFill>
            <p:spPr>
              <a:xfrm>
                <a:off x="1451578" y="5442441"/>
                <a:ext cx="454714" cy="744562"/>
              </a:xfrm>
              <a:prstGeom prst="rect">
                <a:avLst/>
              </a:prstGeom>
              <a:noFill/>
              <a:ln>
                <a:noFill/>
              </a:ln>
            </p:spPr>
          </p:pic>
          <p:pic>
            <p:nvPicPr>
              <p:cNvPr id="26" name="Google Shape;246;g22b542f3695_0_146">
                <a:extLst>
                  <a:ext uri="{FF2B5EF4-FFF2-40B4-BE49-F238E27FC236}">
                    <a16:creationId xmlns:a16="http://schemas.microsoft.com/office/drawing/2014/main" id="{5600671D-4105-784D-8AA2-64335B3E7B6C}"/>
                  </a:ext>
                </a:extLst>
              </p:cNvPr>
              <p:cNvPicPr preferRelativeResize="0"/>
              <p:nvPr/>
            </p:nvPicPr>
            <p:blipFill rotWithShape="1">
              <a:blip r:embed="rId15">
                <a:alphaModFix/>
              </a:blip>
              <a:srcRect/>
              <a:stretch/>
            </p:blipFill>
            <p:spPr>
              <a:xfrm>
                <a:off x="2458741" y="5442441"/>
                <a:ext cx="457373" cy="744562"/>
              </a:xfrm>
              <a:prstGeom prst="rect">
                <a:avLst/>
              </a:prstGeom>
              <a:noFill/>
              <a:ln>
                <a:noFill/>
              </a:ln>
            </p:spPr>
          </p:pic>
          <p:pic>
            <p:nvPicPr>
              <p:cNvPr id="27" name="Google Shape;247;g22b542f3695_0_146">
                <a:extLst>
                  <a:ext uri="{FF2B5EF4-FFF2-40B4-BE49-F238E27FC236}">
                    <a16:creationId xmlns:a16="http://schemas.microsoft.com/office/drawing/2014/main" id="{09284B5E-B5AC-E587-7DC4-358F8066DAFD}"/>
                  </a:ext>
                </a:extLst>
              </p:cNvPr>
              <p:cNvPicPr preferRelativeResize="0"/>
              <p:nvPr/>
            </p:nvPicPr>
            <p:blipFill rotWithShape="1">
              <a:blip r:embed="rId16">
                <a:alphaModFix/>
              </a:blip>
              <a:srcRect/>
              <a:stretch/>
            </p:blipFill>
            <p:spPr>
              <a:xfrm>
                <a:off x="3468129" y="5442441"/>
                <a:ext cx="457373" cy="744562"/>
              </a:xfrm>
              <a:prstGeom prst="rect">
                <a:avLst/>
              </a:prstGeom>
              <a:noFill/>
              <a:ln>
                <a:noFill/>
              </a:ln>
            </p:spPr>
          </p:pic>
          <p:sp>
            <p:nvSpPr>
              <p:cNvPr id="29" name="Google Shape;186;p4">
                <a:extLst>
                  <a:ext uri="{FF2B5EF4-FFF2-40B4-BE49-F238E27FC236}">
                    <a16:creationId xmlns:a16="http://schemas.microsoft.com/office/drawing/2014/main" id="{487C78A5-5137-46F0-52E0-92B5CA8BC364}"/>
                  </a:ext>
                </a:extLst>
              </p:cNvPr>
              <p:cNvSpPr txBox="1">
                <a:spLocks/>
              </p:cNvSpPr>
              <p:nvPr/>
            </p:nvSpPr>
            <p:spPr>
              <a:xfrm rot="-5400000">
                <a:off x="883687"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40" name="Google Shape;252;g22b542f3695_0_146">
                <a:extLst>
                  <a:ext uri="{FF2B5EF4-FFF2-40B4-BE49-F238E27FC236}">
                    <a16:creationId xmlns:a16="http://schemas.microsoft.com/office/drawing/2014/main" id="{BD8CFD6B-93E1-8BAC-A9A3-79641FE2B341}"/>
                  </a:ext>
                </a:extLst>
              </p:cNvPr>
              <p:cNvSpPr txBox="1">
                <a:spLocks/>
              </p:cNvSpPr>
              <p:nvPr/>
            </p:nvSpPr>
            <p:spPr>
              <a:xfrm>
                <a:off x="1450465" y="6095423"/>
                <a:ext cx="2473924"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grpSp>
      <p:grpSp>
        <p:nvGrpSpPr>
          <p:cNvPr id="140" name="Group 139">
            <a:extLst>
              <a:ext uri="{FF2B5EF4-FFF2-40B4-BE49-F238E27FC236}">
                <a16:creationId xmlns:a16="http://schemas.microsoft.com/office/drawing/2014/main" id="{2B2B3E53-50EC-5D95-349D-78CC30E23DAC}"/>
              </a:ext>
            </a:extLst>
          </p:cNvPr>
          <p:cNvGrpSpPr/>
          <p:nvPr/>
        </p:nvGrpSpPr>
        <p:grpSpPr>
          <a:xfrm>
            <a:off x="5261857" y="3417862"/>
            <a:ext cx="1109421" cy="3281286"/>
            <a:chOff x="4729877" y="3374720"/>
            <a:chExt cx="1013976" cy="2998993"/>
          </a:xfrm>
        </p:grpSpPr>
        <p:sp>
          <p:nvSpPr>
            <p:cNvPr id="33" name="Google Shape;257;g22b542f3695_0_146">
              <a:extLst>
                <a:ext uri="{FF2B5EF4-FFF2-40B4-BE49-F238E27FC236}">
                  <a16:creationId xmlns:a16="http://schemas.microsoft.com/office/drawing/2014/main" id="{C8B72820-F01C-2528-5FEC-BDF2EBA0F246}"/>
                </a:ext>
              </a:extLst>
            </p:cNvPr>
            <p:cNvSpPr txBox="1"/>
            <p:nvPr/>
          </p:nvSpPr>
          <p:spPr>
            <a:xfrm>
              <a:off x="5051815" y="4044194"/>
              <a:ext cx="429900" cy="340200"/>
            </a:xfrm>
            <a:prstGeom prst="rect">
              <a:avLst/>
            </a:prstGeom>
            <a:blipFill rotWithShape="1">
              <a:blip r:embed="rId17">
                <a:alphaModFix/>
              </a:blip>
              <a:stretch>
                <a:fillRect b="-71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4" name="Google Shape;258;g22b542f3695_0_146">
              <a:extLst>
                <a:ext uri="{FF2B5EF4-FFF2-40B4-BE49-F238E27FC236}">
                  <a16:creationId xmlns:a16="http://schemas.microsoft.com/office/drawing/2014/main" id="{BCA640B6-A607-C4A3-3241-A10B2DE3C8C0}"/>
                </a:ext>
              </a:extLst>
            </p:cNvPr>
            <p:cNvSpPr txBox="1"/>
            <p:nvPr/>
          </p:nvSpPr>
          <p:spPr>
            <a:xfrm>
              <a:off x="5042814" y="5102241"/>
              <a:ext cx="447900" cy="340200"/>
            </a:xfrm>
            <a:prstGeom prst="rect">
              <a:avLst/>
            </a:prstGeom>
            <a:blipFill rotWithShape="1">
              <a:blip r:embed="rId18">
                <a:alphaModFix/>
              </a:blip>
              <a:stretch>
                <a:fillRect b="-1110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35" name="Picture 34" descr="Graphical user interface, text, application, chat or text message&#10;&#10;Description automatically generated">
              <a:extLst>
                <a:ext uri="{FF2B5EF4-FFF2-40B4-BE49-F238E27FC236}">
                  <a16:creationId xmlns:a16="http://schemas.microsoft.com/office/drawing/2014/main" id="{ACA661BD-DC4A-8B07-4DF3-68646A936C58}"/>
                </a:ext>
              </a:extLst>
            </p:cNvPr>
            <p:cNvPicPr>
              <a:picLocks noChangeAspect="1"/>
            </p:cNvPicPr>
            <p:nvPr/>
          </p:nvPicPr>
          <p:blipFill>
            <a:blip r:embed="rId19"/>
            <a:stretch>
              <a:fillRect/>
            </a:stretch>
          </p:blipFill>
          <p:spPr>
            <a:xfrm>
              <a:off x="4789678" y="3374720"/>
              <a:ext cx="954175" cy="837554"/>
            </a:xfrm>
            <a:prstGeom prst="rect">
              <a:avLst/>
            </a:prstGeom>
          </p:spPr>
        </p:pic>
        <p:pic>
          <p:nvPicPr>
            <p:cNvPr id="41" name="Google Shape;171;p4">
              <a:extLst>
                <a:ext uri="{FF2B5EF4-FFF2-40B4-BE49-F238E27FC236}">
                  <a16:creationId xmlns:a16="http://schemas.microsoft.com/office/drawing/2014/main" id="{0298C1EF-0072-EDF5-67AC-F9E02610B665}"/>
                </a:ext>
              </a:extLst>
            </p:cNvPr>
            <p:cNvPicPr preferRelativeResize="0"/>
            <p:nvPr/>
          </p:nvPicPr>
          <p:blipFill rotWithShape="1">
            <a:blip r:embed="rId12">
              <a:alphaModFix/>
            </a:blip>
            <a:srcRect/>
            <a:stretch/>
          </p:blipFill>
          <p:spPr>
            <a:xfrm>
              <a:off x="4837095" y="4248552"/>
              <a:ext cx="859339" cy="966058"/>
            </a:xfrm>
            <a:prstGeom prst="rect">
              <a:avLst/>
            </a:prstGeom>
            <a:noFill/>
            <a:ln>
              <a:noFill/>
            </a:ln>
          </p:spPr>
        </p:pic>
        <p:pic>
          <p:nvPicPr>
            <p:cNvPr id="43" name="Google Shape;247;g22b542f3695_0_146">
              <a:extLst>
                <a:ext uri="{FF2B5EF4-FFF2-40B4-BE49-F238E27FC236}">
                  <a16:creationId xmlns:a16="http://schemas.microsoft.com/office/drawing/2014/main" id="{5796E9F7-C538-AB30-42FF-43B73CE0A9A1}"/>
                </a:ext>
              </a:extLst>
            </p:cNvPr>
            <p:cNvPicPr preferRelativeResize="0"/>
            <p:nvPr/>
          </p:nvPicPr>
          <p:blipFill rotWithShape="1">
            <a:blip r:embed="rId16">
              <a:alphaModFix/>
            </a:blip>
            <a:srcRect/>
            <a:stretch/>
          </p:blipFill>
          <p:spPr>
            <a:xfrm>
              <a:off x="4990450" y="5442441"/>
              <a:ext cx="457373" cy="744562"/>
            </a:xfrm>
            <a:prstGeom prst="rect">
              <a:avLst/>
            </a:prstGeom>
            <a:noFill/>
            <a:ln>
              <a:noFill/>
            </a:ln>
          </p:spPr>
        </p:pic>
        <p:sp>
          <p:nvSpPr>
            <p:cNvPr id="44" name="Google Shape;186;p4">
              <a:extLst>
                <a:ext uri="{FF2B5EF4-FFF2-40B4-BE49-F238E27FC236}">
                  <a16:creationId xmlns:a16="http://schemas.microsoft.com/office/drawing/2014/main" id="{CC8F38AA-DCA9-BCB0-8F69-AC237FFF979B}"/>
                </a:ext>
              </a:extLst>
            </p:cNvPr>
            <p:cNvSpPr txBox="1">
              <a:spLocks/>
            </p:cNvSpPr>
            <p:nvPr/>
          </p:nvSpPr>
          <p:spPr>
            <a:xfrm rot="-5400000">
              <a:off x="4439839" y="5642724"/>
              <a:ext cx="898545" cy="3184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Average Performance</a:t>
              </a:r>
            </a:p>
          </p:txBody>
        </p:sp>
        <p:sp>
          <p:nvSpPr>
            <p:cNvPr id="45" name="Google Shape;252;g22b542f3695_0_146">
              <a:extLst>
                <a:ext uri="{FF2B5EF4-FFF2-40B4-BE49-F238E27FC236}">
                  <a16:creationId xmlns:a16="http://schemas.microsoft.com/office/drawing/2014/main" id="{5DF3CC25-FADA-2FA8-699F-582A7F84F15F}"/>
                </a:ext>
              </a:extLst>
            </p:cNvPr>
            <p:cNvSpPr txBox="1">
              <a:spLocks/>
            </p:cNvSpPr>
            <p:nvPr/>
          </p:nvSpPr>
          <p:spPr>
            <a:xfrm>
              <a:off x="4789678" y="6099135"/>
              <a:ext cx="906756" cy="27457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000">
                  <a:latin typeface="Calibri" panose="020F0502020204030204" pitchFamily="34" charset="0"/>
                  <a:cs typeface="Calibri" panose="020F0502020204030204" pitchFamily="34" charset="0"/>
                </a:rPr>
                <a:t>Joint learning</a:t>
              </a:r>
            </a:p>
          </p:txBody>
        </p:sp>
      </p:grpSp>
      <p:grpSp>
        <p:nvGrpSpPr>
          <p:cNvPr id="166" name="Group 165">
            <a:extLst>
              <a:ext uri="{FF2B5EF4-FFF2-40B4-BE49-F238E27FC236}">
                <a16:creationId xmlns:a16="http://schemas.microsoft.com/office/drawing/2014/main" id="{56C236E4-B680-70E1-E94D-9531532A9C97}"/>
              </a:ext>
            </a:extLst>
          </p:cNvPr>
          <p:cNvGrpSpPr/>
          <p:nvPr/>
        </p:nvGrpSpPr>
        <p:grpSpPr>
          <a:xfrm>
            <a:off x="7622735" y="5857868"/>
            <a:ext cx="3331039" cy="958142"/>
            <a:chOff x="7280122" y="5902087"/>
            <a:chExt cx="3576832" cy="1028842"/>
          </a:xfrm>
        </p:grpSpPr>
        <p:pic>
          <p:nvPicPr>
            <p:cNvPr id="158" name="Google Shape;245;g22b542f3695_0_146">
              <a:extLst>
                <a:ext uri="{FF2B5EF4-FFF2-40B4-BE49-F238E27FC236}">
                  <a16:creationId xmlns:a16="http://schemas.microsoft.com/office/drawing/2014/main" id="{96DB0531-A478-61A7-8707-3740EC27A7E2}"/>
                </a:ext>
              </a:extLst>
            </p:cNvPr>
            <p:cNvPicPr preferRelativeResize="0"/>
            <p:nvPr/>
          </p:nvPicPr>
          <p:blipFill rotWithShape="1">
            <a:blip r:embed="rId14">
              <a:alphaModFix/>
            </a:blip>
            <a:srcRect/>
            <a:stretch/>
          </p:blipFill>
          <p:spPr>
            <a:xfrm>
              <a:off x="7614445" y="5944280"/>
              <a:ext cx="497516" cy="814647"/>
            </a:xfrm>
            <a:prstGeom prst="rect">
              <a:avLst/>
            </a:prstGeom>
            <a:noFill/>
            <a:ln>
              <a:noFill/>
            </a:ln>
          </p:spPr>
        </p:pic>
        <p:pic>
          <p:nvPicPr>
            <p:cNvPr id="159" name="Google Shape;246;g22b542f3695_0_146">
              <a:extLst>
                <a:ext uri="{FF2B5EF4-FFF2-40B4-BE49-F238E27FC236}">
                  <a16:creationId xmlns:a16="http://schemas.microsoft.com/office/drawing/2014/main" id="{3DBA0412-3DC6-1D6F-48AB-79115191EE8D}"/>
                </a:ext>
              </a:extLst>
            </p:cNvPr>
            <p:cNvPicPr preferRelativeResize="0"/>
            <p:nvPr/>
          </p:nvPicPr>
          <p:blipFill rotWithShape="1">
            <a:blip r:embed="rId15">
              <a:alphaModFix/>
            </a:blip>
            <a:srcRect/>
            <a:stretch/>
          </p:blipFill>
          <p:spPr>
            <a:xfrm>
              <a:off x="8984033" y="5944280"/>
              <a:ext cx="500425" cy="814647"/>
            </a:xfrm>
            <a:prstGeom prst="rect">
              <a:avLst/>
            </a:prstGeom>
            <a:noFill/>
            <a:ln>
              <a:noFill/>
            </a:ln>
          </p:spPr>
        </p:pic>
        <p:pic>
          <p:nvPicPr>
            <p:cNvPr id="160" name="Google Shape;247;g22b542f3695_0_146">
              <a:extLst>
                <a:ext uri="{FF2B5EF4-FFF2-40B4-BE49-F238E27FC236}">
                  <a16:creationId xmlns:a16="http://schemas.microsoft.com/office/drawing/2014/main" id="{0E21E893-90D5-1E2E-0A72-AF98AA97DA15}"/>
                </a:ext>
              </a:extLst>
            </p:cNvPr>
            <p:cNvPicPr preferRelativeResize="0"/>
            <p:nvPr/>
          </p:nvPicPr>
          <p:blipFill rotWithShape="1">
            <a:blip r:embed="rId16">
              <a:alphaModFix/>
            </a:blip>
            <a:srcRect/>
            <a:stretch/>
          </p:blipFill>
          <p:spPr>
            <a:xfrm>
              <a:off x="10356529" y="5944280"/>
              <a:ext cx="500425" cy="814647"/>
            </a:xfrm>
            <a:prstGeom prst="rect">
              <a:avLst/>
            </a:prstGeom>
            <a:noFill/>
            <a:ln>
              <a:noFill/>
            </a:ln>
          </p:spPr>
        </p:pic>
        <p:sp>
          <p:nvSpPr>
            <p:cNvPr id="161" name="Google Shape;186;p4">
              <a:extLst>
                <a:ext uri="{FF2B5EF4-FFF2-40B4-BE49-F238E27FC236}">
                  <a16:creationId xmlns:a16="http://schemas.microsoft.com/office/drawing/2014/main" id="{C0EBB78A-5F8E-B951-1362-69B8F702A3A3}"/>
                </a:ext>
              </a:extLst>
            </p:cNvPr>
            <p:cNvSpPr txBox="1">
              <a:spLocks/>
            </p:cNvSpPr>
            <p:nvPr/>
          </p:nvSpPr>
          <p:spPr>
            <a:xfrm rot="16200000">
              <a:off x="6950314" y="6231895"/>
              <a:ext cx="1008061" cy="34844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Average Performance</a:t>
              </a:r>
            </a:p>
          </p:txBody>
        </p:sp>
        <p:sp>
          <p:nvSpPr>
            <p:cNvPr id="164" name="Google Shape;252;g22b542f3695_0_146">
              <a:extLst>
                <a:ext uri="{FF2B5EF4-FFF2-40B4-BE49-F238E27FC236}">
                  <a16:creationId xmlns:a16="http://schemas.microsoft.com/office/drawing/2014/main" id="{7D42D303-ACD1-AD0C-A5B5-98595783587F}"/>
                </a:ext>
              </a:extLst>
            </p:cNvPr>
            <p:cNvSpPr txBox="1">
              <a:spLocks/>
            </p:cNvSpPr>
            <p:nvPr/>
          </p:nvSpPr>
          <p:spPr>
            <a:xfrm>
              <a:off x="7885720" y="6630505"/>
              <a:ext cx="2706793" cy="3004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100">
                  <a:latin typeface="Calibri" panose="020F0502020204030204" pitchFamily="34" charset="0"/>
                  <a:cs typeface="Calibri" panose="020F0502020204030204" pitchFamily="34" charset="0"/>
                </a:rPr>
                <a:t>Knowledge accumulation over time</a:t>
              </a:r>
            </a:p>
          </p:txBody>
        </p:sp>
      </p:grpSp>
      <p:sp>
        <p:nvSpPr>
          <p:cNvPr id="8" name="TextBox 7">
            <a:extLst>
              <a:ext uri="{FF2B5EF4-FFF2-40B4-BE49-F238E27FC236}">
                <a16:creationId xmlns:a16="http://schemas.microsoft.com/office/drawing/2014/main" id="{B7610F0E-C147-4021-4B4C-DE121F33F65B}"/>
              </a:ext>
            </a:extLst>
          </p:cNvPr>
          <p:cNvSpPr txBox="1"/>
          <p:nvPr/>
        </p:nvSpPr>
        <p:spPr>
          <a:xfrm>
            <a:off x="8297263" y="3296131"/>
            <a:ext cx="2424062" cy="307777"/>
          </a:xfrm>
          <a:prstGeom prst="rect">
            <a:avLst/>
          </a:prstGeom>
          <a:noFill/>
        </p:spPr>
        <p:txBody>
          <a:bodyPr wrap="none" rtlCol="0">
            <a:spAutoFit/>
          </a:bodyPr>
          <a:lstStyle/>
          <a:p>
            <a:r>
              <a:rPr lang="en-US" b="1">
                <a:solidFill>
                  <a:srgbClr val="C58D01"/>
                </a:solidFill>
                <a:latin typeface="Calibri" panose="020F0502020204030204" pitchFamily="34" charset="0"/>
                <a:cs typeface="Calibri" panose="020F0502020204030204" pitchFamily="34" charset="0"/>
              </a:rPr>
              <a:t>Class Incremental Learning [2]</a:t>
            </a:r>
          </a:p>
        </p:txBody>
      </p:sp>
      <p:grpSp>
        <p:nvGrpSpPr>
          <p:cNvPr id="185" name="Group 184">
            <a:extLst>
              <a:ext uri="{FF2B5EF4-FFF2-40B4-BE49-F238E27FC236}">
                <a16:creationId xmlns:a16="http://schemas.microsoft.com/office/drawing/2014/main" id="{B56AF43E-829F-0D16-B5AB-DC8478679AE8}"/>
              </a:ext>
            </a:extLst>
          </p:cNvPr>
          <p:cNvGrpSpPr/>
          <p:nvPr/>
        </p:nvGrpSpPr>
        <p:grpSpPr>
          <a:xfrm>
            <a:off x="7144889" y="3558090"/>
            <a:ext cx="4812213" cy="2447171"/>
            <a:chOff x="7144889" y="3558090"/>
            <a:chExt cx="4812213" cy="2447171"/>
          </a:xfrm>
        </p:grpSpPr>
        <p:sp>
          <p:nvSpPr>
            <p:cNvPr id="142" name="Google Shape;295;g22b542f3695_0_59">
              <a:extLst>
                <a:ext uri="{FF2B5EF4-FFF2-40B4-BE49-F238E27FC236}">
                  <a16:creationId xmlns:a16="http://schemas.microsoft.com/office/drawing/2014/main" id="{659BC7D3-AC56-62DA-D8FC-74FA1332DA1C}"/>
                </a:ext>
              </a:extLst>
            </p:cNvPr>
            <p:cNvSpPr txBox="1"/>
            <p:nvPr/>
          </p:nvSpPr>
          <p:spPr>
            <a:xfrm>
              <a:off x="7654256" y="5675052"/>
              <a:ext cx="711900" cy="330209"/>
            </a:xfrm>
            <a:prstGeom prst="rect">
              <a:avLst/>
            </a:prstGeom>
            <a:blipFill rotWithShape="1">
              <a:blip r:embed="rId20">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3" name="Google Shape;296;g22b542f3695_0_59">
              <a:extLst>
                <a:ext uri="{FF2B5EF4-FFF2-40B4-BE49-F238E27FC236}">
                  <a16:creationId xmlns:a16="http://schemas.microsoft.com/office/drawing/2014/main" id="{E1476FC4-D649-EACE-0118-59344EE2992F}"/>
                </a:ext>
              </a:extLst>
            </p:cNvPr>
            <p:cNvSpPr txBox="1"/>
            <p:nvPr/>
          </p:nvSpPr>
          <p:spPr>
            <a:xfrm>
              <a:off x="8945125" y="5675052"/>
              <a:ext cx="711900" cy="330209"/>
            </a:xfrm>
            <a:prstGeom prst="rect">
              <a:avLst/>
            </a:prstGeom>
            <a:blipFill rotWithShape="1">
              <a:blip r:embed="rId21">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4" name="Google Shape;297;g22b542f3695_0_59">
              <a:extLst>
                <a:ext uri="{FF2B5EF4-FFF2-40B4-BE49-F238E27FC236}">
                  <a16:creationId xmlns:a16="http://schemas.microsoft.com/office/drawing/2014/main" id="{94BEBB1B-F628-96D3-5E12-A49703E910B4}"/>
                </a:ext>
              </a:extLst>
            </p:cNvPr>
            <p:cNvSpPr txBox="1"/>
            <p:nvPr/>
          </p:nvSpPr>
          <p:spPr>
            <a:xfrm>
              <a:off x="10235994" y="5675052"/>
              <a:ext cx="711900" cy="330209"/>
            </a:xfrm>
            <a:prstGeom prst="rect">
              <a:avLst/>
            </a:prstGeom>
            <a:blipFill rotWithShape="1">
              <a:blip r:embed="rId22">
                <a:alphaModFix/>
              </a:blip>
              <a:stretch>
                <a:fillRect b="-30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72" name="Group 171">
              <a:extLst>
                <a:ext uri="{FF2B5EF4-FFF2-40B4-BE49-F238E27FC236}">
                  <a16:creationId xmlns:a16="http://schemas.microsoft.com/office/drawing/2014/main" id="{0CF9E44A-CC17-B57C-DE58-F5763ED97598}"/>
                </a:ext>
              </a:extLst>
            </p:cNvPr>
            <p:cNvGrpSpPr/>
            <p:nvPr/>
          </p:nvGrpSpPr>
          <p:grpSpPr>
            <a:xfrm>
              <a:off x="7144889" y="3558090"/>
              <a:ext cx="4812213" cy="2299781"/>
              <a:chOff x="2383771" y="1865757"/>
              <a:chExt cx="7069866" cy="3378725"/>
            </a:xfrm>
          </p:grpSpPr>
          <p:pic>
            <p:nvPicPr>
              <p:cNvPr id="173" name="Google Shape;335;g22b542f3695_0_122">
                <a:extLst>
                  <a:ext uri="{FF2B5EF4-FFF2-40B4-BE49-F238E27FC236}">
                    <a16:creationId xmlns:a16="http://schemas.microsoft.com/office/drawing/2014/main" id="{3DCF66ED-A905-F8B6-8260-BE9AFC240018}"/>
                  </a:ext>
                </a:extLst>
              </p:cNvPr>
              <p:cNvPicPr preferRelativeResize="0"/>
              <p:nvPr/>
            </p:nvPicPr>
            <p:blipFill rotWithShape="1">
              <a:blip r:embed="rId23">
                <a:alphaModFix/>
              </a:blip>
              <a:srcRect/>
              <a:stretch/>
            </p:blipFill>
            <p:spPr>
              <a:xfrm>
                <a:off x="2383771" y="1865757"/>
                <a:ext cx="7069866" cy="3378725"/>
              </a:xfrm>
              <a:prstGeom prst="rect">
                <a:avLst/>
              </a:prstGeom>
              <a:noFill/>
              <a:ln>
                <a:noFill/>
              </a:ln>
            </p:spPr>
          </p:pic>
          <p:pic>
            <p:nvPicPr>
              <p:cNvPr id="174" name="Google Shape;336;g22b542f3695_0_122">
                <a:extLst>
                  <a:ext uri="{FF2B5EF4-FFF2-40B4-BE49-F238E27FC236}">
                    <a16:creationId xmlns:a16="http://schemas.microsoft.com/office/drawing/2014/main" id="{02C90036-38C4-D9AB-C44C-5F68B969733A}"/>
                  </a:ext>
                </a:extLst>
              </p:cNvPr>
              <p:cNvPicPr preferRelativeResize="0"/>
              <p:nvPr/>
            </p:nvPicPr>
            <p:blipFill rotWithShape="1">
              <a:blip r:embed="rId24">
                <a:alphaModFix/>
              </a:blip>
              <a:srcRect/>
              <a:stretch/>
            </p:blipFill>
            <p:spPr>
              <a:xfrm>
                <a:off x="4583375" y="1948905"/>
                <a:ext cx="1802438" cy="3066402"/>
              </a:xfrm>
              <a:prstGeom prst="rect">
                <a:avLst/>
              </a:prstGeom>
              <a:noFill/>
              <a:ln>
                <a:noFill/>
              </a:ln>
            </p:spPr>
          </p:pic>
          <p:pic>
            <p:nvPicPr>
              <p:cNvPr id="175" name="Google Shape;337;g22b542f3695_0_122">
                <a:extLst>
                  <a:ext uri="{FF2B5EF4-FFF2-40B4-BE49-F238E27FC236}">
                    <a16:creationId xmlns:a16="http://schemas.microsoft.com/office/drawing/2014/main" id="{93D305CC-1BB0-FE50-80A9-775835638717}"/>
                  </a:ext>
                </a:extLst>
              </p:cNvPr>
              <p:cNvPicPr preferRelativeResize="0"/>
              <p:nvPr/>
            </p:nvPicPr>
            <p:blipFill rotWithShape="1">
              <a:blip r:embed="rId25">
                <a:alphaModFix/>
              </a:blip>
              <a:srcRect/>
              <a:stretch/>
            </p:blipFill>
            <p:spPr>
              <a:xfrm>
                <a:off x="6405250" y="1933603"/>
                <a:ext cx="1802425" cy="3066404"/>
              </a:xfrm>
              <a:prstGeom prst="rect">
                <a:avLst/>
              </a:prstGeom>
              <a:noFill/>
              <a:ln>
                <a:noFill/>
              </a:ln>
            </p:spPr>
          </p:pic>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A1AD1E54-7664-C36F-B1F7-735D427DD68D}"/>
                      </a:ext>
                    </a:extLst>
                  </p:cNvPr>
                  <p:cNvSpPr txBox="1"/>
                  <p:nvPr/>
                </p:nvSpPr>
                <p:spPr>
                  <a:xfrm>
                    <a:off x="2454040"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6" name="TextBox 175">
                    <a:extLst>
                      <a:ext uri="{FF2B5EF4-FFF2-40B4-BE49-F238E27FC236}">
                        <a16:creationId xmlns:a16="http://schemas.microsoft.com/office/drawing/2014/main" id="{A1AD1E54-7664-C36F-B1F7-735D427DD68D}"/>
                      </a:ext>
                    </a:extLst>
                  </p:cNvPr>
                  <p:cNvSpPr txBox="1">
                    <a:spLocks noRot="1" noChangeAspect="1" noMove="1" noResize="1" noEditPoints="1" noAdjustHandles="1" noChangeArrowheads="1" noChangeShapeType="1" noTextEdit="1"/>
                  </p:cNvSpPr>
                  <p:nvPr/>
                </p:nvSpPr>
                <p:spPr>
                  <a:xfrm>
                    <a:off x="2454040"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6D1724A1-9ADE-ED86-2A7E-FD37A2425E1D}"/>
                      </a:ext>
                    </a:extLst>
                  </p:cNvPr>
                  <p:cNvSpPr txBox="1"/>
                  <p:nvPr/>
                </p:nvSpPr>
                <p:spPr>
                  <a:xfrm>
                    <a:off x="2454040"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7" name="TextBox 176">
                    <a:extLst>
                      <a:ext uri="{FF2B5EF4-FFF2-40B4-BE49-F238E27FC236}">
                        <a16:creationId xmlns:a16="http://schemas.microsoft.com/office/drawing/2014/main" id="{6D1724A1-9ADE-ED86-2A7E-FD37A2425E1D}"/>
                      </a:ext>
                    </a:extLst>
                  </p:cNvPr>
                  <p:cNvSpPr txBox="1">
                    <a:spLocks noRot="1" noChangeAspect="1" noMove="1" noResize="1" noEditPoints="1" noAdjustHandles="1" noChangeArrowheads="1" noChangeShapeType="1" noTextEdit="1"/>
                  </p:cNvSpPr>
                  <p:nvPr/>
                </p:nvSpPr>
                <p:spPr>
                  <a:xfrm>
                    <a:off x="2454040"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F359D271-1C62-5662-C8EF-1FC85AE39EE5}"/>
                      </a:ext>
                    </a:extLst>
                  </p:cNvPr>
                  <p:cNvSpPr txBox="1"/>
                  <p:nvPr/>
                </p:nvSpPr>
                <p:spPr>
                  <a:xfrm>
                    <a:off x="2454040"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=1</m:t>
                              </m:r>
                            </m:sup>
                          </m:sSubSup>
                        </m:oMath>
                      </m:oMathPara>
                    </a14:m>
                    <a:endParaRPr lang="en-US" sz="1200"/>
                  </a:p>
                </p:txBody>
              </p:sp>
            </mc:Choice>
            <mc:Fallback xmlns="">
              <p:sp>
                <p:nvSpPr>
                  <p:cNvPr id="178" name="TextBox 177">
                    <a:extLst>
                      <a:ext uri="{FF2B5EF4-FFF2-40B4-BE49-F238E27FC236}">
                        <a16:creationId xmlns:a16="http://schemas.microsoft.com/office/drawing/2014/main" id="{F359D271-1C62-5662-C8EF-1FC85AE39EE5}"/>
                      </a:ext>
                    </a:extLst>
                  </p:cNvPr>
                  <p:cNvSpPr txBox="1">
                    <a:spLocks noRot="1" noChangeAspect="1" noMove="1" noResize="1" noEditPoints="1" noAdjustHandles="1" noChangeArrowheads="1" noChangeShapeType="1" noTextEdit="1"/>
                  </p:cNvSpPr>
                  <p:nvPr/>
                </p:nvSpPr>
                <p:spPr>
                  <a:xfrm>
                    <a:off x="2454040" y="2917761"/>
                    <a:ext cx="646510" cy="282324"/>
                  </a:xfrm>
                  <a:prstGeom prst="rect">
                    <a:avLst/>
                  </a:prstGeom>
                  <a:blipFill>
                    <a:blip r:embed="rId28"/>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832598DD-288F-6F36-0EB4-1F7783340939}"/>
                      </a:ext>
                    </a:extLst>
                  </p:cNvPr>
                  <p:cNvSpPr txBox="1"/>
                  <p:nvPr/>
                </p:nvSpPr>
                <p:spPr>
                  <a:xfrm>
                    <a:off x="4307462"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79" name="TextBox 178">
                    <a:extLst>
                      <a:ext uri="{FF2B5EF4-FFF2-40B4-BE49-F238E27FC236}">
                        <a16:creationId xmlns:a16="http://schemas.microsoft.com/office/drawing/2014/main" id="{832598DD-288F-6F36-0EB4-1F7783340939}"/>
                      </a:ext>
                    </a:extLst>
                  </p:cNvPr>
                  <p:cNvSpPr txBox="1">
                    <a:spLocks noRot="1" noChangeAspect="1" noMove="1" noResize="1" noEditPoints="1" noAdjustHandles="1" noChangeArrowheads="1" noChangeShapeType="1" noTextEdit="1"/>
                  </p:cNvSpPr>
                  <p:nvPr/>
                </p:nvSpPr>
                <p:spPr>
                  <a:xfrm>
                    <a:off x="4307462"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EB655227-6CB5-D78C-E959-84F3BDAE6012}"/>
                      </a:ext>
                    </a:extLst>
                  </p:cNvPr>
                  <p:cNvSpPr txBox="1"/>
                  <p:nvPr/>
                </p:nvSpPr>
                <p:spPr>
                  <a:xfrm>
                    <a:off x="4307462"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0" name="TextBox 179">
                    <a:extLst>
                      <a:ext uri="{FF2B5EF4-FFF2-40B4-BE49-F238E27FC236}">
                        <a16:creationId xmlns:a16="http://schemas.microsoft.com/office/drawing/2014/main" id="{EB655227-6CB5-D78C-E959-84F3BDAE6012}"/>
                      </a:ext>
                    </a:extLst>
                  </p:cNvPr>
                  <p:cNvSpPr txBox="1">
                    <a:spLocks noRot="1" noChangeAspect="1" noMove="1" noResize="1" noEditPoints="1" noAdjustHandles="1" noChangeArrowheads="1" noChangeShapeType="1" noTextEdit="1"/>
                  </p:cNvSpPr>
                  <p:nvPr/>
                </p:nvSpPr>
                <p:spPr>
                  <a:xfrm>
                    <a:off x="4307462"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50D23CA-DE22-81B6-7E4B-183263117834}"/>
                      </a:ext>
                    </a:extLst>
                  </p:cNvPr>
                  <p:cNvSpPr txBox="1"/>
                  <p:nvPr/>
                </p:nvSpPr>
                <p:spPr>
                  <a:xfrm>
                    <a:off x="4307462" y="2917761"/>
                    <a:ext cx="646510" cy="282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=2</m:t>
                              </m:r>
                            </m:sup>
                          </m:sSubSup>
                        </m:oMath>
                      </m:oMathPara>
                    </a14:m>
                    <a:endParaRPr lang="en-US" sz="1200"/>
                  </a:p>
                </p:txBody>
              </p:sp>
            </mc:Choice>
            <mc:Fallback xmlns="">
              <p:sp>
                <p:nvSpPr>
                  <p:cNvPr id="181" name="TextBox 180">
                    <a:extLst>
                      <a:ext uri="{FF2B5EF4-FFF2-40B4-BE49-F238E27FC236}">
                        <a16:creationId xmlns:a16="http://schemas.microsoft.com/office/drawing/2014/main" id="{C50D23CA-DE22-81B6-7E4B-183263117834}"/>
                      </a:ext>
                    </a:extLst>
                  </p:cNvPr>
                  <p:cNvSpPr txBox="1">
                    <a:spLocks noRot="1" noChangeAspect="1" noMove="1" noResize="1" noEditPoints="1" noAdjustHandles="1" noChangeArrowheads="1" noChangeShapeType="1" noTextEdit="1"/>
                  </p:cNvSpPr>
                  <p:nvPr/>
                </p:nvSpPr>
                <p:spPr>
                  <a:xfrm>
                    <a:off x="4307462" y="2917761"/>
                    <a:ext cx="646510" cy="282324"/>
                  </a:xfrm>
                  <a:prstGeom prst="rect">
                    <a:avLst/>
                  </a:prstGeom>
                  <a:blipFill>
                    <a:blip r:embed="rId29"/>
                    <a:stretch>
                      <a:fillRect l="-6944" r="-13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642A89A-A269-D17A-2E4E-B51022B3C84D}"/>
                      </a:ext>
                    </a:extLst>
                  </p:cNvPr>
                  <p:cNvSpPr txBox="1"/>
                  <p:nvPr/>
                </p:nvSpPr>
                <p:spPr>
                  <a:xfrm>
                    <a:off x="6154834" y="4024799"/>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=1</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2" name="TextBox 181">
                    <a:extLst>
                      <a:ext uri="{FF2B5EF4-FFF2-40B4-BE49-F238E27FC236}">
                        <a16:creationId xmlns:a16="http://schemas.microsoft.com/office/drawing/2014/main" id="{F642A89A-A269-D17A-2E4E-B51022B3C84D}"/>
                      </a:ext>
                    </a:extLst>
                  </p:cNvPr>
                  <p:cNvSpPr txBox="1">
                    <a:spLocks noRot="1" noChangeAspect="1" noMove="1" noResize="1" noEditPoints="1" noAdjustHandles="1" noChangeArrowheads="1" noChangeShapeType="1" noTextEdit="1"/>
                  </p:cNvSpPr>
                  <p:nvPr/>
                </p:nvSpPr>
                <p:spPr>
                  <a:xfrm>
                    <a:off x="6154834" y="4024799"/>
                    <a:ext cx="571053" cy="271302"/>
                  </a:xfrm>
                  <a:prstGeom prst="rect">
                    <a:avLst/>
                  </a:prstGeom>
                  <a:blipFill>
                    <a:blip r:embed="rId26"/>
                    <a:stretch>
                      <a:fillRect l="-781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2C53D310-C375-DF69-C5EB-F5426F671802}"/>
                      </a:ext>
                    </a:extLst>
                  </p:cNvPr>
                  <p:cNvSpPr txBox="1"/>
                  <p:nvPr/>
                </p:nvSpPr>
                <p:spPr>
                  <a:xfrm>
                    <a:off x="6154834" y="3494103"/>
                    <a:ext cx="571053" cy="271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=2</m:t>
                              </m:r>
                            </m:sub>
                            <m:sup>
                              <m:r>
                                <a:rPr lang="en-US" sz="1200" b="0" i="1" smtClean="0">
                                  <a:latin typeface="Cambria Math" panose="02040503050406030204" pitchFamily="18" charset="0"/>
                                </a:rPr>
                                <m:t>𝑠</m:t>
                              </m:r>
                            </m:sup>
                          </m:sSubSup>
                        </m:oMath>
                      </m:oMathPara>
                    </a14:m>
                    <a:endParaRPr lang="en-US" sz="1200"/>
                  </a:p>
                </p:txBody>
              </p:sp>
            </mc:Choice>
            <mc:Fallback xmlns="">
              <p:sp>
                <p:nvSpPr>
                  <p:cNvPr id="183" name="TextBox 182">
                    <a:extLst>
                      <a:ext uri="{FF2B5EF4-FFF2-40B4-BE49-F238E27FC236}">
                        <a16:creationId xmlns:a16="http://schemas.microsoft.com/office/drawing/2014/main" id="{2C53D310-C375-DF69-C5EB-F5426F671802}"/>
                      </a:ext>
                    </a:extLst>
                  </p:cNvPr>
                  <p:cNvSpPr txBox="1">
                    <a:spLocks noRot="1" noChangeAspect="1" noMove="1" noResize="1" noEditPoints="1" noAdjustHandles="1" noChangeArrowheads="1" noChangeShapeType="1" noTextEdit="1"/>
                  </p:cNvSpPr>
                  <p:nvPr/>
                </p:nvSpPr>
                <p:spPr>
                  <a:xfrm>
                    <a:off x="6154834" y="3494103"/>
                    <a:ext cx="571053" cy="271302"/>
                  </a:xfrm>
                  <a:prstGeom prst="rect">
                    <a:avLst/>
                  </a:prstGeom>
                  <a:blipFill>
                    <a:blip r:embed="rId27"/>
                    <a:stretch>
                      <a:fillRect l="-781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57A30B2E-4B02-8BCE-1439-95F7A6FE3AEA}"/>
                      </a:ext>
                    </a:extLst>
                  </p:cNvPr>
                  <p:cNvSpPr txBox="1"/>
                  <p:nvPr/>
                </p:nvSpPr>
                <p:spPr>
                  <a:xfrm>
                    <a:off x="6154834" y="2917761"/>
                    <a:ext cx="646510" cy="283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𝒲</m:t>
                              </m:r>
                            </m:e>
                            <m:sub>
                              <m:r>
                                <a:rPr lang="en-US" sz="1200" b="0" i="1" smtClean="0">
                                  <a:latin typeface="Cambria Math" panose="02040503050406030204" pitchFamily="18" charset="0"/>
                                </a:rPr>
                                <m:t>𝑙</m:t>
                              </m:r>
                              <m:r>
                                <a:rPr lang="en-US" sz="1200" b="0" i="1" smtClean="0">
                                  <a:latin typeface="Cambria Math" panose="02040503050406030204" pitchFamily="18" charset="0"/>
                                </a:rPr>
                                <m:t>=3</m:t>
                              </m:r>
                            </m:sub>
                            <m:sup>
                              <m:r>
                                <a:rPr lang="en-US" sz="1200" b="0" i="1" smtClean="0">
                                  <a:latin typeface="Cambria Math" panose="02040503050406030204" pitchFamily="18" charset="0"/>
                                </a:rPr>
                                <m:t>𝑇</m:t>
                              </m:r>
                              <m:r>
                                <a:rPr lang="en-US" sz="1200" b="0" i="1" smtClean="0">
                                  <a:latin typeface="Cambria Math" panose="02040503050406030204" pitchFamily="18" charset="0"/>
                                </a:rPr>
                                <m:t>=3</m:t>
                              </m:r>
                            </m:sup>
                          </m:sSubSup>
                        </m:oMath>
                      </m:oMathPara>
                    </a14:m>
                    <a:endParaRPr lang="en-US" sz="1200"/>
                  </a:p>
                </p:txBody>
              </p:sp>
            </mc:Choice>
            <mc:Fallback xmlns="">
              <p:sp>
                <p:nvSpPr>
                  <p:cNvPr id="184" name="TextBox 183">
                    <a:extLst>
                      <a:ext uri="{FF2B5EF4-FFF2-40B4-BE49-F238E27FC236}">
                        <a16:creationId xmlns:a16="http://schemas.microsoft.com/office/drawing/2014/main" id="{57A30B2E-4B02-8BCE-1439-95F7A6FE3AEA}"/>
                      </a:ext>
                    </a:extLst>
                  </p:cNvPr>
                  <p:cNvSpPr txBox="1">
                    <a:spLocks noRot="1" noChangeAspect="1" noMove="1" noResize="1" noEditPoints="1" noAdjustHandles="1" noChangeArrowheads="1" noChangeShapeType="1" noTextEdit="1"/>
                  </p:cNvSpPr>
                  <p:nvPr/>
                </p:nvSpPr>
                <p:spPr>
                  <a:xfrm>
                    <a:off x="6154834" y="2917761"/>
                    <a:ext cx="646510" cy="283643"/>
                  </a:xfrm>
                  <a:prstGeom prst="rect">
                    <a:avLst/>
                  </a:prstGeom>
                  <a:blipFill>
                    <a:blip r:embed="rId30"/>
                    <a:stretch>
                      <a:fillRect l="-6944" r="-1389" b="-18750"/>
                    </a:stretch>
                  </a:blipFill>
                </p:spPr>
                <p:txBody>
                  <a:bodyPr/>
                  <a:lstStyle/>
                  <a:p>
                    <a:r>
                      <a:rPr lang="en-US">
                        <a:noFill/>
                      </a:rPr>
                      <a:t> </a:t>
                    </a:r>
                  </a:p>
                </p:txBody>
              </p:sp>
            </mc:Fallback>
          </mc:AlternateContent>
        </p:grpSp>
      </p:grpSp>
      <p:sp>
        <p:nvSpPr>
          <p:cNvPr id="42" name="Text Placeholder 2">
            <a:extLst>
              <a:ext uri="{FF2B5EF4-FFF2-40B4-BE49-F238E27FC236}">
                <a16:creationId xmlns:a16="http://schemas.microsoft.com/office/drawing/2014/main" id="{CA917414-A075-7278-0AA5-846AA9AAEA62}"/>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Tree>
    <p:extLst>
      <p:ext uri="{BB962C8B-B14F-4D97-AF65-F5344CB8AC3E}">
        <p14:creationId xmlns:p14="http://schemas.microsoft.com/office/powerpoint/2010/main" val="35185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B0112EE4-4C97-476C-16CF-817CE93F22AD}"/>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sp>
        <p:nvSpPr>
          <p:cNvPr id="67" name="Text Placeholder 2">
            <a:extLst>
              <a:ext uri="{FF2B5EF4-FFF2-40B4-BE49-F238E27FC236}">
                <a16:creationId xmlns:a16="http://schemas.microsoft.com/office/drawing/2014/main" id="{10EF1B92-168B-DB46-4E5E-D131C3ADA531}"/>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4" name="Group 53">
            <a:extLst>
              <a:ext uri="{FF2B5EF4-FFF2-40B4-BE49-F238E27FC236}">
                <a16:creationId xmlns:a16="http://schemas.microsoft.com/office/drawing/2014/main" id="{074A6EFF-D15B-B3A4-37E9-2164D3DDE49D}"/>
              </a:ext>
            </a:extLst>
          </p:cNvPr>
          <p:cNvGrpSpPr/>
          <p:nvPr/>
        </p:nvGrpSpPr>
        <p:grpSpPr>
          <a:xfrm>
            <a:off x="1171457" y="2866249"/>
            <a:ext cx="9491696" cy="3947971"/>
            <a:chOff x="1171457" y="2866249"/>
            <a:chExt cx="9491696" cy="3947971"/>
          </a:xfrm>
        </p:grpSpPr>
        <p:grpSp>
          <p:nvGrpSpPr>
            <p:cNvPr id="4" name="Group 3">
              <a:extLst>
                <a:ext uri="{FF2B5EF4-FFF2-40B4-BE49-F238E27FC236}">
                  <a16:creationId xmlns:a16="http://schemas.microsoft.com/office/drawing/2014/main" id="{977EAFC3-B227-8C10-7469-FE43792F629A}"/>
                </a:ext>
              </a:extLst>
            </p:cNvPr>
            <p:cNvGrpSpPr/>
            <p:nvPr/>
          </p:nvGrpSpPr>
          <p:grpSpPr>
            <a:xfrm>
              <a:off x="1171457" y="3010884"/>
              <a:ext cx="5231695" cy="3803336"/>
              <a:chOff x="953229" y="1645382"/>
              <a:chExt cx="4778735" cy="3474043"/>
            </a:xfrm>
          </p:grpSpPr>
          <p:sp>
            <p:nvSpPr>
              <p:cNvPr id="5" name="TextBox 4">
                <a:extLst>
                  <a:ext uri="{FF2B5EF4-FFF2-40B4-BE49-F238E27FC236}">
                    <a16:creationId xmlns:a16="http://schemas.microsoft.com/office/drawing/2014/main" id="{D142585A-9B7C-E1DC-84E4-DC50F3ED43A5}"/>
                  </a:ext>
                </a:extLst>
              </p:cNvPr>
              <p:cNvSpPr txBox="1"/>
              <p:nvPr/>
            </p:nvSpPr>
            <p:spPr>
              <a:xfrm>
                <a:off x="1556105" y="4827037"/>
                <a:ext cx="3572984" cy="292388"/>
              </a:xfrm>
              <a:prstGeom prst="rect">
                <a:avLst/>
              </a:prstGeom>
              <a:noFill/>
            </p:spPr>
            <p:txBody>
              <a:bodyPr wrap="square" rtlCol="0">
                <a:spAutoFit/>
              </a:bodyPr>
              <a:lstStyle/>
              <a:p>
                <a:r>
                  <a:rPr lang="en-US" sz="1300"/>
                  <a:t>a) Feature Similarity on Standard CIFAR10 </a:t>
                </a:r>
              </a:p>
            </p:txBody>
          </p:sp>
          <p:pic>
            <p:nvPicPr>
              <p:cNvPr id="8" name="Picture 7" descr="A chart of different colored squares&#10;&#10;Description automatically generated">
                <a:extLst>
                  <a:ext uri="{FF2B5EF4-FFF2-40B4-BE49-F238E27FC236}">
                    <a16:creationId xmlns:a16="http://schemas.microsoft.com/office/drawing/2014/main" id="{8ECE7F7B-F52F-D5D6-E863-DF472D0EE265}"/>
                  </a:ext>
                </a:extLst>
              </p:cNvPr>
              <p:cNvPicPr>
                <a:picLocks noChangeAspect="1"/>
              </p:cNvPicPr>
              <p:nvPr/>
            </p:nvPicPr>
            <p:blipFill rotWithShape="1">
              <a:blip r:embed="rId2"/>
              <a:srcRect l="1634" t="3596" r="11265" b="9417"/>
              <a:stretch/>
            </p:blipFill>
            <p:spPr>
              <a:xfrm>
                <a:off x="953229" y="1645382"/>
                <a:ext cx="4778735" cy="3181655"/>
              </a:xfrm>
              <a:prstGeom prst="rect">
                <a:avLst/>
              </a:prstGeom>
            </p:spPr>
          </p:pic>
        </p:grpSp>
        <p:pic>
          <p:nvPicPr>
            <p:cNvPr id="15" name="Picture 14">
              <a:extLst>
                <a:ext uri="{FF2B5EF4-FFF2-40B4-BE49-F238E27FC236}">
                  <a16:creationId xmlns:a16="http://schemas.microsoft.com/office/drawing/2014/main" id="{E363F364-4DC2-3BC5-295D-95913BF4B137}"/>
                </a:ext>
              </a:extLst>
            </p:cNvPr>
            <p:cNvPicPr>
              <a:picLocks noChangeAspect="1"/>
            </p:cNvPicPr>
            <p:nvPr/>
          </p:nvPicPr>
          <p:blipFill>
            <a:blip r:embed="rId3"/>
            <a:stretch>
              <a:fillRect/>
            </a:stretch>
          </p:blipFill>
          <p:spPr>
            <a:xfrm>
              <a:off x="6751497" y="2866249"/>
              <a:ext cx="3911656" cy="3480296"/>
            </a:xfrm>
            <a:prstGeom prst="rect">
              <a:avLst/>
            </a:prstGeom>
          </p:spPr>
        </p:pic>
        <p:sp>
          <p:nvSpPr>
            <p:cNvPr id="16" name="TextBox 15">
              <a:extLst>
                <a:ext uri="{FF2B5EF4-FFF2-40B4-BE49-F238E27FC236}">
                  <a16:creationId xmlns:a16="http://schemas.microsoft.com/office/drawing/2014/main" id="{D35B9038-430A-600C-DD1F-1D305F869163}"/>
                </a:ext>
              </a:extLst>
            </p:cNvPr>
            <p:cNvSpPr txBox="1"/>
            <p:nvPr/>
          </p:nvSpPr>
          <p:spPr>
            <a:xfrm>
              <a:off x="6751498" y="6280467"/>
              <a:ext cx="3823743" cy="336006"/>
            </a:xfrm>
            <a:prstGeom prst="rect">
              <a:avLst/>
            </a:prstGeom>
            <a:noFill/>
          </p:spPr>
          <p:txBody>
            <a:bodyPr wrap="square" rtlCol="0">
              <a:spAutoFit/>
            </a:bodyPr>
            <a:lstStyle/>
            <a:p>
              <a:pPr algn="ctr"/>
              <a:r>
                <a:rPr lang="en-US" sz="1200"/>
                <a:t>Comparative performance of CL methods on the Split-CIFAR10 dataset over 9 steps, 5 steps, and 2 steps.</a:t>
              </a:r>
            </a:p>
          </p:txBody>
        </p:sp>
      </p:grpSp>
      <p:grpSp>
        <p:nvGrpSpPr>
          <p:cNvPr id="58" name="Group 57">
            <a:extLst>
              <a:ext uri="{FF2B5EF4-FFF2-40B4-BE49-F238E27FC236}">
                <a16:creationId xmlns:a16="http://schemas.microsoft.com/office/drawing/2014/main" id="{ED14867B-9358-5217-47E2-00F3EB64781F}"/>
              </a:ext>
            </a:extLst>
          </p:cNvPr>
          <p:cNvGrpSpPr/>
          <p:nvPr/>
        </p:nvGrpSpPr>
        <p:grpSpPr>
          <a:xfrm>
            <a:off x="1522501" y="3254703"/>
            <a:ext cx="8890185" cy="2330632"/>
            <a:chOff x="1522501" y="3254703"/>
            <a:chExt cx="8890185" cy="2330632"/>
          </a:xfrm>
        </p:grpSpPr>
        <p:sp>
          <p:nvSpPr>
            <p:cNvPr id="9" name="Rectangle 8">
              <a:extLst>
                <a:ext uri="{FF2B5EF4-FFF2-40B4-BE49-F238E27FC236}">
                  <a16:creationId xmlns:a16="http://schemas.microsoft.com/office/drawing/2014/main" id="{E18DC6F6-38AA-8E54-7E3B-0B52C86312CE}"/>
                </a:ext>
              </a:extLst>
            </p:cNvPr>
            <p:cNvSpPr/>
            <p:nvPr/>
          </p:nvSpPr>
          <p:spPr>
            <a:xfrm>
              <a:off x="1831478" y="3254703"/>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9C41C9D-A2CE-3223-0D10-A09AA69E421C}"/>
                </a:ext>
              </a:extLst>
            </p:cNvPr>
            <p:cNvSpPr/>
            <p:nvPr/>
          </p:nvSpPr>
          <p:spPr>
            <a:xfrm rot="14400000">
              <a:off x="1582506" y="3509871"/>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8" name="Rectangle 27">
              <a:extLst>
                <a:ext uri="{FF2B5EF4-FFF2-40B4-BE49-F238E27FC236}">
                  <a16:creationId xmlns:a16="http://schemas.microsoft.com/office/drawing/2014/main" id="{466EA3E4-F005-AA2D-D7BD-290B8085B33A}"/>
                </a:ext>
              </a:extLst>
            </p:cNvPr>
            <p:cNvSpPr/>
            <p:nvPr/>
          </p:nvSpPr>
          <p:spPr>
            <a:xfrm>
              <a:off x="6914996" y="5420442"/>
              <a:ext cx="3497690" cy="164893"/>
            </a:xfrm>
            <a:prstGeom prst="rect">
              <a:avLst/>
            </a:prstGeom>
            <a:noFill/>
            <a:ln w="1905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9B075C1-790E-46B6-5E4F-CBDF62A725B4}"/>
              </a:ext>
            </a:extLst>
          </p:cNvPr>
          <p:cNvGrpSpPr/>
          <p:nvPr/>
        </p:nvGrpSpPr>
        <p:grpSpPr>
          <a:xfrm>
            <a:off x="3965183" y="2775363"/>
            <a:ext cx="6447503" cy="2618956"/>
            <a:chOff x="3965183" y="2775363"/>
            <a:chExt cx="6447503" cy="2618956"/>
          </a:xfrm>
        </p:grpSpPr>
        <p:sp>
          <p:nvSpPr>
            <p:cNvPr id="21" name="Down Arrow 20">
              <a:extLst>
                <a:ext uri="{FF2B5EF4-FFF2-40B4-BE49-F238E27FC236}">
                  <a16:creationId xmlns:a16="http://schemas.microsoft.com/office/drawing/2014/main" id="{6C03BBAD-E548-9A08-F865-21D9061BCCEA}"/>
                </a:ext>
              </a:extLst>
            </p:cNvPr>
            <p:cNvSpPr/>
            <p:nvPr/>
          </p:nvSpPr>
          <p:spPr>
            <a:xfrm rot="18900000">
              <a:off x="3965183" y="2775363"/>
              <a:ext cx="166530" cy="286539"/>
            </a:xfrm>
            <a:prstGeom prst="downArrow">
              <a:avLst/>
            </a:prstGeom>
            <a:solidFill>
              <a:srgbClr val="FF0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F3A22D32-4729-88B5-91D9-FA227EA0AEB8}"/>
                </a:ext>
              </a:extLst>
            </p:cNvPr>
            <p:cNvSpPr/>
            <p:nvPr/>
          </p:nvSpPr>
          <p:spPr>
            <a:xfrm>
              <a:off x="3965897" y="3263580"/>
              <a:ext cx="519275" cy="44973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3C8F0E-4F33-5839-A186-671B230C78C9}"/>
                </a:ext>
              </a:extLst>
            </p:cNvPr>
            <p:cNvSpPr/>
            <p:nvPr/>
          </p:nvSpPr>
          <p:spPr>
            <a:xfrm>
              <a:off x="6914996" y="5229426"/>
              <a:ext cx="3497690" cy="1648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E291C1B8-5A56-01D9-8162-F45CFFFF2573}"/>
              </a:ext>
            </a:extLst>
          </p:cNvPr>
          <p:cNvGrpSpPr/>
          <p:nvPr/>
        </p:nvGrpSpPr>
        <p:grpSpPr>
          <a:xfrm>
            <a:off x="4489592" y="2768868"/>
            <a:ext cx="5923094" cy="1765426"/>
            <a:chOff x="4489592" y="2768868"/>
            <a:chExt cx="5923094" cy="1765426"/>
          </a:xfrm>
        </p:grpSpPr>
        <p:sp>
          <p:nvSpPr>
            <p:cNvPr id="18" name="Rectangle 17">
              <a:extLst>
                <a:ext uri="{FF2B5EF4-FFF2-40B4-BE49-F238E27FC236}">
                  <a16:creationId xmlns:a16="http://schemas.microsoft.com/office/drawing/2014/main" id="{048A330D-03AC-EA22-8064-296A4AAFDBD9}"/>
                </a:ext>
              </a:extLst>
            </p:cNvPr>
            <p:cNvSpPr/>
            <p:nvPr/>
          </p:nvSpPr>
          <p:spPr>
            <a:xfrm>
              <a:off x="4489592" y="3263582"/>
              <a:ext cx="523695" cy="449733"/>
            </a:xfrm>
            <a:prstGeom prst="rect">
              <a:avLst/>
            </a:prstGeom>
            <a:noFill/>
            <a:ln w="31750">
              <a:solidFill>
                <a:srgbClr val="3A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2975CBC4-B7B4-047E-441F-1FC86006523F}"/>
                </a:ext>
              </a:extLst>
            </p:cNvPr>
            <p:cNvSpPr/>
            <p:nvPr/>
          </p:nvSpPr>
          <p:spPr>
            <a:xfrm rot="18900000">
              <a:off x="4507992" y="2768868"/>
              <a:ext cx="166530" cy="286539"/>
            </a:xfrm>
            <a:prstGeom prst="downArrow">
              <a:avLst/>
            </a:prstGeom>
            <a:solidFill>
              <a:srgbClr val="3A02FF"/>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42A31CC4-F18E-4422-92B7-8F1BCF828FC6}"/>
                </a:ext>
              </a:extLst>
            </p:cNvPr>
            <p:cNvSpPr/>
            <p:nvPr/>
          </p:nvSpPr>
          <p:spPr>
            <a:xfrm>
              <a:off x="6914996" y="4369401"/>
              <a:ext cx="3497690" cy="16489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51012B94-8FA3-F74D-A626-DA9B99D040FA}"/>
              </a:ext>
            </a:extLst>
          </p:cNvPr>
          <p:cNvGrpSpPr/>
          <p:nvPr/>
        </p:nvGrpSpPr>
        <p:grpSpPr>
          <a:xfrm>
            <a:off x="3323889" y="2761934"/>
            <a:ext cx="7088325" cy="1592068"/>
            <a:chOff x="3323889" y="2761934"/>
            <a:chExt cx="7088325" cy="1592068"/>
          </a:xfrm>
        </p:grpSpPr>
        <p:sp>
          <p:nvSpPr>
            <p:cNvPr id="17" name="Rectangle 16">
              <a:extLst>
                <a:ext uri="{FF2B5EF4-FFF2-40B4-BE49-F238E27FC236}">
                  <a16:creationId xmlns:a16="http://schemas.microsoft.com/office/drawing/2014/main" id="{38A52BB5-7E7B-089B-1104-EBDEB20DA41C}"/>
                </a:ext>
              </a:extLst>
            </p:cNvPr>
            <p:cNvSpPr/>
            <p:nvPr/>
          </p:nvSpPr>
          <p:spPr>
            <a:xfrm>
              <a:off x="3437782" y="3263582"/>
              <a:ext cx="519275" cy="449733"/>
            </a:xfrm>
            <a:prstGeom prst="rect">
              <a:avLst/>
            </a:prstGeom>
            <a:noFill/>
            <a:ln w="317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1C1D2567-039E-4E15-4366-CF2CFC666BD6}"/>
                </a:ext>
              </a:extLst>
            </p:cNvPr>
            <p:cNvSpPr/>
            <p:nvPr/>
          </p:nvSpPr>
          <p:spPr>
            <a:xfrm rot="18900000">
              <a:off x="3323889" y="2761934"/>
              <a:ext cx="166530" cy="286539"/>
            </a:xfrm>
            <a:prstGeom prst="downArrow">
              <a:avLst/>
            </a:prstGeom>
            <a:solidFill>
              <a:srgbClr val="0D80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7" name="Rectangle 46">
              <a:extLst>
                <a:ext uri="{FF2B5EF4-FFF2-40B4-BE49-F238E27FC236}">
                  <a16:creationId xmlns:a16="http://schemas.microsoft.com/office/drawing/2014/main" id="{09797854-FD85-879A-A008-DEA89E3DFFFA}"/>
                </a:ext>
              </a:extLst>
            </p:cNvPr>
            <p:cNvSpPr/>
            <p:nvPr/>
          </p:nvSpPr>
          <p:spPr>
            <a:xfrm>
              <a:off x="6914524" y="4189109"/>
              <a:ext cx="3497690" cy="164893"/>
            </a:xfrm>
            <a:prstGeom prst="rect">
              <a:avLst/>
            </a:prstGeom>
            <a:noFill/>
            <a:ln w="1905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D8198994-910B-FD3B-8489-925C889FEE5D}"/>
              </a:ext>
            </a:extLst>
          </p:cNvPr>
          <p:cNvGrpSpPr/>
          <p:nvPr/>
        </p:nvGrpSpPr>
        <p:grpSpPr>
          <a:xfrm>
            <a:off x="2829826" y="2722980"/>
            <a:ext cx="7582388" cy="1285794"/>
            <a:chOff x="2829826" y="2722980"/>
            <a:chExt cx="7582388" cy="1285794"/>
          </a:xfrm>
        </p:grpSpPr>
        <p:sp>
          <p:nvSpPr>
            <p:cNvPr id="48" name="Rectangle 47">
              <a:extLst>
                <a:ext uri="{FF2B5EF4-FFF2-40B4-BE49-F238E27FC236}">
                  <a16:creationId xmlns:a16="http://schemas.microsoft.com/office/drawing/2014/main" id="{387BD9A1-053E-C23C-B0E7-BCC0F63468C5}"/>
                </a:ext>
              </a:extLst>
            </p:cNvPr>
            <p:cNvSpPr/>
            <p:nvPr/>
          </p:nvSpPr>
          <p:spPr>
            <a:xfrm>
              <a:off x="2885167" y="3260315"/>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A5C8B729-A2C9-AF45-F151-10D2D755A041}"/>
                </a:ext>
              </a:extLst>
            </p:cNvPr>
            <p:cNvSpPr/>
            <p:nvPr/>
          </p:nvSpPr>
          <p:spPr>
            <a:xfrm rot="18900000">
              <a:off x="2829826" y="2722980"/>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0" name="Rectangle 49">
              <a:extLst>
                <a:ext uri="{FF2B5EF4-FFF2-40B4-BE49-F238E27FC236}">
                  <a16:creationId xmlns:a16="http://schemas.microsoft.com/office/drawing/2014/main" id="{C8875387-F2E5-2BF1-F359-C8E2DC2FEA3C}"/>
                </a:ext>
              </a:extLst>
            </p:cNvPr>
            <p:cNvSpPr/>
            <p:nvPr/>
          </p:nvSpPr>
          <p:spPr>
            <a:xfrm>
              <a:off x="6914524" y="3843881"/>
              <a:ext cx="3497690" cy="164893"/>
            </a:xfrm>
            <a:prstGeom prst="rect">
              <a:avLst/>
            </a:prstGeom>
            <a:noFill/>
            <a:ln w="190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6F3CD46F-72B5-5EFD-C5B2-CB07325A1972}"/>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745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489B28-9B00-5634-524B-47BE44960C54}"/>
              </a:ext>
            </a:extLst>
          </p:cNvPr>
          <p:cNvSpPr>
            <a:spLocks noGrp="1"/>
          </p:cNvSpPr>
          <p:nvPr>
            <p:ph type="body" idx="1"/>
          </p:nvPr>
        </p:nvSpPr>
        <p:spPr>
          <a:xfrm>
            <a:off x="609600" y="1377108"/>
            <a:ext cx="10972800" cy="5356716"/>
          </a:xfrm>
        </p:spPr>
        <p:txBody>
          <a:bodyPr/>
          <a:lstStyle/>
          <a:p>
            <a:r>
              <a:rPr lang="en-US">
                <a:solidFill>
                  <a:srgbClr val="5F2A0F"/>
                </a:solidFill>
                <a:latin typeface="Calibri" panose="020F0502020204030204" pitchFamily="34" charset="0"/>
                <a:cs typeface="Calibri" panose="020F0502020204030204" pitchFamily="34" charset="0"/>
              </a:rPr>
              <a:t>The CL models displayed higher feature similarities (Central Kernel Alignment [24]) to ADRM on Standard CIFAR10 but differed in feature similarities on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perturbed CIFAR10 [6].</a:t>
            </a:r>
          </a:p>
        </p:txBody>
      </p:sp>
      <p:grpSp>
        <p:nvGrpSpPr>
          <p:cNvPr id="55" name="Group 54">
            <a:extLst>
              <a:ext uri="{FF2B5EF4-FFF2-40B4-BE49-F238E27FC236}">
                <a16:creationId xmlns:a16="http://schemas.microsoft.com/office/drawing/2014/main" id="{9FF77D9A-D3D9-78D8-CB38-5220CFFBA606}"/>
              </a:ext>
            </a:extLst>
          </p:cNvPr>
          <p:cNvGrpSpPr/>
          <p:nvPr/>
        </p:nvGrpSpPr>
        <p:grpSpPr>
          <a:xfrm>
            <a:off x="6196516" y="3010883"/>
            <a:ext cx="5148491" cy="3803337"/>
            <a:chOff x="6196516" y="3010883"/>
            <a:chExt cx="5148491" cy="3803337"/>
          </a:xfrm>
        </p:grpSpPr>
        <p:sp>
          <p:nvSpPr>
            <p:cNvPr id="6" name="TextBox 5">
              <a:extLst>
                <a:ext uri="{FF2B5EF4-FFF2-40B4-BE49-F238E27FC236}">
                  <a16:creationId xmlns:a16="http://schemas.microsoft.com/office/drawing/2014/main" id="{A1CDABAF-F24E-FE09-91EC-457B5BDB66F0}"/>
                </a:ext>
              </a:extLst>
            </p:cNvPr>
            <p:cNvSpPr txBox="1"/>
            <p:nvPr/>
          </p:nvSpPr>
          <p:spPr>
            <a:xfrm>
              <a:off x="6616831" y="6494118"/>
              <a:ext cx="4728176" cy="320102"/>
            </a:xfrm>
            <a:prstGeom prst="rect">
              <a:avLst/>
            </a:prstGeom>
            <a:noFill/>
          </p:spPr>
          <p:txBody>
            <a:bodyPr wrap="none" rtlCol="0">
              <a:spAutoFit/>
            </a:bodyPr>
            <a:lstStyle/>
            <a:p>
              <a:r>
                <a:rPr lang="en-US" sz="1300"/>
                <a:t>b) Feature Similarity on adversarial perturbed CIFAR10 </a:t>
              </a:r>
            </a:p>
          </p:txBody>
        </p:sp>
        <p:pic>
          <p:nvPicPr>
            <p:cNvPr id="7" name="Picture 6" descr="A chart of different colored squares&#10;&#10;Description automatically generated">
              <a:extLst>
                <a:ext uri="{FF2B5EF4-FFF2-40B4-BE49-F238E27FC236}">
                  <a16:creationId xmlns:a16="http://schemas.microsoft.com/office/drawing/2014/main" id="{D15FCC9C-D358-5D16-2C52-5E200467D13D}"/>
                </a:ext>
              </a:extLst>
            </p:cNvPr>
            <p:cNvPicPr>
              <a:picLocks noChangeAspect="1"/>
            </p:cNvPicPr>
            <p:nvPr/>
          </p:nvPicPr>
          <p:blipFill rotWithShape="1">
            <a:blip r:embed="rId3"/>
            <a:srcRect l="1761" t="2834" r="12522" b="10179"/>
            <a:stretch/>
          </p:blipFill>
          <p:spPr>
            <a:xfrm>
              <a:off x="6196516" y="3010883"/>
              <a:ext cx="5148491" cy="3483233"/>
            </a:xfrm>
            <a:prstGeom prst="rect">
              <a:avLst/>
            </a:prstGeom>
          </p:spPr>
        </p:pic>
      </p:grpSp>
      <p:pic>
        <p:nvPicPr>
          <p:cNvPr id="16" name="Picture 15" descr="A screen shot of a graph&#10;&#10;Description automatically generated">
            <a:extLst>
              <a:ext uri="{FF2B5EF4-FFF2-40B4-BE49-F238E27FC236}">
                <a16:creationId xmlns:a16="http://schemas.microsoft.com/office/drawing/2014/main" id="{1EA563C0-334A-E230-54BE-AE3F53059369}"/>
              </a:ext>
            </a:extLst>
          </p:cNvPr>
          <p:cNvPicPr>
            <a:picLocks noChangeAspect="1"/>
          </p:cNvPicPr>
          <p:nvPr/>
        </p:nvPicPr>
        <p:blipFill rotWithShape="1">
          <a:blip r:embed="rId4"/>
          <a:srcRect l="33853" t="16442" r="32994"/>
          <a:stretch/>
        </p:blipFill>
        <p:spPr>
          <a:xfrm>
            <a:off x="1791900" y="3010883"/>
            <a:ext cx="4360893" cy="3722941"/>
          </a:xfrm>
          <a:prstGeom prst="rect">
            <a:avLst/>
          </a:prstGeom>
        </p:spPr>
      </p:pic>
      <p:sp>
        <p:nvSpPr>
          <p:cNvPr id="54" name="Title 1">
            <a:extLst>
              <a:ext uri="{FF2B5EF4-FFF2-40B4-BE49-F238E27FC236}">
                <a16:creationId xmlns:a16="http://schemas.microsoft.com/office/drawing/2014/main" id="{5E5DE3F2-1158-5473-5AB8-2C1BF243FE9B}"/>
              </a:ext>
            </a:extLst>
          </p:cNvPr>
          <p:cNvSpPr>
            <a:spLocks noGrp="1"/>
          </p:cNvSpPr>
          <p:nvPr>
            <p:ph type="title"/>
          </p:nvPr>
        </p:nvSpPr>
        <p:spPr>
          <a:xfrm>
            <a:off x="602971" y="402520"/>
            <a:ext cx="10735407" cy="1066800"/>
          </a:xfrm>
        </p:spPr>
        <p:txBody>
          <a:bodyPr/>
          <a:lstStyle/>
          <a:p>
            <a:r>
              <a:rPr lang="en-US">
                <a:solidFill>
                  <a:srgbClr val="5F2A0F"/>
                </a:solidFill>
                <a:latin typeface="Calibri" panose="020F0502020204030204" pitchFamily="34" charset="0"/>
                <a:cs typeface="Calibri" panose="020F0502020204030204" pitchFamily="34" charset="0"/>
              </a:rPr>
              <a:t>Features Similarity Matrices: A Central Kernel Alignment Analysis [24]</a:t>
            </a:r>
          </a:p>
        </p:txBody>
      </p:sp>
      <p:grpSp>
        <p:nvGrpSpPr>
          <p:cNvPr id="58" name="Group 57">
            <a:extLst>
              <a:ext uri="{FF2B5EF4-FFF2-40B4-BE49-F238E27FC236}">
                <a16:creationId xmlns:a16="http://schemas.microsoft.com/office/drawing/2014/main" id="{40A71A9E-BDF3-DA4D-79EB-877AC114D97D}"/>
              </a:ext>
            </a:extLst>
          </p:cNvPr>
          <p:cNvGrpSpPr/>
          <p:nvPr/>
        </p:nvGrpSpPr>
        <p:grpSpPr>
          <a:xfrm>
            <a:off x="6528241" y="3284526"/>
            <a:ext cx="4029712" cy="520692"/>
            <a:chOff x="6528241" y="3284526"/>
            <a:chExt cx="4029712" cy="520692"/>
          </a:xfrm>
        </p:grpSpPr>
        <p:sp>
          <p:nvSpPr>
            <p:cNvPr id="44" name="Rectangle 43">
              <a:extLst>
                <a:ext uri="{FF2B5EF4-FFF2-40B4-BE49-F238E27FC236}">
                  <a16:creationId xmlns:a16="http://schemas.microsoft.com/office/drawing/2014/main" id="{C7155772-8FB5-7197-0902-C75D78B72BA2}"/>
                </a:ext>
              </a:extLst>
            </p:cNvPr>
            <p:cNvSpPr/>
            <p:nvPr/>
          </p:nvSpPr>
          <p:spPr>
            <a:xfrm>
              <a:off x="6850239" y="3284526"/>
              <a:ext cx="3707714" cy="46725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F7A3556D-C6EC-7F4C-2A53-4B60AE33D753}"/>
                </a:ext>
              </a:extLst>
            </p:cNvPr>
            <p:cNvSpPr/>
            <p:nvPr/>
          </p:nvSpPr>
          <p:spPr>
            <a:xfrm rot="14400000">
              <a:off x="6588246" y="3578683"/>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61" name="Group 60">
            <a:extLst>
              <a:ext uri="{FF2B5EF4-FFF2-40B4-BE49-F238E27FC236}">
                <a16:creationId xmlns:a16="http://schemas.microsoft.com/office/drawing/2014/main" id="{19B6DC70-F3D3-9DEB-4766-CAFEA9F09072}"/>
              </a:ext>
            </a:extLst>
          </p:cNvPr>
          <p:cNvGrpSpPr/>
          <p:nvPr/>
        </p:nvGrpSpPr>
        <p:grpSpPr>
          <a:xfrm>
            <a:off x="4824597" y="3456233"/>
            <a:ext cx="631540" cy="385246"/>
            <a:chOff x="4824597" y="3456233"/>
            <a:chExt cx="631540" cy="385246"/>
          </a:xfrm>
        </p:grpSpPr>
        <p:sp>
          <p:nvSpPr>
            <p:cNvPr id="59" name="Down Arrow 58">
              <a:extLst>
                <a:ext uri="{FF2B5EF4-FFF2-40B4-BE49-F238E27FC236}">
                  <a16:creationId xmlns:a16="http://schemas.microsoft.com/office/drawing/2014/main" id="{7BD74115-D4E5-B71D-9C5D-9CF86A82D196}"/>
                </a:ext>
              </a:extLst>
            </p:cNvPr>
            <p:cNvSpPr/>
            <p:nvPr/>
          </p:nvSpPr>
          <p:spPr>
            <a:xfrm rot="3600000">
              <a:off x="5057102" y="3442444"/>
              <a:ext cx="166530" cy="631540"/>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0" name="TextBox 59">
              <a:extLst>
                <a:ext uri="{FF2B5EF4-FFF2-40B4-BE49-F238E27FC236}">
                  <a16:creationId xmlns:a16="http://schemas.microsoft.com/office/drawing/2014/main" id="{DDE0483B-7DD0-D6F1-AD7E-76B5DFD257B1}"/>
                </a:ext>
              </a:extLst>
            </p:cNvPr>
            <p:cNvSpPr txBox="1"/>
            <p:nvPr/>
          </p:nvSpPr>
          <p:spPr>
            <a:xfrm rot="19800000">
              <a:off x="4841334" y="3456233"/>
              <a:ext cx="570990" cy="246221"/>
            </a:xfrm>
            <a:prstGeom prst="rect">
              <a:avLst/>
            </a:prstGeom>
            <a:noFill/>
          </p:spPr>
          <p:txBody>
            <a:bodyPr wrap="none" rtlCol="0">
              <a:spAutoFit/>
            </a:bodyPr>
            <a:lstStyle/>
            <a:p>
              <a:r>
                <a:rPr lang="en-US" sz="1000" b="1">
                  <a:solidFill>
                    <a:srgbClr val="C58D01"/>
                  </a:solidFill>
                </a:rPr>
                <a:t>ADRM</a:t>
              </a:r>
            </a:p>
          </p:txBody>
        </p:sp>
      </p:grpSp>
      <p:grpSp>
        <p:nvGrpSpPr>
          <p:cNvPr id="66" name="Group 65">
            <a:extLst>
              <a:ext uri="{FF2B5EF4-FFF2-40B4-BE49-F238E27FC236}">
                <a16:creationId xmlns:a16="http://schemas.microsoft.com/office/drawing/2014/main" id="{9032D5C0-42A8-2612-7685-514EE28844BC}"/>
              </a:ext>
            </a:extLst>
          </p:cNvPr>
          <p:cNvGrpSpPr/>
          <p:nvPr/>
        </p:nvGrpSpPr>
        <p:grpSpPr>
          <a:xfrm>
            <a:off x="4681771" y="2772354"/>
            <a:ext cx="4281963" cy="1522699"/>
            <a:chOff x="4681771" y="2772354"/>
            <a:chExt cx="4281963" cy="1522699"/>
          </a:xfrm>
        </p:grpSpPr>
        <p:grpSp>
          <p:nvGrpSpPr>
            <p:cNvPr id="62" name="Group 61">
              <a:extLst>
                <a:ext uri="{FF2B5EF4-FFF2-40B4-BE49-F238E27FC236}">
                  <a16:creationId xmlns:a16="http://schemas.microsoft.com/office/drawing/2014/main" id="{AA056E09-B422-709A-07D2-AF090415BBC1}"/>
                </a:ext>
              </a:extLst>
            </p:cNvPr>
            <p:cNvGrpSpPr/>
            <p:nvPr/>
          </p:nvGrpSpPr>
          <p:grpSpPr>
            <a:xfrm>
              <a:off x="4681771" y="3823078"/>
              <a:ext cx="909613" cy="471975"/>
              <a:chOff x="4681771" y="3823078"/>
              <a:chExt cx="909613" cy="471975"/>
            </a:xfrm>
          </p:grpSpPr>
          <p:sp>
            <p:nvSpPr>
              <p:cNvPr id="36" name="Right Arrow 35">
                <a:extLst>
                  <a:ext uri="{FF2B5EF4-FFF2-40B4-BE49-F238E27FC236}">
                    <a16:creationId xmlns:a16="http://schemas.microsoft.com/office/drawing/2014/main" id="{43797CC8-CA73-88A8-F3AF-C694B4C3D404}"/>
                  </a:ext>
                </a:extLst>
              </p:cNvPr>
              <p:cNvSpPr/>
              <p:nvPr/>
            </p:nvSpPr>
            <p:spPr>
              <a:xfrm rot="9000000">
                <a:off x="4681771" y="4167581"/>
                <a:ext cx="712577" cy="127472"/>
              </a:xfrm>
              <a:prstGeom prst="rightArrow">
                <a:avLst/>
              </a:prstGeom>
              <a:solidFill>
                <a:schemeClr val="tx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5" name="TextBox 44">
                <a:extLst>
                  <a:ext uri="{FF2B5EF4-FFF2-40B4-BE49-F238E27FC236}">
                    <a16:creationId xmlns:a16="http://schemas.microsoft.com/office/drawing/2014/main" id="{1FAEA464-D744-C3B3-C2A9-D4B52C0F8623}"/>
                  </a:ext>
                </a:extLst>
              </p:cNvPr>
              <p:cNvSpPr txBox="1"/>
              <p:nvPr/>
            </p:nvSpPr>
            <p:spPr>
              <a:xfrm rot="19800000">
                <a:off x="4957877" y="3823078"/>
                <a:ext cx="633507" cy="246221"/>
              </a:xfrm>
              <a:prstGeom prst="rect">
                <a:avLst/>
              </a:prstGeom>
              <a:noFill/>
            </p:spPr>
            <p:txBody>
              <a:bodyPr wrap="none" rtlCol="0">
                <a:spAutoFit/>
              </a:bodyPr>
              <a:lstStyle/>
              <a:p>
                <a:r>
                  <a:rPr lang="en-US" sz="1000" b="1" err="1">
                    <a:solidFill>
                      <a:schemeClr val="bg2"/>
                    </a:solidFill>
                  </a:rPr>
                  <a:t>PodNet</a:t>
                </a:r>
                <a:endParaRPr lang="en-US" sz="1000" b="1">
                  <a:solidFill>
                    <a:schemeClr val="bg2"/>
                  </a:solidFill>
                </a:endParaRPr>
              </a:p>
            </p:txBody>
          </p:sp>
        </p:grpSp>
        <p:sp>
          <p:nvSpPr>
            <p:cNvPr id="25" name="Down Arrow 24">
              <a:extLst>
                <a:ext uri="{FF2B5EF4-FFF2-40B4-BE49-F238E27FC236}">
                  <a16:creationId xmlns:a16="http://schemas.microsoft.com/office/drawing/2014/main" id="{A3130586-EC13-F933-4E28-304F3E1E5EC6}"/>
                </a:ext>
              </a:extLst>
            </p:cNvPr>
            <p:cNvSpPr/>
            <p:nvPr/>
          </p:nvSpPr>
          <p:spPr>
            <a:xfrm rot="18900000">
              <a:off x="8391593" y="2772354"/>
              <a:ext cx="166530" cy="286539"/>
            </a:xfrm>
            <a:prstGeom prst="downArrow">
              <a:avLst/>
            </a:prstGeom>
            <a:solidFill>
              <a:schemeClr val="tx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ectangle 10">
              <a:extLst>
                <a:ext uri="{FF2B5EF4-FFF2-40B4-BE49-F238E27FC236}">
                  <a16:creationId xmlns:a16="http://schemas.microsoft.com/office/drawing/2014/main" id="{3926B1D8-EB54-9FD7-D960-C39536F37B41}"/>
                </a:ext>
              </a:extLst>
            </p:cNvPr>
            <p:cNvSpPr/>
            <p:nvPr/>
          </p:nvSpPr>
          <p:spPr>
            <a:xfrm>
              <a:off x="8444459" y="3293288"/>
              <a:ext cx="519275" cy="4497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29DB292-DF68-8BDC-2B27-642CBA24170E}"/>
              </a:ext>
            </a:extLst>
          </p:cNvPr>
          <p:cNvGrpSpPr/>
          <p:nvPr/>
        </p:nvGrpSpPr>
        <p:grpSpPr>
          <a:xfrm>
            <a:off x="4775966" y="2779288"/>
            <a:ext cx="5243998" cy="1644315"/>
            <a:chOff x="4775966" y="2779288"/>
            <a:chExt cx="5243998" cy="1644315"/>
          </a:xfrm>
        </p:grpSpPr>
        <p:grpSp>
          <p:nvGrpSpPr>
            <p:cNvPr id="63" name="Group 62">
              <a:extLst>
                <a:ext uri="{FF2B5EF4-FFF2-40B4-BE49-F238E27FC236}">
                  <a16:creationId xmlns:a16="http://schemas.microsoft.com/office/drawing/2014/main" id="{B052D9BF-23C5-61F7-6819-D2F9B59BB4BE}"/>
                </a:ext>
              </a:extLst>
            </p:cNvPr>
            <p:cNvGrpSpPr/>
            <p:nvPr/>
          </p:nvGrpSpPr>
          <p:grpSpPr>
            <a:xfrm>
              <a:off x="4775966" y="4172252"/>
              <a:ext cx="884288" cy="251351"/>
              <a:chOff x="4775966" y="4172252"/>
              <a:chExt cx="884288" cy="251351"/>
            </a:xfrm>
          </p:grpSpPr>
          <p:sp>
            <p:nvSpPr>
              <p:cNvPr id="42" name="Right Arrow 41">
                <a:extLst>
                  <a:ext uri="{FF2B5EF4-FFF2-40B4-BE49-F238E27FC236}">
                    <a16:creationId xmlns:a16="http://schemas.microsoft.com/office/drawing/2014/main" id="{AC1F2C61-14E9-68B5-260E-0FDF4E674518}"/>
                  </a:ext>
                </a:extLst>
              </p:cNvPr>
              <p:cNvSpPr/>
              <p:nvPr/>
            </p:nvSpPr>
            <p:spPr>
              <a:xfrm rot="9000000">
                <a:off x="4775966" y="4296131"/>
                <a:ext cx="699546" cy="127472"/>
              </a:xfrm>
              <a:prstGeom prst="rightArrow">
                <a:avLst/>
              </a:prstGeom>
              <a:solidFill>
                <a:srgbClr val="891389"/>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6" name="TextBox 45">
                <a:extLst>
                  <a:ext uri="{FF2B5EF4-FFF2-40B4-BE49-F238E27FC236}">
                    <a16:creationId xmlns:a16="http://schemas.microsoft.com/office/drawing/2014/main" id="{45E0BACA-F092-A2E9-7F94-AD0E91456364}"/>
                  </a:ext>
                </a:extLst>
              </p:cNvPr>
              <p:cNvSpPr txBox="1"/>
              <p:nvPr/>
            </p:nvSpPr>
            <p:spPr>
              <a:xfrm rot="19800000">
                <a:off x="5260786" y="4172252"/>
                <a:ext cx="399468" cy="246221"/>
              </a:xfrm>
              <a:prstGeom prst="rect">
                <a:avLst/>
              </a:prstGeom>
              <a:noFill/>
            </p:spPr>
            <p:txBody>
              <a:bodyPr wrap="none" rtlCol="0">
                <a:spAutoFit/>
              </a:bodyPr>
              <a:lstStyle/>
              <a:p>
                <a:r>
                  <a:rPr lang="en-US" sz="1000" b="1">
                    <a:solidFill>
                      <a:srgbClr val="891389"/>
                    </a:solidFill>
                  </a:rPr>
                  <a:t>WA</a:t>
                </a:r>
              </a:p>
            </p:txBody>
          </p:sp>
        </p:grpSp>
        <p:sp>
          <p:nvSpPr>
            <p:cNvPr id="27" name="Down Arrow 26">
              <a:extLst>
                <a:ext uri="{FF2B5EF4-FFF2-40B4-BE49-F238E27FC236}">
                  <a16:creationId xmlns:a16="http://schemas.microsoft.com/office/drawing/2014/main" id="{65FF1D95-9814-C999-F62F-7BE7CBB55041}"/>
                </a:ext>
              </a:extLst>
            </p:cNvPr>
            <p:cNvSpPr/>
            <p:nvPr/>
          </p:nvSpPr>
          <p:spPr>
            <a:xfrm rot="18900000">
              <a:off x="9575696" y="2779288"/>
              <a:ext cx="166530" cy="286539"/>
            </a:xfrm>
            <a:prstGeom prst="downArrow">
              <a:avLst/>
            </a:prstGeom>
            <a:solidFill>
              <a:srgbClr val="891389"/>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35190FA1-C16D-9DED-D10E-AFF9C28DA1FC}"/>
                </a:ext>
              </a:extLst>
            </p:cNvPr>
            <p:cNvSpPr/>
            <p:nvPr/>
          </p:nvSpPr>
          <p:spPr>
            <a:xfrm>
              <a:off x="9500689" y="3293288"/>
              <a:ext cx="519275" cy="449733"/>
            </a:xfrm>
            <a:prstGeom prst="rect">
              <a:avLst/>
            </a:prstGeom>
            <a:noFill/>
            <a:ln w="31750">
              <a:solidFill>
                <a:srgbClr val="8913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F4253A8-D052-5C8F-9316-CB662BE1A1BE}"/>
              </a:ext>
            </a:extLst>
          </p:cNvPr>
          <p:cNvGrpSpPr/>
          <p:nvPr/>
        </p:nvGrpSpPr>
        <p:grpSpPr>
          <a:xfrm>
            <a:off x="4005574" y="2785783"/>
            <a:ext cx="5486275" cy="2906270"/>
            <a:chOff x="4005574" y="2785783"/>
            <a:chExt cx="5486275" cy="2906270"/>
          </a:xfrm>
        </p:grpSpPr>
        <p:grpSp>
          <p:nvGrpSpPr>
            <p:cNvPr id="65" name="Group 64">
              <a:extLst>
                <a:ext uri="{FF2B5EF4-FFF2-40B4-BE49-F238E27FC236}">
                  <a16:creationId xmlns:a16="http://schemas.microsoft.com/office/drawing/2014/main" id="{1334BF5F-E3A6-DC15-DF05-41F1AB2147A5}"/>
                </a:ext>
              </a:extLst>
            </p:cNvPr>
            <p:cNvGrpSpPr/>
            <p:nvPr/>
          </p:nvGrpSpPr>
          <p:grpSpPr>
            <a:xfrm>
              <a:off x="4005574" y="5445832"/>
              <a:ext cx="790842" cy="246221"/>
              <a:chOff x="4005574" y="5445832"/>
              <a:chExt cx="790842" cy="246221"/>
            </a:xfrm>
          </p:grpSpPr>
          <p:sp>
            <p:nvSpPr>
              <p:cNvPr id="39" name="Right Arrow 38">
                <a:extLst>
                  <a:ext uri="{FF2B5EF4-FFF2-40B4-BE49-F238E27FC236}">
                    <a16:creationId xmlns:a16="http://schemas.microsoft.com/office/drawing/2014/main" id="{C66A647A-76F5-F792-A1E3-DBD18434B677}"/>
                  </a:ext>
                </a:extLst>
              </p:cNvPr>
              <p:cNvSpPr/>
              <p:nvPr/>
            </p:nvSpPr>
            <p:spPr>
              <a:xfrm rot="19800000">
                <a:off x="4239238" y="5505207"/>
                <a:ext cx="557178" cy="127470"/>
              </a:xfrm>
              <a:prstGeom prst="rightArrow">
                <a:avLst/>
              </a:prstGeom>
              <a:solidFill>
                <a:srgbClr val="C58D01"/>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8D01"/>
                  </a:solidFill>
                </a:endParaRPr>
              </a:p>
            </p:txBody>
          </p:sp>
          <p:sp>
            <p:nvSpPr>
              <p:cNvPr id="47" name="TextBox 46">
                <a:extLst>
                  <a:ext uri="{FF2B5EF4-FFF2-40B4-BE49-F238E27FC236}">
                    <a16:creationId xmlns:a16="http://schemas.microsoft.com/office/drawing/2014/main" id="{6EEB819E-4480-AA16-846D-EDE6730244B6}"/>
                  </a:ext>
                </a:extLst>
              </p:cNvPr>
              <p:cNvSpPr txBox="1"/>
              <p:nvPr/>
            </p:nvSpPr>
            <p:spPr>
              <a:xfrm rot="19800000">
                <a:off x="4005574" y="5445832"/>
                <a:ext cx="583814" cy="246221"/>
              </a:xfrm>
              <a:prstGeom prst="rect">
                <a:avLst/>
              </a:prstGeom>
              <a:noFill/>
            </p:spPr>
            <p:txBody>
              <a:bodyPr wrap="none" rtlCol="0">
                <a:spAutoFit/>
              </a:bodyPr>
              <a:lstStyle/>
              <a:p>
                <a:r>
                  <a:rPr lang="en-US" sz="1000" b="1">
                    <a:solidFill>
                      <a:srgbClr val="C58D01"/>
                    </a:solidFill>
                  </a:rPr>
                  <a:t>MEMO</a:t>
                </a:r>
              </a:p>
            </p:txBody>
          </p:sp>
        </p:grpSp>
        <p:sp>
          <p:nvSpPr>
            <p:cNvPr id="26" name="Down Arrow 25">
              <a:extLst>
                <a:ext uri="{FF2B5EF4-FFF2-40B4-BE49-F238E27FC236}">
                  <a16:creationId xmlns:a16="http://schemas.microsoft.com/office/drawing/2014/main" id="{A61054E7-82E8-3366-EE4D-3F256FFA4218}"/>
                </a:ext>
              </a:extLst>
            </p:cNvPr>
            <p:cNvSpPr/>
            <p:nvPr/>
          </p:nvSpPr>
          <p:spPr>
            <a:xfrm rot="18900000">
              <a:off x="9032887" y="2785783"/>
              <a:ext cx="166530" cy="286539"/>
            </a:xfrm>
            <a:prstGeom prst="downArrow">
              <a:avLst/>
            </a:prstGeom>
            <a:solidFill>
              <a:srgbClr val="C58D01"/>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Rectangle 12">
              <a:extLst>
                <a:ext uri="{FF2B5EF4-FFF2-40B4-BE49-F238E27FC236}">
                  <a16:creationId xmlns:a16="http://schemas.microsoft.com/office/drawing/2014/main" id="{2996A90D-FC03-B327-935D-1B598F4AD279}"/>
                </a:ext>
              </a:extLst>
            </p:cNvPr>
            <p:cNvSpPr/>
            <p:nvPr/>
          </p:nvSpPr>
          <p:spPr>
            <a:xfrm>
              <a:off x="8972574" y="3293286"/>
              <a:ext cx="519275" cy="449733"/>
            </a:xfrm>
            <a:prstGeom prst="rect">
              <a:avLst/>
            </a:prstGeom>
            <a:noFill/>
            <a:ln w="31750">
              <a:solidFill>
                <a:srgbClr val="C5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8C5C365-94B9-B710-6631-26B44FBE0900}"/>
              </a:ext>
            </a:extLst>
          </p:cNvPr>
          <p:cNvGrpSpPr/>
          <p:nvPr/>
        </p:nvGrpSpPr>
        <p:grpSpPr>
          <a:xfrm>
            <a:off x="3176260" y="2750886"/>
            <a:ext cx="5246337" cy="2661079"/>
            <a:chOff x="3176260" y="2750886"/>
            <a:chExt cx="5246337" cy="2661079"/>
          </a:xfrm>
        </p:grpSpPr>
        <p:grpSp>
          <p:nvGrpSpPr>
            <p:cNvPr id="64" name="Group 63">
              <a:extLst>
                <a:ext uri="{FF2B5EF4-FFF2-40B4-BE49-F238E27FC236}">
                  <a16:creationId xmlns:a16="http://schemas.microsoft.com/office/drawing/2014/main" id="{F54ED534-9CEF-CFE0-3579-AE94CD964B79}"/>
                </a:ext>
              </a:extLst>
            </p:cNvPr>
            <p:cNvGrpSpPr/>
            <p:nvPr/>
          </p:nvGrpSpPr>
          <p:grpSpPr>
            <a:xfrm>
              <a:off x="3176260" y="5003109"/>
              <a:ext cx="991380" cy="408856"/>
              <a:chOff x="3176260" y="5003109"/>
              <a:chExt cx="991380" cy="408856"/>
            </a:xfrm>
          </p:grpSpPr>
          <p:sp>
            <p:nvSpPr>
              <p:cNvPr id="48" name="Right Arrow 47">
                <a:extLst>
                  <a:ext uri="{FF2B5EF4-FFF2-40B4-BE49-F238E27FC236}">
                    <a16:creationId xmlns:a16="http://schemas.microsoft.com/office/drawing/2014/main" id="{3CEB5B8E-D7F4-ED81-485A-EA0BE0DF2018}"/>
                  </a:ext>
                </a:extLst>
              </p:cNvPr>
              <p:cNvSpPr/>
              <p:nvPr/>
            </p:nvSpPr>
            <p:spPr>
              <a:xfrm rot="19800000">
                <a:off x="3610462" y="5003109"/>
                <a:ext cx="557178" cy="127470"/>
              </a:xfrm>
              <a:prstGeom prst="rightArrow">
                <a:avLst/>
              </a:prstGeom>
              <a:solidFill>
                <a:srgbClr val="FAD700"/>
              </a:solidFill>
              <a:ln w="6350">
                <a:solidFill>
                  <a:srgbClr val="5F2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EB80A"/>
                  </a:solidFill>
                </a:endParaRPr>
              </a:p>
            </p:txBody>
          </p:sp>
          <p:sp>
            <p:nvSpPr>
              <p:cNvPr id="49" name="TextBox 48">
                <a:extLst>
                  <a:ext uri="{FF2B5EF4-FFF2-40B4-BE49-F238E27FC236}">
                    <a16:creationId xmlns:a16="http://schemas.microsoft.com/office/drawing/2014/main" id="{A89CC86C-9577-98F2-9D54-04AC160515FE}"/>
                  </a:ext>
                </a:extLst>
              </p:cNvPr>
              <p:cNvSpPr txBox="1"/>
              <p:nvPr/>
            </p:nvSpPr>
            <p:spPr>
              <a:xfrm rot="19800000">
                <a:off x="3176260" y="5165744"/>
                <a:ext cx="554960" cy="246221"/>
              </a:xfrm>
              <a:prstGeom prst="rect">
                <a:avLst/>
              </a:prstGeom>
              <a:noFill/>
            </p:spPr>
            <p:txBody>
              <a:bodyPr wrap="none" rtlCol="0">
                <a:spAutoFit/>
              </a:bodyPr>
              <a:lstStyle/>
              <a:p>
                <a:r>
                  <a:rPr lang="en-US" sz="1000" b="1" err="1">
                    <a:solidFill>
                      <a:srgbClr val="FAD700"/>
                    </a:solidFill>
                  </a:rPr>
                  <a:t>iCaRL</a:t>
                </a:r>
                <a:endParaRPr lang="en-US" sz="1000" b="1">
                  <a:solidFill>
                    <a:srgbClr val="FAD700"/>
                  </a:solidFill>
                </a:endParaRPr>
              </a:p>
            </p:txBody>
          </p:sp>
        </p:grpSp>
        <p:sp>
          <p:nvSpPr>
            <p:cNvPr id="50" name="Rectangle 49">
              <a:extLst>
                <a:ext uri="{FF2B5EF4-FFF2-40B4-BE49-F238E27FC236}">
                  <a16:creationId xmlns:a16="http://schemas.microsoft.com/office/drawing/2014/main" id="{C3AA2B9C-F6D8-1281-6739-89338884047D}"/>
                </a:ext>
              </a:extLst>
            </p:cNvPr>
            <p:cNvSpPr/>
            <p:nvPr/>
          </p:nvSpPr>
          <p:spPr>
            <a:xfrm>
              <a:off x="7903322" y="3288221"/>
              <a:ext cx="519275" cy="449733"/>
            </a:xfrm>
            <a:prstGeom prst="rect">
              <a:avLst/>
            </a:prstGeom>
            <a:noFill/>
            <a:ln w="31750">
              <a:solidFill>
                <a:srgbClr val="FAD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2730D661-9494-EB60-E23D-BAE221171CBD}"/>
                </a:ext>
              </a:extLst>
            </p:cNvPr>
            <p:cNvSpPr/>
            <p:nvPr/>
          </p:nvSpPr>
          <p:spPr>
            <a:xfrm rot="18900000">
              <a:off x="7847981" y="2750886"/>
              <a:ext cx="166530" cy="286539"/>
            </a:xfrm>
            <a:prstGeom prst="downArrow">
              <a:avLst/>
            </a:prstGeom>
            <a:solidFill>
              <a:srgbClr val="FAD700"/>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4" name="Text Placeholder 2">
            <a:extLst>
              <a:ext uri="{FF2B5EF4-FFF2-40B4-BE49-F238E27FC236}">
                <a16:creationId xmlns:a16="http://schemas.microsoft.com/office/drawing/2014/main" id="{47400346-6F18-E6EA-11AA-CED8605E4C41}"/>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3096690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2D54E18-BF5B-6B9A-2AE8-7CC569785DCB}"/>
              </a:ext>
            </a:extLst>
          </p:cNvPr>
          <p:cNvGrpSpPr/>
          <p:nvPr/>
        </p:nvGrpSpPr>
        <p:grpSpPr>
          <a:xfrm>
            <a:off x="3349664" y="4294727"/>
            <a:ext cx="5041633" cy="2300362"/>
            <a:chOff x="728384" y="4474385"/>
            <a:chExt cx="5041633" cy="2300362"/>
          </a:xfrm>
        </p:grpSpPr>
        <p:grpSp>
          <p:nvGrpSpPr>
            <p:cNvPr id="4" name="Group 3">
              <a:extLst>
                <a:ext uri="{FF2B5EF4-FFF2-40B4-BE49-F238E27FC236}">
                  <a16:creationId xmlns:a16="http://schemas.microsoft.com/office/drawing/2014/main" id="{7F772E73-A736-CC06-D8B8-F8BA8D3E356A}"/>
                </a:ext>
              </a:extLst>
            </p:cNvPr>
            <p:cNvGrpSpPr/>
            <p:nvPr/>
          </p:nvGrpSpPr>
          <p:grpSpPr>
            <a:xfrm>
              <a:off x="728384" y="4474385"/>
              <a:ext cx="5041633" cy="2028661"/>
              <a:chOff x="3577821" y="2911805"/>
              <a:chExt cx="4294629" cy="1728080"/>
            </a:xfrm>
          </p:grpSpPr>
          <p:pic>
            <p:nvPicPr>
              <p:cNvPr id="5" name="Picture 4" descr="A collage of images of animals&#10;&#10;Description automatically generated">
                <a:extLst>
                  <a:ext uri="{FF2B5EF4-FFF2-40B4-BE49-F238E27FC236}">
                    <a16:creationId xmlns:a16="http://schemas.microsoft.com/office/drawing/2014/main" id="{B4783C34-4913-FA73-C3C0-945A544715C6}"/>
                  </a:ext>
                </a:extLst>
              </p:cNvPr>
              <p:cNvPicPr>
                <a:picLocks noChangeAspect="1"/>
              </p:cNvPicPr>
              <p:nvPr/>
            </p:nvPicPr>
            <p:blipFill rotWithShape="1">
              <a:blip r:embed="rId3"/>
              <a:srcRect l="22237" t="69523" r="19591" b="20470"/>
              <a:stretch/>
            </p:blipFill>
            <p:spPr>
              <a:xfrm>
                <a:off x="4469330" y="4201405"/>
                <a:ext cx="3398426" cy="438480"/>
              </a:xfrm>
              <a:prstGeom prst="rect">
                <a:avLst/>
              </a:prstGeom>
            </p:spPr>
          </p:pic>
          <p:grpSp>
            <p:nvGrpSpPr>
              <p:cNvPr id="6" name="Group 5">
                <a:extLst>
                  <a:ext uri="{FF2B5EF4-FFF2-40B4-BE49-F238E27FC236}">
                    <a16:creationId xmlns:a16="http://schemas.microsoft.com/office/drawing/2014/main" id="{06CBEA69-BD18-AA21-8D25-5F67689E3B00}"/>
                  </a:ext>
                </a:extLst>
              </p:cNvPr>
              <p:cNvGrpSpPr/>
              <p:nvPr/>
            </p:nvGrpSpPr>
            <p:grpSpPr>
              <a:xfrm>
                <a:off x="3577821" y="2911805"/>
                <a:ext cx="4294629" cy="1728080"/>
                <a:chOff x="3577821" y="2911805"/>
                <a:chExt cx="4294629" cy="1728080"/>
              </a:xfrm>
            </p:grpSpPr>
            <p:pic>
              <p:nvPicPr>
                <p:cNvPr id="7" name="Picture 6" descr="A grid of squares with numbers&#10;&#10;Description automatically generated">
                  <a:extLst>
                    <a:ext uri="{FF2B5EF4-FFF2-40B4-BE49-F238E27FC236}">
                      <a16:creationId xmlns:a16="http://schemas.microsoft.com/office/drawing/2014/main" id="{1287E710-169B-9F98-C995-13116AE1F4C2}"/>
                    </a:ext>
                  </a:extLst>
                </p:cNvPr>
                <p:cNvPicPr>
                  <a:picLocks noChangeAspect="1"/>
                </p:cNvPicPr>
                <p:nvPr/>
              </p:nvPicPr>
              <p:blipFill rotWithShape="1">
                <a:blip r:embed="rId4"/>
                <a:srcRect l="22341" t="30952" r="19602" b="59041"/>
                <a:stretch/>
              </p:blipFill>
              <p:spPr>
                <a:xfrm>
                  <a:off x="4480772" y="3776082"/>
                  <a:ext cx="3391678" cy="438480"/>
                </a:xfrm>
                <a:prstGeom prst="rect">
                  <a:avLst/>
                </a:prstGeom>
              </p:spPr>
            </p:pic>
            <p:pic>
              <p:nvPicPr>
                <p:cNvPr id="8" name="Picture 7" descr="A grid of squares with numbers&#10;&#10;Description automatically generated">
                  <a:extLst>
                    <a:ext uri="{FF2B5EF4-FFF2-40B4-BE49-F238E27FC236}">
                      <a16:creationId xmlns:a16="http://schemas.microsoft.com/office/drawing/2014/main" id="{F1BE3DFC-69EF-1E73-041C-D4359D61C294}"/>
                    </a:ext>
                  </a:extLst>
                </p:cNvPr>
                <p:cNvPicPr>
                  <a:picLocks noChangeAspect="1"/>
                </p:cNvPicPr>
                <p:nvPr/>
              </p:nvPicPr>
              <p:blipFill rotWithShape="1">
                <a:blip r:embed="rId4"/>
                <a:srcRect l="22359" t="31006" r="48695" b="59133"/>
                <a:stretch/>
              </p:blipFill>
              <p:spPr>
                <a:xfrm>
                  <a:off x="6164609" y="3779077"/>
                  <a:ext cx="1690973" cy="432021"/>
                </a:xfrm>
                <a:prstGeom prst="rect">
                  <a:avLst/>
                </a:prstGeom>
              </p:spPr>
            </p:pic>
            <p:pic>
              <p:nvPicPr>
                <p:cNvPr id="9" name="Picture 8" descr="A grid of images of animals&#10;&#10;Description automatically generated">
                  <a:extLst>
                    <a:ext uri="{FF2B5EF4-FFF2-40B4-BE49-F238E27FC236}">
                      <a16:creationId xmlns:a16="http://schemas.microsoft.com/office/drawing/2014/main" id="{94950B58-CC57-1E2D-6899-C8DCD3F2F9E5}"/>
                    </a:ext>
                  </a:extLst>
                </p:cNvPr>
                <p:cNvPicPr>
                  <a:picLocks noChangeAspect="1"/>
                </p:cNvPicPr>
                <p:nvPr/>
              </p:nvPicPr>
              <p:blipFill rotWithShape="1">
                <a:blip r:embed="rId5"/>
                <a:srcRect l="22236" t="69532" r="19707" b="20608"/>
                <a:stretch/>
              </p:blipFill>
              <p:spPr>
                <a:xfrm>
                  <a:off x="4474024" y="3343614"/>
                  <a:ext cx="3391678" cy="432020"/>
                </a:xfrm>
                <a:prstGeom prst="rect">
                  <a:avLst/>
                </a:prstGeom>
              </p:spPr>
            </p:pic>
            <p:pic>
              <p:nvPicPr>
                <p:cNvPr id="10" name="Picture 9" descr="A grid of squares with numbers&#10;&#10;Description automatically generated">
                  <a:extLst>
                    <a:ext uri="{FF2B5EF4-FFF2-40B4-BE49-F238E27FC236}">
                      <a16:creationId xmlns:a16="http://schemas.microsoft.com/office/drawing/2014/main" id="{EC193709-1915-6B2A-7EC1-E74EC367B822}"/>
                    </a:ext>
                  </a:extLst>
                </p:cNvPr>
                <p:cNvPicPr>
                  <a:picLocks noChangeAspect="1"/>
                </p:cNvPicPr>
                <p:nvPr/>
              </p:nvPicPr>
              <p:blipFill rotWithShape="1">
                <a:blip r:embed="rId6"/>
                <a:srcRect l="22236" t="50255" r="19707" b="39738"/>
                <a:stretch/>
              </p:blipFill>
              <p:spPr>
                <a:xfrm>
                  <a:off x="4474028" y="2911805"/>
                  <a:ext cx="3391678" cy="438480"/>
                </a:xfrm>
                <a:prstGeom prst="rect">
                  <a:avLst/>
                </a:prstGeom>
              </p:spPr>
            </p:pic>
            <p:sp>
              <p:nvSpPr>
                <p:cNvPr id="11" name="Rectangle 10">
                  <a:extLst>
                    <a:ext uri="{FF2B5EF4-FFF2-40B4-BE49-F238E27FC236}">
                      <a16:creationId xmlns:a16="http://schemas.microsoft.com/office/drawing/2014/main" id="{7E52381E-62C5-888B-31D8-7B0519D2EB4E}"/>
                    </a:ext>
                  </a:extLst>
                </p:cNvPr>
                <p:cNvSpPr/>
                <p:nvPr/>
              </p:nvSpPr>
              <p:spPr>
                <a:xfrm>
                  <a:off x="4474028" y="291180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003579-2610-1399-765E-C9D7957BB19E}"/>
                    </a:ext>
                  </a:extLst>
                </p:cNvPr>
                <p:cNvSpPr/>
                <p:nvPr/>
              </p:nvSpPr>
              <p:spPr>
                <a:xfrm>
                  <a:off x="4474028" y="334382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A7C194-5A0B-77C2-C661-B69E5B52EB78}"/>
                    </a:ext>
                  </a:extLst>
                </p:cNvPr>
                <p:cNvSpPr/>
                <p:nvPr/>
              </p:nvSpPr>
              <p:spPr>
                <a:xfrm>
                  <a:off x="4474028" y="3778841"/>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CC7919-3A77-45FD-CD05-B5302455604C}"/>
                    </a:ext>
                  </a:extLst>
                </p:cNvPr>
                <p:cNvSpPr/>
                <p:nvPr/>
              </p:nvSpPr>
              <p:spPr>
                <a:xfrm>
                  <a:off x="4474028" y="4207865"/>
                  <a:ext cx="3391678" cy="432020"/>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94E5876-372D-4458-9FD1-FC95AA2E1851}"/>
                    </a:ext>
                  </a:extLst>
                </p:cNvPr>
                <p:cNvSpPr txBox="1"/>
                <p:nvPr/>
              </p:nvSpPr>
              <p:spPr>
                <a:xfrm>
                  <a:off x="3846287" y="3004705"/>
                  <a:ext cx="627738"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ADRM</a:t>
                  </a:r>
                </a:p>
              </p:txBody>
            </p:sp>
            <p:sp>
              <p:nvSpPr>
                <p:cNvPr id="16" name="TextBox 15">
                  <a:extLst>
                    <a:ext uri="{FF2B5EF4-FFF2-40B4-BE49-F238E27FC236}">
                      <a16:creationId xmlns:a16="http://schemas.microsoft.com/office/drawing/2014/main" id="{A289D5E8-D50D-C411-097B-969D4509A7DA}"/>
                    </a:ext>
                  </a:extLst>
                </p:cNvPr>
                <p:cNvSpPr txBox="1"/>
                <p:nvPr/>
              </p:nvSpPr>
              <p:spPr>
                <a:xfrm>
                  <a:off x="3643743" y="3385428"/>
                  <a:ext cx="830281" cy="393261"/>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Experience Replay [6]</a:t>
                  </a:r>
                </a:p>
              </p:txBody>
            </p:sp>
            <p:sp>
              <p:nvSpPr>
                <p:cNvPr id="17" name="TextBox 16">
                  <a:extLst>
                    <a:ext uri="{FF2B5EF4-FFF2-40B4-BE49-F238E27FC236}">
                      <a16:creationId xmlns:a16="http://schemas.microsoft.com/office/drawing/2014/main" id="{9C6237D3-4F15-0120-FD3A-B7EEA321110E}"/>
                    </a:ext>
                  </a:extLst>
                </p:cNvPr>
                <p:cNvSpPr txBox="1"/>
                <p:nvPr/>
              </p:nvSpPr>
              <p:spPr>
                <a:xfrm>
                  <a:off x="3577821" y="3920040"/>
                  <a:ext cx="896203" cy="235957"/>
                </a:xfrm>
                <a:prstGeom prst="rect">
                  <a:avLst/>
                </a:prstGeom>
                <a:noFill/>
              </p:spPr>
              <p:txBody>
                <a:bodyPr wrap="square" rtlCol="0">
                  <a:spAutoFit/>
                </a:bodyPr>
                <a:lstStyle/>
                <a:p>
                  <a:pPr algn="r"/>
                  <a:r>
                    <a:rPr lang="en-US" sz="1200" err="1">
                      <a:latin typeface="Calibri" panose="020F0502020204030204" pitchFamily="34" charset="0"/>
                      <a:cs typeface="Calibri" panose="020F0502020204030204" pitchFamily="34" charset="0"/>
                    </a:rPr>
                    <a:t>PODNet</a:t>
                  </a:r>
                  <a:r>
                    <a:rPr lang="en-US" sz="1200">
                      <a:latin typeface="Calibri" panose="020F0502020204030204" pitchFamily="34" charset="0"/>
                      <a:cs typeface="Calibri" panose="020F0502020204030204" pitchFamily="34" charset="0"/>
                    </a:rPr>
                    <a:t> [34]</a:t>
                  </a:r>
                </a:p>
              </p:txBody>
            </p:sp>
            <p:sp>
              <p:nvSpPr>
                <p:cNvPr id="18" name="TextBox 17">
                  <a:extLst>
                    <a:ext uri="{FF2B5EF4-FFF2-40B4-BE49-F238E27FC236}">
                      <a16:creationId xmlns:a16="http://schemas.microsoft.com/office/drawing/2014/main" id="{604C2F71-FC8E-5AF9-6526-E0F7735BCBFA}"/>
                    </a:ext>
                  </a:extLst>
                </p:cNvPr>
                <p:cNvSpPr txBox="1"/>
                <p:nvPr/>
              </p:nvSpPr>
              <p:spPr>
                <a:xfrm>
                  <a:off x="3643743" y="4300764"/>
                  <a:ext cx="830281" cy="235957"/>
                </a:xfrm>
                <a:prstGeom prst="rect">
                  <a:avLst/>
                </a:prstGeom>
                <a:noFill/>
              </p:spPr>
              <p:txBody>
                <a:bodyPr wrap="square" rtlCol="0">
                  <a:spAutoFit/>
                </a:bodyPr>
                <a:lstStyle/>
                <a:p>
                  <a:pPr algn="r"/>
                  <a:r>
                    <a:rPr lang="en-US" sz="1200">
                      <a:latin typeface="Calibri" panose="020F0502020204030204" pitchFamily="34" charset="0"/>
                      <a:cs typeface="Calibri" panose="020F0502020204030204" pitchFamily="34" charset="0"/>
                    </a:rPr>
                    <a:t>MEMO [38]</a:t>
                  </a:r>
                </a:p>
              </p:txBody>
            </p:sp>
          </p:grpSp>
        </p:grpSp>
        <p:sp>
          <p:nvSpPr>
            <p:cNvPr id="27" name="TextBox 26">
              <a:extLst>
                <a:ext uri="{FF2B5EF4-FFF2-40B4-BE49-F238E27FC236}">
                  <a16:creationId xmlns:a16="http://schemas.microsoft.com/office/drawing/2014/main" id="{C014BA3D-EDCC-EC4D-6227-7C8E1E092EC0}"/>
                </a:ext>
              </a:extLst>
            </p:cNvPr>
            <p:cNvSpPr txBox="1"/>
            <p:nvPr/>
          </p:nvSpPr>
          <p:spPr>
            <a:xfrm>
              <a:off x="1788393" y="6513137"/>
              <a:ext cx="3981623" cy="261610"/>
            </a:xfrm>
            <a:prstGeom prst="rect">
              <a:avLst/>
            </a:prstGeom>
            <a:noFill/>
          </p:spPr>
          <p:txBody>
            <a:bodyPr wrap="square" rtlCol="0">
              <a:spAutoFit/>
            </a:bodyPr>
            <a:lstStyle/>
            <a:p>
              <a:r>
                <a:rPr lang="en-US" sz="1100">
                  <a:latin typeface="Calibri" panose="020F0502020204030204" pitchFamily="34" charset="0"/>
                  <a:cs typeface="Calibri" panose="020F0502020204030204" pitchFamily="34" charset="0"/>
                </a:rPr>
                <a:t>a) Visualization of disentangled features for car class in input space</a:t>
              </a:r>
            </a:p>
          </p:txBody>
        </p:sp>
      </p:grpSp>
      <p:sp>
        <p:nvSpPr>
          <p:cNvPr id="2" name="Title 1">
            <a:extLst>
              <a:ext uri="{FF2B5EF4-FFF2-40B4-BE49-F238E27FC236}">
                <a16:creationId xmlns:a16="http://schemas.microsoft.com/office/drawing/2014/main" id="{8D142919-3969-B286-01A6-013DA076B2A9}"/>
              </a:ext>
            </a:extLst>
          </p:cNvPr>
          <p:cNvSpPr>
            <a:spLocks noGrp="1"/>
          </p:cNvSpPr>
          <p:nvPr>
            <p:ph type="title"/>
          </p:nvPr>
        </p:nvSpPr>
        <p:spPr>
          <a:xfrm>
            <a:off x="609599" y="499227"/>
            <a:ext cx="10774017" cy="1066800"/>
          </a:xfrm>
        </p:spPr>
        <p:txBody>
          <a:bodyPr/>
          <a:lstStyle/>
          <a:p>
            <a:r>
              <a:rPr lang="en-US">
                <a:solidFill>
                  <a:srgbClr val="5F2A0F"/>
                </a:solidFill>
                <a:latin typeface="Calibri" panose="020F0502020204030204" pitchFamily="34" charset="0"/>
                <a:cs typeface="Calibri" panose="020F0502020204030204" pitchFamily="34" charset="0"/>
              </a:rPr>
              <a:t>Visualizing CL Models' Features for Automobile Class in Input Space</a:t>
            </a: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A8E65AC-4665-5927-510D-E28FB4AAEF68}"/>
                  </a:ext>
                </a:extLst>
              </p:cNvPr>
              <p:cNvSpPr>
                <a:spLocks noGrp="1"/>
              </p:cNvSpPr>
              <p:nvPr>
                <p:ph type="body" idx="1"/>
              </p:nvPr>
            </p:nvSpPr>
            <p:spPr>
              <a:xfrm>
                <a:off x="609600" y="1532123"/>
                <a:ext cx="10972800" cy="5062966"/>
              </a:xfrm>
            </p:spPr>
            <p:txBody>
              <a:bodyPr/>
              <a:lstStyle/>
              <a:p>
                <a:r>
                  <a:rPr lang="en-US" sz="2800" b="0">
                    <a:solidFill>
                      <a:srgbClr val="5F2A0F"/>
                    </a:solidFill>
                    <a:latin typeface="Calibri" panose="020F0502020204030204" pitchFamily="34" charset="0"/>
                    <a:cs typeface="Calibri" panose="020F0502020204030204" pitchFamily="34" charset="0"/>
                  </a:rPr>
                  <a:t>The features visualization for the CL model</a:t>
                </a:r>
                <a14:m>
                  <m:oMath xmlns:m="http://schemas.openxmlformats.org/officeDocument/2006/math">
                    <m:r>
                      <a:rPr lang="en-US" b="0" i="0" smtClean="0">
                        <a:solidFill>
                          <a:srgbClr val="5F2A0F"/>
                        </a:solidFill>
                        <a:latin typeface="Cambria Math" panose="02040503050406030204" pitchFamily="18" charset="0"/>
                        <a:ea typeface="Cambria Math" panose="02040503050406030204" pitchFamily="18" charset="0"/>
                      </a:rPr>
                      <m:t> </m:t>
                    </m:r>
                    <m:sSubSup>
                      <m:sSubSupPr>
                        <m:ctrlPr>
                          <a:rPr lang="en-US" i="1">
                            <a:solidFill>
                              <a:srgbClr val="5F2A0F"/>
                            </a:solidFill>
                            <a:latin typeface="Cambria Math" panose="02040503050406030204" pitchFamily="18" charset="0"/>
                            <a:ea typeface="Cambria Math" panose="02040503050406030204" pitchFamily="18" charset="0"/>
                          </a:rPr>
                        </m:ctrlPr>
                      </m:sSubSupPr>
                      <m:e>
                        <m:r>
                          <a:rPr lang="en-US" i="1">
                            <a:solidFill>
                              <a:srgbClr val="5F2A0F"/>
                            </a:solidFill>
                            <a:latin typeface="Cambria Math" panose="02040503050406030204" pitchFamily="18" charset="0"/>
                            <a:ea typeface="Cambria Math" panose="02040503050406030204" pitchFamily="18" charset="0"/>
                          </a:rPr>
                          <m:t>𝑓</m:t>
                        </m:r>
                      </m:e>
                      <m:sub>
                        <m:sSub>
                          <m:sSubPr>
                            <m:ctrlPr>
                              <a:rPr lang="en-US" i="1">
                                <a:solidFill>
                                  <a:srgbClr val="5F2A0F"/>
                                </a:solidFill>
                                <a:latin typeface="Cambria Math" panose="02040503050406030204" pitchFamily="18" charset="0"/>
                                <a:ea typeface="Cambria Math" panose="02040503050406030204" pitchFamily="18" charset="0"/>
                              </a:rPr>
                            </m:ctrlPr>
                          </m:sSubPr>
                          <m:e>
                            <m:r>
                              <a:rPr lang="en-US" i="1">
                                <a:solidFill>
                                  <a:srgbClr val="5F2A0F"/>
                                </a:solidFill>
                                <a:latin typeface="Cambria Math" panose="02040503050406030204" pitchFamily="18" charset="0"/>
                                <a:ea typeface="Cambria Math" panose="02040503050406030204" pitchFamily="18" charset="0"/>
                              </a:rPr>
                              <m:t>𝜃</m:t>
                            </m:r>
                          </m:e>
                          <m:sub>
                            <m:r>
                              <a:rPr lang="en-US" i="1">
                                <a:solidFill>
                                  <a:srgbClr val="5F2A0F"/>
                                </a:solidFill>
                                <a:latin typeface="Cambria Math" panose="02040503050406030204" pitchFamily="18" charset="0"/>
                                <a:ea typeface="Cambria Math" panose="02040503050406030204" pitchFamily="18" charset="0"/>
                              </a:rPr>
                              <m:t>𝑡</m:t>
                            </m:r>
                          </m:sub>
                        </m:sSub>
                      </m:sub>
                      <m:sup>
                        <m:r>
                          <a:rPr lang="en-US" i="1">
                            <a:solidFill>
                              <a:srgbClr val="5F2A0F"/>
                            </a:solidFill>
                            <a:latin typeface="Cambria Math" panose="02040503050406030204" pitchFamily="18" charset="0"/>
                            <a:ea typeface="Cambria Math" panose="02040503050406030204" pitchFamily="18" charset="0"/>
                          </a:rPr>
                          <m:t>∗</m:t>
                        </m:r>
                      </m:sup>
                    </m:sSubSup>
                  </m:oMath>
                </a14:m>
                <a:r>
                  <a:rPr lang="en-US" sz="2800" b="0">
                    <a:solidFill>
                      <a:srgbClr val="5F2A0F"/>
                    </a:solidFill>
                    <a:latin typeface="Calibri" panose="020F0502020204030204" pitchFamily="34" charset="0"/>
                    <a:cs typeface="Calibri" panose="020F0502020204030204" pitchFamily="34" charset="0"/>
                  </a:rPr>
                  <a:t> is performed by solving the below:</a:t>
                </a:r>
              </a:p>
              <a:p>
                <a:pPr marL="533400" lvl="1" indent="0">
                  <a:buNone/>
                </a:pPr>
                <a14:m>
                  <m:oMathPara xmlns:m="http://schemas.openxmlformats.org/officeDocument/2006/math">
                    <m:oMathParaPr>
                      <m:jc m:val="centerGroup"/>
                    </m:oMathParaPr>
                    <m:oMath xmlns:m="http://schemas.openxmlformats.org/officeDocument/2006/math">
                      <m:limLow>
                        <m:limLowPr>
                          <m:ctrlPr>
                            <a:rPr lang="en-US" b="0" i="1" smtClean="0">
                              <a:solidFill>
                                <a:srgbClr val="C58D01"/>
                              </a:solidFill>
                              <a:latin typeface="Cambria Math" panose="02040503050406030204" pitchFamily="18" charset="0"/>
                            </a:rPr>
                          </m:ctrlPr>
                        </m:limLowPr>
                        <m:e>
                          <m:r>
                            <m:rPr>
                              <m:sty m:val="p"/>
                            </m:rPr>
                            <a:rPr lang="en-US" b="0" i="0" smtClean="0">
                              <a:solidFill>
                                <a:srgbClr val="C58D01"/>
                              </a:solidFill>
                              <a:latin typeface="Cambria Math" panose="02040503050406030204" pitchFamily="18" charset="0"/>
                            </a:rPr>
                            <m:t>min</m:t>
                          </m:r>
                        </m:e>
                        <m:lim>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lim>
                      </m:limLow>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𝑓</m:t>
                          </m:r>
                        </m:e>
                        <m:sub>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𝜃</m:t>
                              </m:r>
                            </m:e>
                            <m:sub>
                              <m:r>
                                <a:rPr lang="en-US" b="0" i="1" smtClean="0">
                                  <a:solidFill>
                                    <a:srgbClr val="C58D01"/>
                                  </a:solidFill>
                                  <a:latin typeface="Cambria Math" panose="02040503050406030204" pitchFamily="18" charset="0"/>
                                  <a:ea typeface="Cambria Math" panose="02040503050406030204" pitchFamily="18" charset="0"/>
                                </a:rPr>
                                <m:t>𝑡</m:t>
                              </m:r>
                            </m:sub>
                          </m:sSub>
                        </m:sub>
                        <m:sup>
                          <m:r>
                            <a:rPr lang="en-US" b="0" i="1" smtClean="0">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sSub>
                            <m:sSubPr>
                              <m:ctrlPr>
                                <a:rPr lang="en-US" b="0" i="1" smtClean="0">
                                  <a:solidFill>
                                    <a:srgbClr val="C58D01"/>
                                  </a:solidFill>
                                  <a:latin typeface="Cambria Math" panose="02040503050406030204" pitchFamily="18" charset="0"/>
                                  <a:ea typeface="Cambria Math" panose="02040503050406030204" pitchFamily="18" charset="0"/>
                                </a:rPr>
                              </m:ctrlPr>
                            </m:sSubPr>
                            <m:e>
                              <m:r>
                                <a:rPr lang="en-US" b="0" i="1" smtClean="0">
                                  <a:solidFill>
                                    <a:srgbClr val="C58D01"/>
                                  </a:solidFill>
                                  <a:latin typeface="Cambria Math" panose="02040503050406030204" pitchFamily="18" charset="0"/>
                                  <a:ea typeface="Cambria Math" panose="02040503050406030204" pitchFamily="18" charset="0"/>
                                </a:rPr>
                                <m:t>𝑥</m:t>
                              </m:r>
                            </m:e>
                            <m:sub>
                              <m:r>
                                <a:rPr lang="en-US" b="0" i="1" smtClean="0">
                                  <a:solidFill>
                                    <a:srgbClr val="C58D01"/>
                                  </a:solidFill>
                                  <a:latin typeface="Cambria Math" panose="02040503050406030204" pitchFamily="18" charset="0"/>
                                  <a:ea typeface="Cambria Math" panose="02040503050406030204" pitchFamily="18" charset="0"/>
                                </a:rPr>
                                <m:t>𝑟</m:t>
                              </m:r>
                            </m:sub>
                          </m:sSub>
                        </m:e>
                      </m:d>
                      <m:r>
                        <a:rPr lang="en-US" b="0" i="1" smtClean="0">
                          <a:solidFill>
                            <a:srgbClr val="C58D01"/>
                          </a:solidFill>
                          <a:latin typeface="Cambria Math" panose="02040503050406030204" pitchFamily="18" charset="0"/>
                          <a:ea typeface="Cambria Math" panose="02040503050406030204" pitchFamily="18" charset="0"/>
                        </a:rPr>
                        <m:t>−</m:t>
                      </m:r>
                      <m:sSubSup>
                        <m:sSubSupPr>
                          <m:ctrlPr>
                            <a:rPr lang="en-US" i="1">
                              <a:solidFill>
                                <a:srgbClr val="C58D01"/>
                              </a:solidFill>
                              <a:latin typeface="Cambria Math" panose="02040503050406030204" pitchFamily="18" charset="0"/>
                              <a:ea typeface="Cambria Math" panose="02040503050406030204" pitchFamily="18" charset="0"/>
                            </a:rPr>
                          </m:ctrlPr>
                        </m:sSubSupPr>
                        <m:e>
                          <m:r>
                            <a:rPr lang="en-US" i="1">
                              <a:solidFill>
                                <a:srgbClr val="C58D01"/>
                              </a:solidFill>
                              <a:latin typeface="Cambria Math" panose="02040503050406030204" pitchFamily="18" charset="0"/>
                              <a:ea typeface="Cambria Math" panose="02040503050406030204" pitchFamily="18" charset="0"/>
                            </a:rPr>
                            <m:t>𝑓</m:t>
                          </m:r>
                        </m:e>
                        <m:sub>
                          <m:sSub>
                            <m:sSubPr>
                              <m:ctrlPr>
                                <a:rPr lang="en-US" i="1">
                                  <a:solidFill>
                                    <a:srgbClr val="C58D01"/>
                                  </a:solidFill>
                                  <a:latin typeface="Cambria Math" panose="02040503050406030204" pitchFamily="18" charset="0"/>
                                  <a:ea typeface="Cambria Math" panose="02040503050406030204" pitchFamily="18" charset="0"/>
                                </a:rPr>
                              </m:ctrlPr>
                            </m:sSubPr>
                            <m:e>
                              <m:r>
                                <a:rPr lang="en-US" i="1">
                                  <a:solidFill>
                                    <a:srgbClr val="C58D01"/>
                                  </a:solidFill>
                                  <a:latin typeface="Cambria Math" panose="02040503050406030204" pitchFamily="18" charset="0"/>
                                  <a:ea typeface="Cambria Math" panose="02040503050406030204" pitchFamily="18" charset="0"/>
                                </a:rPr>
                                <m:t>𝜃</m:t>
                              </m:r>
                            </m:e>
                            <m:sub>
                              <m:r>
                                <a:rPr lang="en-US" i="1">
                                  <a:solidFill>
                                    <a:srgbClr val="C58D01"/>
                                  </a:solidFill>
                                  <a:latin typeface="Cambria Math" panose="02040503050406030204" pitchFamily="18" charset="0"/>
                                  <a:ea typeface="Cambria Math" panose="02040503050406030204" pitchFamily="18" charset="0"/>
                                </a:rPr>
                                <m:t>𝑡</m:t>
                              </m:r>
                            </m:sub>
                          </m:sSub>
                        </m:sub>
                        <m:sup>
                          <m:r>
                            <a:rPr lang="en-US" i="1">
                              <a:solidFill>
                                <a:srgbClr val="C58D01"/>
                              </a:solidFill>
                              <a:latin typeface="Cambria Math" panose="02040503050406030204" pitchFamily="18" charset="0"/>
                              <a:ea typeface="Cambria Math" panose="02040503050406030204" pitchFamily="18" charset="0"/>
                            </a:rPr>
                            <m:t>∗</m:t>
                          </m:r>
                        </m:sup>
                      </m:sSubSup>
                      <m:d>
                        <m:dPr>
                          <m:ctrlPr>
                            <a:rPr lang="en-US" b="0" i="1" smtClean="0">
                              <a:solidFill>
                                <a:srgbClr val="C58D01"/>
                              </a:solidFill>
                              <a:latin typeface="Cambria Math" panose="02040503050406030204" pitchFamily="18" charset="0"/>
                              <a:ea typeface="Cambria Math" panose="02040503050406030204" pitchFamily="18" charset="0"/>
                            </a:rPr>
                          </m:ctrlPr>
                        </m:dPr>
                        <m:e>
                          <m:r>
                            <a:rPr lang="en-US" b="0" i="1" smtClean="0">
                              <a:solidFill>
                                <a:srgbClr val="C58D01"/>
                              </a:solidFill>
                              <a:latin typeface="Cambria Math" panose="02040503050406030204" pitchFamily="18" charset="0"/>
                              <a:ea typeface="Cambria Math" panose="02040503050406030204" pitchFamily="18" charset="0"/>
                            </a:rPr>
                            <m:t>𝑥</m:t>
                          </m:r>
                        </m:e>
                      </m:d>
                      <m:sSubSup>
                        <m:sSubSupPr>
                          <m:ctrlPr>
                            <a:rPr lang="en-US" b="0" i="1" smtClean="0">
                              <a:solidFill>
                                <a:srgbClr val="C58D01"/>
                              </a:solidFill>
                              <a:latin typeface="Cambria Math" panose="02040503050406030204" pitchFamily="18" charset="0"/>
                              <a:ea typeface="Cambria Math" panose="02040503050406030204" pitchFamily="18" charset="0"/>
                            </a:rPr>
                          </m:ctrlPr>
                        </m:sSubSupPr>
                        <m:e>
                          <m:r>
                            <a:rPr lang="en-US" b="0" i="1" smtClean="0">
                              <a:solidFill>
                                <a:srgbClr val="C58D01"/>
                              </a:solidFill>
                              <a:latin typeface="Cambria Math" panose="02040503050406030204" pitchFamily="18" charset="0"/>
                              <a:ea typeface="Cambria Math" panose="02040503050406030204" pitchFamily="18" charset="0"/>
                            </a:rPr>
                            <m:t>∥</m:t>
                          </m:r>
                        </m:e>
                        <m:sub>
                          <m:r>
                            <a:rPr lang="en-US" b="0" i="1" smtClean="0">
                              <a:solidFill>
                                <a:srgbClr val="C58D01"/>
                              </a:solidFill>
                              <a:latin typeface="Cambria Math" panose="02040503050406030204" pitchFamily="18" charset="0"/>
                            </a:rPr>
                            <m:t>2</m:t>
                          </m:r>
                        </m:sub>
                        <m:sup>
                          <m:r>
                            <a:rPr lang="en-US" b="0" i="1" smtClean="0">
                              <a:solidFill>
                                <a:srgbClr val="C58D01"/>
                              </a:solidFill>
                              <a:latin typeface="Cambria Math" panose="02040503050406030204" pitchFamily="18" charset="0"/>
                              <a:ea typeface="Cambria Math" panose="02040503050406030204" pitchFamily="18" charset="0"/>
                            </a:rPr>
                            <m:t>2</m:t>
                          </m:r>
                        </m:sup>
                      </m:sSubSup>
                      <m:r>
                        <a:rPr lang="en-US" b="0" i="1" smtClean="0">
                          <a:solidFill>
                            <a:srgbClr val="C58D01"/>
                          </a:solidFill>
                          <a:latin typeface="Cambria Math" panose="02040503050406030204" pitchFamily="18" charset="0"/>
                        </a:rPr>
                        <m:t>, </m:t>
                      </m:r>
                      <m:sSub>
                        <m:sSubPr>
                          <m:ctrlPr>
                            <a:rPr lang="en-US" b="0" i="1" smtClean="0">
                              <a:solidFill>
                                <a:srgbClr val="C58D01"/>
                              </a:solidFill>
                              <a:latin typeface="Cambria Math" panose="02040503050406030204" pitchFamily="18" charset="0"/>
                            </a:rPr>
                          </m:ctrlPr>
                        </m:sSubPr>
                        <m:e>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𝑥</m:t>
                          </m:r>
                        </m:e>
                        <m:sub>
                          <m:r>
                            <a:rPr lang="en-US" b="0" i="1" smtClean="0">
                              <a:solidFill>
                                <a:srgbClr val="C58D01"/>
                              </a:solidFill>
                              <a:latin typeface="Cambria Math" panose="02040503050406030204" pitchFamily="18" charset="0"/>
                            </a:rPr>
                            <m:t>𝑟</m:t>
                          </m:r>
                        </m:sub>
                      </m:sSub>
                      <m:r>
                        <a:rPr lang="en-US" b="0" i="1" smtClean="0">
                          <a:solidFill>
                            <a:srgbClr val="C58D01"/>
                          </a:solidFill>
                          <a:latin typeface="Cambria Math" panose="02040503050406030204" pitchFamily="18" charset="0"/>
                        </a:rPr>
                        <m:t>~ </m:t>
                      </m:r>
                      <m:r>
                        <a:rPr lang="en-US" b="0" i="1" smtClean="0">
                          <a:solidFill>
                            <a:srgbClr val="C58D01"/>
                          </a:solidFill>
                          <a:latin typeface="Cambria Math" panose="02040503050406030204" pitchFamily="18" charset="0"/>
                        </a:rPr>
                        <m:t>𝐷</m:t>
                      </m:r>
                    </m:oMath>
                  </m:oMathPara>
                </a14:m>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ADRM learned the salient features of the object as compared to the others CL models.</a:t>
                </a:r>
              </a:p>
              <a:p>
                <a:pPr marL="533400" lvl="1" indent="0">
                  <a:buNone/>
                </a:pPr>
                <a:endParaRPr lang="en-US">
                  <a:solidFill>
                    <a:srgbClr val="5F2A0F"/>
                  </a:solidFill>
                  <a:latin typeface="Calibri" panose="020F0502020204030204" pitchFamily="34" charset="0"/>
                  <a:cs typeface="Calibri" panose="020F0502020204030204" pitchFamily="34" charset="0"/>
                </a:endParaRPr>
              </a:p>
              <a:p>
                <a:endParaRPr lang="en-US">
                  <a:solidFill>
                    <a:srgbClr val="5F2A0F"/>
                  </a:solidFill>
                  <a:latin typeface="Calibri" panose="020F0502020204030204" pitchFamily="34" charset="0"/>
                  <a:cs typeface="Calibri" panose="020F0502020204030204" pitchFamily="34" charset="0"/>
                </a:endParaRPr>
              </a:p>
            </p:txBody>
          </p:sp>
        </mc:Choice>
        <mc:Fallback xmlns="">
          <p:sp>
            <p:nvSpPr>
              <p:cNvPr id="3" name="Text Placeholder 2">
                <a:extLst>
                  <a:ext uri="{FF2B5EF4-FFF2-40B4-BE49-F238E27FC236}">
                    <a16:creationId xmlns:a16="http://schemas.microsoft.com/office/drawing/2014/main" id="{AA8E65AC-4665-5927-510D-E28FB4AAEF68}"/>
                  </a:ext>
                </a:extLst>
              </p:cNvPr>
              <p:cNvSpPr>
                <a:spLocks noGrp="1" noRot="1" noChangeAspect="1" noMove="1" noResize="1" noEditPoints="1" noAdjustHandles="1" noChangeArrowheads="1" noChangeShapeType="1" noTextEdit="1"/>
              </p:cNvSpPr>
              <p:nvPr>
                <p:ph type="body" idx="1"/>
              </p:nvPr>
            </p:nvSpPr>
            <p:spPr>
              <a:xfrm>
                <a:off x="609600" y="1532123"/>
                <a:ext cx="10972800" cy="5062966"/>
              </a:xfrm>
              <a:blipFill>
                <a:blip r:embed="rId7"/>
                <a:stretch>
                  <a:fillRect l="-611" t="-241"/>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D9B7728F-C100-9D85-9484-F8AC555ED07C}"/>
              </a:ext>
            </a:extLst>
          </p:cNvPr>
          <p:cNvGrpSpPr/>
          <p:nvPr/>
        </p:nvGrpSpPr>
        <p:grpSpPr>
          <a:xfrm>
            <a:off x="3428558" y="4295158"/>
            <a:ext cx="4964245" cy="645050"/>
            <a:chOff x="1250841" y="4323334"/>
            <a:chExt cx="4704760" cy="645050"/>
          </a:xfrm>
        </p:grpSpPr>
        <p:sp>
          <p:nvSpPr>
            <p:cNvPr id="20" name="Rectangle 19">
              <a:extLst>
                <a:ext uri="{FF2B5EF4-FFF2-40B4-BE49-F238E27FC236}">
                  <a16:creationId xmlns:a16="http://schemas.microsoft.com/office/drawing/2014/main" id="{177687E2-62A6-2ADC-5443-73A3CBE19776}"/>
                </a:ext>
              </a:extLst>
            </p:cNvPr>
            <p:cNvSpPr/>
            <p:nvPr/>
          </p:nvSpPr>
          <p:spPr>
            <a:xfrm>
              <a:off x="1529720" y="4323334"/>
              <a:ext cx="4425881" cy="501361"/>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1" name="Down Arrow 20">
              <a:extLst>
                <a:ext uri="{FF2B5EF4-FFF2-40B4-BE49-F238E27FC236}">
                  <a16:creationId xmlns:a16="http://schemas.microsoft.com/office/drawing/2014/main" id="{4E3E2685-583C-D6E2-27EC-F5C1C757636F}"/>
                </a:ext>
              </a:extLst>
            </p:cNvPr>
            <p:cNvSpPr/>
            <p:nvPr/>
          </p:nvSpPr>
          <p:spPr>
            <a:xfrm rot="14400000">
              <a:off x="131084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22" name="Group 21">
            <a:extLst>
              <a:ext uri="{FF2B5EF4-FFF2-40B4-BE49-F238E27FC236}">
                <a16:creationId xmlns:a16="http://schemas.microsoft.com/office/drawing/2014/main" id="{161ECA36-8901-0182-E8F4-EC7E80B2F33D}"/>
              </a:ext>
            </a:extLst>
          </p:cNvPr>
          <p:cNvGrpSpPr/>
          <p:nvPr/>
        </p:nvGrpSpPr>
        <p:grpSpPr>
          <a:xfrm>
            <a:off x="3071207" y="5314709"/>
            <a:ext cx="5321594" cy="654134"/>
            <a:chOff x="912171" y="4314250"/>
            <a:chExt cx="5043431" cy="654134"/>
          </a:xfrm>
        </p:grpSpPr>
        <p:sp>
          <p:nvSpPr>
            <p:cNvPr id="23" name="Rectangle 22">
              <a:extLst>
                <a:ext uri="{FF2B5EF4-FFF2-40B4-BE49-F238E27FC236}">
                  <a16:creationId xmlns:a16="http://schemas.microsoft.com/office/drawing/2014/main" id="{B5B0C71C-1251-97E4-BD95-6546AC4A2C4A}"/>
                </a:ext>
              </a:extLst>
            </p:cNvPr>
            <p:cNvSpPr/>
            <p:nvPr/>
          </p:nvSpPr>
          <p:spPr>
            <a:xfrm>
              <a:off x="1176070" y="4314250"/>
              <a:ext cx="4779532" cy="497170"/>
            </a:xfrm>
            <a:prstGeom prst="rect">
              <a:avLst/>
            </a:prstGeom>
            <a:noFill/>
            <a:ln w="25400">
              <a:solidFill>
                <a:srgbClr val="FEB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24" name="Down Arrow 23">
              <a:extLst>
                <a:ext uri="{FF2B5EF4-FFF2-40B4-BE49-F238E27FC236}">
                  <a16:creationId xmlns:a16="http://schemas.microsoft.com/office/drawing/2014/main" id="{C88F9DC1-FF1D-B8E4-8884-B657A7A80BED}"/>
                </a:ext>
              </a:extLst>
            </p:cNvPr>
            <p:cNvSpPr/>
            <p:nvPr/>
          </p:nvSpPr>
          <p:spPr>
            <a:xfrm rot="14400000">
              <a:off x="972176" y="4741849"/>
              <a:ext cx="166530" cy="286539"/>
            </a:xfrm>
            <a:prstGeom prst="downArrow">
              <a:avLst/>
            </a:prstGeom>
            <a:solidFill>
              <a:srgbClr val="FEB80A"/>
            </a:solidFill>
            <a:ln w="9525">
              <a:solidFill>
                <a:srgbClr val="632C0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grpSp>
        <p:nvGrpSpPr>
          <p:cNvPr id="31" name="Group 30">
            <a:extLst>
              <a:ext uri="{FF2B5EF4-FFF2-40B4-BE49-F238E27FC236}">
                <a16:creationId xmlns:a16="http://schemas.microsoft.com/office/drawing/2014/main" id="{65F9C6FA-A191-52DD-E731-4D5290FFBF90}"/>
              </a:ext>
            </a:extLst>
          </p:cNvPr>
          <p:cNvGrpSpPr/>
          <p:nvPr/>
        </p:nvGrpSpPr>
        <p:grpSpPr>
          <a:xfrm>
            <a:off x="5225381" y="3997282"/>
            <a:ext cx="674867" cy="2326107"/>
            <a:chOff x="5082467" y="4200326"/>
            <a:chExt cx="674867" cy="2326107"/>
          </a:xfrm>
        </p:grpSpPr>
        <p:sp>
          <p:nvSpPr>
            <p:cNvPr id="29" name="Rectangle 28">
              <a:extLst>
                <a:ext uri="{FF2B5EF4-FFF2-40B4-BE49-F238E27FC236}">
                  <a16:creationId xmlns:a16="http://schemas.microsoft.com/office/drawing/2014/main" id="{BCA1BD2F-519C-C326-8C67-D9F8BF3E20F1}"/>
                </a:ext>
              </a:extLst>
            </p:cNvPr>
            <p:cNvSpPr/>
            <p:nvPr/>
          </p:nvSpPr>
          <p:spPr>
            <a:xfrm>
              <a:off x="5258564" y="4473575"/>
              <a:ext cx="498770" cy="2052858"/>
            </a:xfrm>
            <a:prstGeom prst="rect">
              <a:avLst/>
            </a:prstGeom>
            <a:noFill/>
            <a:ln w="254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30" name="Down Arrow 29">
              <a:extLst>
                <a:ext uri="{FF2B5EF4-FFF2-40B4-BE49-F238E27FC236}">
                  <a16:creationId xmlns:a16="http://schemas.microsoft.com/office/drawing/2014/main" id="{9548DF84-B132-FC0D-88A9-57EA88B23373}"/>
                </a:ext>
              </a:extLst>
            </p:cNvPr>
            <p:cNvSpPr/>
            <p:nvPr/>
          </p:nvSpPr>
          <p:spPr>
            <a:xfrm rot="18900000">
              <a:off x="5082467" y="4200326"/>
              <a:ext cx="166530" cy="302343"/>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25" name="Text Placeholder 2">
            <a:extLst>
              <a:ext uri="{FF2B5EF4-FFF2-40B4-BE49-F238E27FC236}">
                <a16:creationId xmlns:a16="http://schemas.microsoft.com/office/drawing/2014/main" id="{CC0E2A02-39BF-3928-125A-B34E5E5105D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2152414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919-3969-B286-01A6-013DA076B2A9}"/>
              </a:ext>
            </a:extLst>
          </p:cNvPr>
          <p:cNvSpPr>
            <a:spLocks noGrp="1"/>
          </p:cNvSpPr>
          <p:nvPr>
            <p:ph type="title"/>
          </p:nvPr>
        </p:nvSpPr>
        <p:spPr>
          <a:xfrm>
            <a:off x="489857" y="527486"/>
            <a:ext cx="10972800" cy="1066800"/>
          </a:xfrm>
        </p:spPr>
        <p:txBody>
          <a:bodyPr/>
          <a:lstStyle/>
          <a:p>
            <a:r>
              <a:rPr lang="en-US" sz="3200">
                <a:solidFill>
                  <a:srgbClr val="5F2A0F"/>
                </a:solidFill>
                <a:latin typeface="Calibri" panose="020F0502020204030204" pitchFamily="34" charset="0"/>
                <a:cs typeface="Calibri" panose="020F0502020204030204" pitchFamily="34" charset="0"/>
              </a:rPr>
              <a:t>Automobile (Car) Features (Continued)</a:t>
            </a:r>
            <a:endParaRPr lang="en-US" sz="3200">
              <a:latin typeface="Calibri" panose="020F0502020204030204" pitchFamily="34" charset="0"/>
              <a:cs typeface="Calibri" panose="020F0502020204030204" pitchFamily="34" charset="0"/>
            </a:endParaRPr>
          </a:p>
        </p:txBody>
      </p:sp>
      <p:grpSp>
        <p:nvGrpSpPr>
          <p:cNvPr id="77" name="Group 76">
            <a:extLst>
              <a:ext uri="{FF2B5EF4-FFF2-40B4-BE49-F238E27FC236}">
                <a16:creationId xmlns:a16="http://schemas.microsoft.com/office/drawing/2014/main" id="{8C0FCBB3-02B7-5024-4393-9CE7DF43FA0B}"/>
              </a:ext>
            </a:extLst>
          </p:cNvPr>
          <p:cNvGrpSpPr/>
          <p:nvPr/>
        </p:nvGrpSpPr>
        <p:grpSpPr>
          <a:xfrm>
            <a:off x="1493469" y="3511061"/>
            <a:ext cx="6810753" cy="562520"/>
            <a:chOff x="5057036" y="4285596"/>
            <a:chExt cx="6808454" cy="564317"/>
          </a:xfrm>
        </p:grpSpPr>
        <p:grpSp>
          <p:nvGrpSpPr>
            <p:cNvPr id="53" name="Group 52">
              <a:extLst>
                <a:ext uri="{FF2B5EF4-FFF2-40B4-BE49-F238E27FC236}">
                  <a16:creationId xmlns:a16="http://schemas.microsoft.com/office/drawing/2014/main" id="{AA704B99-7D40-BE36-C91E-A0FC27CFE9C4}"/>
                </a:ext>
              </a:extLst>
            </p:cNvPr>
            <p:cNvGrpSpPr/>
            <p:nvPr/>
          </p:nvGrpSpPr>
          <p:grpSpPr>
            <a:xfrm>
              <a:off x="7703140" y="4285596"/>
              <a:ext cx="4162350" cy="564317"/>
              <a:chOff x="8928826" y="4829825"/>
              <a:chExt cx="3187988" cy="432216"/>
            </a:xfrm>
          </p:grpSpPr>
          <p:pic>
            <p:nvPicPr>
              <p:cNvPr id="54" name="Google Shape;480;g22b5a1f32dd_1_1125">
                <a:extLst>
                  <a:ext uri="{FF2B5EF4-FFF2-40B4-BE49-F238E27FC236}">
                    <a16:creationId xmlns:a16="http://schemas.microsoft.com/office/drawing/2014/main" id="{1B326D75-FAA0-5B89-9B60-AA252E23F7EF}"/>
                  </a:ext>
                </a:extLst>
              </p:cNvPr>
              <p:cNvPicPr preferRelativeResize="0"/>
              <p:nvPr/>
            </p:nvPicPr>
            <p:blipFill rotWithShape="1">
              <a:blip r:embed="rId3">
                <a:alphaModFix/>
              </a:blip>
              <a:srcRect l="3215" t="10709" r="87936" b="80305"/>
              <a:stretch/>
            </p:blipFill>
            <p:spPr>
              <a:xfrm>
                <a:off x="8928827" y="4845722"/>
                <a:ext cx="408942" cy="393890"/>
              </a:xfrm>
              <a:prstGeom prst="rect">
                <a:avLst/>
              </a:prstGeom>
              <a:noFill/>
              <a:ln>
                <a:noFill/>
              </a:ln>
            </p:spPr>
          </p:pic>
          <p:pic>
            <p:nvPicPr>
              <p:cNvPr id="55" name="Google Shape;480;g22b5a1f32dd_1_1125">
                <a:extLst>
                  <a:ext uri="{FF2B5EF4-FFF2-40B4-BE49-F238E27FC236}">
                    <a16:creationId xmlns:a16="http://schemas.microsoft.com/office/drawing/2014/main" id="{4E394FC7-E55C-3925-2059-0681E89FB811}"/>
                  </a:ext>
                </a:extLst>
              </p:cNvPr>
              <p:cNvPicPr preferRelativeResize="0"/>
              <p:nvPr/>
            </p:nvPicPr>
            <p:blipFill rotWithShape="1">
              <a:blip r:embed="rId3">
                <a:alphaModFix/>
              </a:blip>
              <a:srcRect l="13134" t="10337" r="78508" b="80677"/>
              <a:stretch/>
            </p:blipFill>
            <p:spPr>
              <a:xfrm>
                <a:off x="9334594" y="4845722"/>
                <a:ext cx="386281" cy="393890"/>
              </a:xfrm>
              <a:prstGeom prst="rect">
                <a:avLst/>
              </a:prstGeom>
              <a:noFill/>
              <a:ln>
                <a:noFill/>
              </a:ln>
            </p:spPr>
          </p:pic>
          <p:pic>
            <p:nvPicPr>
              <p:cNvPr id="56" name="Google Shape;480;g22b5a1f32dd_1_1125">
                <a:extLst>
                  <a:ext uri="{FF2B5EF4-FFF2-40B4-BE49-F238E27FC236}">
                    <a16:creationId xmlns:a16="http://schemas.microsoft.com/office/drawing/2014/main" id="{093357EA-91BF-A1DC-D830-E191D6FA269D}"/>
                  </a:ext>
                </a:extLst>
              </p:cNvPr>
              <p:cNvPicPr preferRelativeResize="0"/>
              <p:nvPr/>
            </p:nvPicPr>
            <p:blipFill rotWithShape="1">
              <a:blip r:embed="rId3">
                <a:alphaModFix/>
              </a:blip>
              <a:srcRect l="22884" t="10304" r="68269" b="80644"/>
              <a:stretch/>
            </p:blipFill>
            <p:spPr>
              <a:xfrm>
                <a:off x="9720875" y="4845722"/>
                <a:ext cx="408942" cy="396828"/>
              </a:xfrm>
              <a:prstGeom prst="rect">
                <a:avLst/>
              </a:prstGeom>
              <a:noFill/>
              <a:ln>
                <a:noFill/>
              </a:ln>
            </p:spPr>
          </p:pic>
          <p:pic>
            <p:nvPicPr>
              <p:cNvPr id="57" name="Google Shape;480;g22b5a1f32dd_1_1125">
                <a:extLst>
                  <a:ext uri="{FF2B5EF4-FFF2-40B4-BE49-F238E27FC236}">
                    <a16:creationId xmlns:a16="http://schemas.microsoft.com/office/drawing/2014/main" id="{CCFEDAF1-2760-05F2-D7EC-B450D37F16AC}"/>
                  </a:ext>
                </a:extLst>
              </p:cNvPr>
              <p:cNvPicPr preferRelativeResize="0"/>
              <p:nvPr/>
            </p:nvPicPr>
            <p:blipFill rotWithShape="1">
              <a:blip r:embed="rId3">
                <a:alphaModFix/>
              </a:blip>
              <a:srcRect l="32470" t="10448" r="58647" b="80126"/>
              <a:stretch/>
            </p:blipFill>
            <p:spPr>
              <a:xfrm>
                <a:off x="10120067" y="4845722"/>
                <a:ext cx="410554" cy="413123"/>
              </a:xfrm>
              <a:prstGeom prst="rect">
                <a:avLst/>
              </a:prstGeom>
              <a:noFill/>
              <a:ln>
                <a:noFill/>
              </a:ln>
            </p:spPr>
          </p:pic>
          <p:pic>
            <p:nvPicPr>
              <p:cNvPr id="58" name="Google Shape;480;g22b5a1f32dd_1_1125">
                <a:extLst>
                  <a:ext uri="{FF2B5EF4-FFF2-40B4-BE49-F238E27FC236}">
                    <a16:creationId xmlns:a16="http://schemas.microsoft.com/office/drawing/2014/main" id="{690E032D-965E-7892-43C2-DBB03BBD08C1}"/>
                  </a:ext>
                </a:extLst>
              </p:cNvPr>
              <p:cNvPicPr preferRelativeResize="0"/>
              <p:nvPr/>
            </p:nvPicPr>
            <p:blipFill rotWithShape="1">
              <a:blip r:embed="rId3">
                <a:alphaModFix/>
              </a:blip>
              <a:srcRect l="41929" t="10207" r="49223" b="80184"/>
              <a:stretch/>
            </p:blipFill>
            <p:spPr>
              <a:xfrm>
                <a:off x="10516098" y="4837636"/>
                <a:ext cx="408943" cy="421209"/>
              </a:xfrm>
              <a:prstGeom prst="rect">
                <a:avLst/>
              </a:prstGeom>
              <a:noFill/>
              <a:ln>
                <a:noFill/>
              </a:ln>
            </p:spPr>
          </p:pic>
          <p:pic>
            <p:nvPicPr>
              <p:cNvPr id="59" name="Google Shape;480;g22b5a1f32dd_1_1125">
                <a:extLst>
                  <a:ext uri="{FF2B5EF4-FFF2-40B4-BE49-F238E27FC236}">
                    <a16:creationId xmlns:a16="http://schemas.microsoft.com/office/drawing/2014/main" id="{5A0DB713-23D1-6A90-D36B-0634A7B841B1}"/>
                  </a:ext>
                </a:extLst>
              </p:cNvPr>
              <p:cNvPicPr preferRelativeResize="0"/>
              <p:nvPr/>
            </p:nvPicPr>
            <p:blipFill rotWithShape="1">
              <a:blip r:embed="rId3">
                <a:alphaModFix/>
              </a:blip>
              <a:srcRect l="71283" t="10231" r="19959" b="80126"/>
              <a:stretch/>
            </p:blipFill>
            <p:spPr>
              <a:xfrm>
                <a:off x="11711993" y="4839371"/>
                <a:ext cx="404821" cy="422669"/>
              </a:xfrm>
              <a:prstGeom prst="rect">
                <a:avLst/>
              </a:prstGeom>
              <a:noFill/>
              <a:ln>
                <a:noFill/>
              </a:ln>
            </p:spPr>
          </p:pic>
          <p:pic>
            <p:nvPicPr>
              <p:cNvPr id="60" name="Google Shape;480;g22b5a1f32dd_1_1125">
                <a:extLst>
                  <a:ext uri="{FF2B5EF4-FFF2-40B4-BE49-F238E27FC236}">
                    <a16:creationId xmlns:a16="http://schemas.microsoft.com/office/drawing/2014/main" id="{05B2BF4B-EBE5-FB2A-5959-96DA27FF40CF}"/>
                  </a:ext>
                </a:extLst>
              </p:cNvPr>
              <p:cNvPicPr preferRelativeResize="0"/>
              <p:nvPr/>
            </p:nvPicPr>
            <p:blipFill rotWithShape="1">
              <a:blip r:embed="rId3">
                <a:alphaModFix/>
              </a:blip>
              <a:srcRect l="51824" t="10160" r="39819" b="80492"/>
              <a:stretch/>
            </p:blipFill>
            <p:spPr>
              <a:xfrm>
                <a:off x="10925040" y="4837456"/>
                <a:ext cx="386281" cy="409768"/>
              </a:xfrm>
              <a:prstGeom prst="rect">
                <a:avLst/>
              </a:prstGeom>
              <a:noFill/>
              <a:ln>
                <a:noFill/>
              </a:ln>
            </p:spPr>
          </p:pic>
          <p:pic>
            <p:nvPicPr>
              <p:cNvPr id="61" name="Google Shape;480;g22b5a1f32dd_1_1125">
                <a:extLst>
                  <a:ext uri="{FF2B5EF4-FFF2-40B4-BE49-F238E27FC236}">
                    <a16:creationId xmlns:a16="http://schemas.microsoft.com/office/drawing/2014/main" id="{E1D870C0-28CE-22A1-D145-CF8CA4A54189}"/>
                  </a:ext>
                </a:extLst>
              </p:cNvPr>
              <p:cNvPicPr preferRelativeResize="0"/>
              <p:nvPr/>
            </p:nvPicPr>
            <p:blipFill rotWithShape="1">
              <a:blip r:embed="rId3">
                <a:alphaModFix/>
              </a:blip>
              <a:srcRect l="61639" t="10014" r="29479" b="80126"/>
              <a:stretch/>
            </p:blipFill>
            <p:spPr>
              <a:xfrm>
                <a:off x="11314722" y="4829825"/>
                <a:ext cx="410555" cy="432216"/>
              </a:xfrm>
              <a:prstGeom prst="rect">
                <a:avLst/>
              </a:prstGeom>
              <a:noFill/>
              <a:ln>
                <a:noFill/>
              </a:ln>
            </p:spPr>
          </p:pic>
          <p:sp>
            <p:nvSpPr>
              <p:cNvPr id="62" name="Rectangle 61">
                <a:extLst>
                  <a:ext uri="{FF2B5EF4-FFF2-40B4-BE49-F238E27FC236}">
                    <a16:creationId xmlns:a16="http://schemas.microsoft.com/office/drawing/2014/main" id="{D8D59B5A-759F-5261-2758-ED2F50B6E82E}"/>
                  </a:ext>
                </a:extLst>
              </p:cNvPr>
              <p:cNvSpPr/>
              <p:nvPr/>
            </p:nvSpPr>
            <p:spPr>
              <a:xfrm>
                <a:off x="8928826" y="4845962"/>
                <a:ext cx="3187987" cy="39389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0" name="TextBox 69">
              <a:extLst>
                <a:ext uri="{FF2B5EF4-FFF2-40B4-BE49-F238E27FC236}">
                  <a16:creationId xmlns:a16="http://schemas.microsoft.com/office/drawing/2014/main" id="{2022E5D1-8BD9-F7F2-EF16-5F59F10D5A78}"/>
                </a:ext>
              </a:extLst>
            </p:cNvPr>
            <p:cNvSpPr txBox="1"/>
            <p:nvPr/>
          </p:nvSpPr>
          <p:spPr>
            <a:xfrm>
              <a:off x="5057036" y="4387919"/>
              <a:ext cx="2693740" cy="308760"/>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Adversarially</a:t>
              </a:r>
              <a:r>
                <a:rPr lang="en-US">
                  <a:solidFill>
                    <a:srgbClr val="C58D01"/>
                  </a:solidFill>
                  <a:latin typeface="Calibri" panose="020F0502020204030204" pitchFamily="34" charset="0"/>
                  <a:cs typeface="Calibri" panose="020F0502020204030204" pitchFamily="34" charset="0"/>
                </a:rPr>
                <a:t> robust features [6]</a:t>
              </a:r>
            </a:p>
          </p:txBody>
        </p:sp>
      </p:grpSp>
      <p:grpSp>
        <p:nvGrpSpPr>
          <p:cNvPr id="78" name="Group 77">
            <a:extLst>
              <a:ext uri="{FF2B5EF4-FFF2-40B4-BE49-F238E27FC236}">
                <a16:creationId xmlns:a16="http://schemas.microsoft.com/office/drawing/2014/main" id="{BC609772-878A-E4EC-C26B-FD0F6929BD97}"/>
              </a:ext>
            </a:extLst>
          </p:cNvPr>
          <p:cNvGrpSpPr/>
          <p:nvPr/>
        </p:nvGrpSpPr>
        <p:grpSpPr>
          <a:xfrm>
            <a:off x="2804925" y="4034727"/>
            <a:ext cx="5514575" cy="553214"/>
            <a:chOff x="6381329" y="4806235"/>
            <a:chExt cx="5514575" cy="553214"/>
          </a:xfrm>
        </p:grpSpPr>
        <p:grpSp>
          <p:nvGrpSpPr>
            <p:cNvPr id="63" name="Group 62">
              <a:extLst>
                <a:ext uri="{FF2B5EF4-FFF2-40B4-BE49-F238E27FC236}">
                  <a16:creationId xmlns:a16="http://schemas.microsoft.com/office/drawing/2014/main" id="{9E366982-469A-DB4F-D162-79DFBD706652}"/>
                </a:ext>
              </a:extLst>
            </p:cNvPr>
            <p:cNvGrpSpPr/>
            <p:nvPr/>
          </p:nvGrpSpPr>
          <p:grpSpPr>
            <a:xfrm>
              <a:off x="7700276" y="4806235"/>
              <a:ext cx="4195628" cy="553214"/>
              <a:chOff x="117447" y="4792697"/>
              <a:chExt cx="2650534" cy="349486"/>
            </a:xfrm>
          </p:grpSpPr>
          <p:pic>
            <p:nvPicPr>
              <p:cNvPr id="64" name="Picture 63" descr="A grid of squares with numbers&#10;&#10;Description automatically generated">
                <a:extLst>
                  <a:ext uri="{FF2B5EF4-FFF2-40B4-BE49-F238E27FC236}">
                    <a16:creationId xmlns:a16="http://schemas.microsoft.com/office/drawing/2014/main" id="{982A33F6-0837-0BD9-E7C8-C6A8DC950830}"/>
                  </a:ext>
                </a:extLst>
              </p:cNvPr>
              <p:cNvPicPr>
                <a:picLocks noChangeAspect="1"/>
              </p:cNvPicPr>
              <p:nvPr/>
            </p:nvPicPr>
            <p:blipFill rotWithShape="1">
              <a:blip r:embed="rId4"/>
              <a:srcRect l="22236" t="50255" r="19707" b="39738"/>
              <a:stretch/>
            </p:blipFill>
            <p:spPr>
              <a:xfrm>
                <a:off x="117447" y="4799519"/>
                <a:ext cx="2650534" cy="342664"/>
              </a:xfrm>
              <a:prstGeom prst="rect">
                <a:avLst/>
              </a:prstGeom>
            </p:spPr>
          </p:pic>
          <p:sp>
            <p:nvSpPr>
              <p:cNvPr id="65" name="Rectangle 64">
                <a:extLst>
                  <a:ext uri="{FF2B5EF4-FFF2-40B4-BE49-F238E27FC236}">
                    <a16:creationId xmlns:a16="http://schemas.microsoft.com/office/drawing/2014/main" id="{35617FC0-2ED9-3919-87C1-159D60877FCC}"/>
                  </a:ext>
                </a:extLst>
              </p:cNvPr>
              <p:cNvSpPr/>
              <p:nvPr/>
            </p:nvSpPr>
            <p:spPr>
              <a:xfrm>
                <a:off x="129661" y="4792697"/>
                <a:ext cx="2622427" cy="324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1" name="TextBox 70">
              <a:extLst>
                <a:ext uri="{FF2B5EF4-FFF2-40B4-BE49-F238E27FC236}">
                  <a16:creationId xmlns:a16="http://schemas.microsoft.com/office/drawing/2014/main" id="{F894DE5E-95F4-A3AC-7730-B1BBBC5E78BB}"/>
                </a:ext>
              </a:extLst>
            </p:cNvPr>
            <p:cNvSpPr txBox="1"/>
            <p:nvPr/>
          </p:nvSpPr>
          <p:spPr>
            <a:xfrm>
              <a:off x="6381329" y="4919776"/>
              <a:ext cx="136685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ADRM [9]</a:t>
              </a:r>
            </a:p>
          </p:txBody>
        </p:sp>
      </p:grpSp>
      <p:grpSp>
        <p:nvGrpSpPr>
          <p:cNvPr id="116" name="Group 115">
            <a:extLst>
              <a:ext uri="{FF2B5EF4-FFF2-40B4-BE49-F238E27FC236}">
                <a16:creationId xmlns:a16="http://schemas.microsoft.com/office/drawing/2014/main" id="{BE3AD920-4AE6-B202-BDD8-9381096E8250}"/>
              </a:ext>
            </a:extLst>
          </p:cNvPr>
          <p:cNvGrpSpPr/>
          <p:nvPr/>
        </p:nvGrpSpPr>
        <p:grpSpPr>
          <a:xfrm>
            <a:off x="1113183" y="2820842"/>
            <a:ext cx="7250062" cy="570161"/>
            <a:chOff x="3772896" y="3909464"/>
            <a:chExt cx="7250062" cy="570161"/>
          </a:xfrm>
        </p:grpSpPr>
        <p:grpSp>
          <p:nvGrpSpPr>
            <p:cNvPr id="91" name="Group 90">
              <a:extLst>
                <a:ext uri="{FF2B5EF4-FFF2-40B4-BE49-F238E27FC236}">
                  <a16:creationId xmlns:a16="http://schemas.microsoft.com/office/drawing/2014/main" id="{A545C7FD-08DF-A61E-42D0-286D731AE471}"/>
                </a:ext>
              </a:extLst>
            </p:cNvPr>
            <p:cNvGrpSpPr/>
            <p:nvPr/>
          </p:nvGrpSpPr>
          <p:grpSpPr>
            <a:xfrm>
              <a:off x="6791126" y="3909464"/>
              <a:ext cx="4231832" cy="570161"/>
              <a:chOff x="6517385" y="2372929"/>
              <a:chExt cx="3886935" cy="523690"/>
            </a:xfrm>
          </p:grpSpPr>
          <p:grpSp>
            <p:nvGrpSpPr>
              <p:cNvPr id="92" name="Group 91">
                <a:extLst>
                  <a:ext uri="{FF2B5EF4-FFF2-40B4-BE49-F238E27FC236}">
                    <a16:creationId xmlns:a16="http://schemas.microsoft.com/office/drawing/2014/main" id="{93E6408E-09E5-1183-3C39-F2487D402CE8}"/>
                  </a:ext>
                </a:extLst>
              </p:cNvPr>
              <p:cNvGrpSpPr/>
              <p:nvPr/>
            </p:nvGrpSpPr>
            <p:grpSpPr>
              <a:xfrm>
                <a:off x="6517385" y="2372929"/>
                <a:ext cx="3886935" cy="523690"/>
                <a:chOff x="6517530" y="2372945"/>
                <a:chExt cx="3250864" cy="437994"/>
              </a:xfrm>
            </p:grpSpPr>
            <p:pic>
              <p:nvPicPr>
                <p:cNvPr id="94" name="Google Shape;479;g22b5a1f32dd_1_1125">
                  <a:extLst>
                    <a:ext uri="{FF2B5EF4-FFF2-40B4-BE49-F238E27FC236}">
                      <a16:creationId xmlns:a16="http://schemas.microsoft.com/office/drawing/2014/main" id="{999164ED-F3B6-DCC4-A0AE-9D6F1575977A}"/>
                    </a:ext>
                  </a:extLst>
                </p:cNvPr>
                <p:cNvPicPr preferRelativeResize="0"/>
                <p:nvPr/>
              </p:nvPicPr>
              <p:blipFill rotWithShape="1">
                <a:blip r:embed="rId5">
                  <a:alphaModFix/>
                </a:blip>
                <a:srcRect l="3462" t="10254" r="87422" b="80000"/>
                <a:stretch/>
              </p:blipFill>
              <p:spPr>
                <a:xfrm>
                  <a:off x="6518275" y="2373087"/>
                  <a:ext cx="421368" cy="426464"/>
                </a:xfrm>
                <a:prstGeom prst="rect">
                  <a:avLst/>
                </a:prstGeom>
                <a:noFill/>
                <a:ln>
                  <a:noFill/>
                </a:ln>
              </p:spPr>
            </p:pic>
            <p:pic>
              <p:nvPicPr>
                <p:cNvPr id="95" name="Google Shape;479;g22b5a1f32dd_1_1125">
                  <a:extLst>
                    <a:ext uri="{FF2B5EF4-FFF2-40B4-BE49-F238E27FC236}">
                      <a16:creationId xmlns:a16="http://schemas.microsoft.com/office/drawing/2014/main" id="{BC25BF0E-3D4B-3A08-BF25-8A5CCB5DCF09}"/>
                    </a:ext>
                  </a:extLst>
                </p:cNvPr>
                <p:cNvPicPr preferRelativeResize="0"/>
                <p:nvPr/>
              </p:nvPicPr>
              <p:blipFill rotWithShape="1">
                <a:blip r:embed="rId5">
                  <a:alphaModFix/>
                </a:blip>
                <a:srcRect l="13151" t="10254" r="77732" b="79920"/>
                <a:stretch/>
              </p:blipFill>
              <p:spPr>
                <a:xfrm>
                  <a:off x="6914370" y="2373081"/>
                  <a:ext cx="429077" cy="437852"/>
                </a:xfrm>
                <a:prstGeom prst="rect">
                  <a:avLst/>
                </a:prstGeom>
                <a:noFill/>
                <a:ln>
                  <a:noFill/>
                </a:ln>
              </p:spPr>
            </p:pic>
            <p:pic>
              <p:nvPicPr>
                <p:cNvPr id="96" name="Google Shape;479;g22b5a1f32dd_1_1125">
                  <a:extLst>
                    <a:ext uri="{FF2B5EF4-FFF2-40B4-BE49-F238E27FC236}">
                      <a16:creationId xmlns:a16="http://schemas.microsoft.com/office/drawing/2014/main" id="{19FE2569-C11C-7FE1-389C-18C259A0228C}"/>
                    </a:ext>
                  </a:extLst>
                </p:cNvPr>
                <p:cNvPicPr preferRelativeResize="0"/>
                <p:nvPr/>
              </p:nvPicPr>
              <p:blipFill rotWithShape="1">
                <a:blip r:embed="rId5">
                  <a:alphaModFix/>
                </a:blip>
                <a:srcRect l="3462" t="10254" r="87422" b="80000"/>
                <a:stretch/>
              </p:blipFill>
              <p:spPr>
                <a:xfrm>
                  <a:off x="6517530" y="2373089"/>
                  <a:ext cx="429077" cy="434264"/>
                </a:xfrm>
                <a:prstGeom prst="rect">
                  <a:avLst/>
                </a:prstGeom>
                <a:noFill/>
                <a:ln>
                  <a:noFill/>
                </a:ln>
              </p:spPr>
            </p:pic>
            <p:pic>
              <p:nvPicPr>
                <p:cNvPr id="97" name="Google Shape;479;g22b5a1f32dd_1_1125">
                  <a:extLst>
                    <a:ext uri="{FF2B5EF4-FFF2-40B4-BE49-F238E27FC236}">
                      <a16:creationId xmlns:a16="http://schemas.microsoft.com/office/drawing/2014/main" id="{2987B266-CDF0-5447-9557-FCEF8B3F8803}"/>
                    </a:ext>
                  </a:extLst>
                </p:cNvPr>
                <p:cNvPicPr preferRelativeResize="0"/>
                <p:nvPr/>
              </p:nvPicPr>
              <p:blipFill rotWithShape="1">
                <a:blip r:embed="rId5">
                  <a:alphaModFix/>
                </a:blip>
                <a:srcRect l="22424" t="10254" r="68037" b="79920"/>
                <a:stretch/>
              </p:blipFill>
              <p:spPr>
                <a:xfrm>
                  <a:off x="7301630" y="2373081"/>
                  <a:ext cx="449004" cy="437851"/>
                </a:xfrm>
                <a:prstGeom prst="rect">
                  <a:avLst/>
                </a:prstGeom>
                <a:noFill/>
                <a:ln>
                  <a:noFill/>
                </a:ln>
              </p:spPr>
            </p:pic>
            <p:pic>
              <p:nvPicPr>
                <p:cNvPr id="98" name="Google Shape;479;g22b5a1f32dd_1_1125">
                  <a:extLst>
                    <a:ext uri="{FF2B5EF4-FFF2-40B4-BE49-F238E27FC236}">
                      <a16:creationId xmlns:a16="http://schemas.microsoft.com/office/drawing/2014/main" id="{5690487D-A8B3-4621-F7F4-A2F8651CF594}"/>
                    </a:ext>
                  </a:extLst>
                </p:cNvPr>
                <p:cNvPicPr preferRelativeResize="0"/>
                <p:nvPr/>
              </p:nvPicPr>
              <p:blipFill rotWithShape="1">
                <a:blip r:embed="rId5">
                  <a:alphaModFix/>
                </a:blip>
                <a:srcRect l="31964" t="10254" r="58496" b="79920"/>
                <a:stretch/>
              </p:blipFill>
              <p:spPr>
                <a:xfrm>
                  <a:off x="7703566" y="2373078"/>
                  <a:ext cx="449004" cy="437852"/>
                </a:xfrm>
                <a:prstGeom prst="rect">
                  <a:avLst/>
                </a:prstGeom>
                <a:noFill/>
                <a:ln>
                  <a:noFill/>
                </a:ln>
              </p:spPr>
            </p:pic>
            <p:pic>
              <p:nvPicPr>
                <p:cNvPr id="99" name="Google Shape;479;g22b5a1f32dd_1_1125">
                  <a:extLst>
                    <a:ext uri="{FF2B5EF4-FFF2-40B4-BE49-F238E27FC236}">
                      <a16:creationId xmlns:a16="http://schemas.microsoft.com/office/drawing/2014/main" id="{B8F66621-C331-C0CC-D726-701204C07D76}"/>
                    </a:ext>
                  </a:extLst>
                </p:cNvPr>
                <p:cNvPicPr preferRelativeResize="0"/>
                <p:nvPr/>
              </p:nvPicPr>
              <p:blipFill rotWithShape="1">
                <a:blip r:embed="rId5">
                  <a:alphaModFix/>
                </a:blip>
                <a:srcRect l="42128" t="10254" r="48958" b="79920"/>
                <a:stretch/>
              </p:blipFill>
              <p:spPr>
                <a:xfrm>
                  <a:off x="8109177" y="2373087"/>
                  <a:ext cx="419561" cy="437852"/>
                </a:xfrm>
                <a:prstGeom prst="rect">
                  <a:avLst/>
                </a:prstGeom>
                <a:noFill/>
                <a:ln>
                  <a:noFill/>
                </a:ln>
              </p:spPr>
            </p:pic>
            <p:pic>
              <p:nvPicPr>
                <p:cNvPr id="100" name="Google Shape;479;g22b5a1f32dd_1_1125">
                  <a:extLst>
                    <a:ext uri="{FF2B5EF4-FFF2-40B4-BE49-F238E27FC236}">
                      <a16:creationId xmlns:a16="http://schemas.microsoft.com/office/drawing/2014/main" id="{8AF35735-B4BB-FC5C-70F8-8B618DCB1905}"/>
                    </a:ext>
                  </a:extLst>
                </p:cNvPr>
                <p:cNvPicPr preferRelativeResize="0"/>
                <p:nvPr/>
              </p:nvPicPr>
              <p:blipFill rotWithShape="1">
                <a:blip r:embed="rId5">
                  <a:alphaModFix/>
                </a:blip>
                <a:srcRect l="51668" t="10254" r="39027" b="79920"/>
                <a:stretch/>
              </p:blipFill>
              <p:spPr>
                <a:xfrm>
                  <a:off x="8514500" y="2372945"/>
                  <a:ext cx="437963" cy="437851"/>
                </a:xfrm>
                <a:prstGeom prst="rect">
                  <a:avLst/>
                </a:prstGeom>
                <a:noFill/>
                <a:ln>
                  <a:noFill/>
                </a:ln>
              </p:spPr>
            </p:pic>
            <p:pic>
              <p:nvPicPr>
                <p:cNvPr id="101" name="Google Shape;479;g22b5a1f32dd_1_1125">
                  <a:extLst>
                    <a:ext uri="{FF2B5EF4-FFF2-40B4-BE49-F238E27FC236}">
                      <a16:creationId xmlns:a16="http://schemas.microsoft.com/office/drawing/2014/main" id="{4D7BF459-E800-0AAF-244D-ECA2303A0792}"/>
                    </a:ext>
                  </a:extLst>
                </p:cNvPr>
                <p:cNvPicPr preferRelativeResize="0"/>
                <p:nvPr/>
              </p:nvPicPr>
              <p:blipFill rotWithShape="1">
                <a:blip r:embed="rId5">
                  <a:alphaModFix/>
                </a:blip>
                <a:srcRect l="60973" t="10254" r="29152" b="79920"/>
                <a:stretch/>
              </p:blipFill>
              <p:spPr>
                <a:xfrm>
                  <a:off x="8885384" y="2372947"/>
                  <a:ext cx="464772" cy="437852"/>
                </a:xfrm>
                <a:prstGeom prst="rect">
                  <a:avLst/>
                </a:prstGeom>
                <a:noFill/>
                <a:ln>
                  <a:noFill/>
                </a:ln>
              </p:spPr>
            </p:pic>
            <p:pic>
              <p:nvPicPr>
                <p:cNvPr id="102" name="Google Shape;479;g22b5a1f32dd_1_1125">
                  <a:extLst>
                    <a:ext uri="{FF2B5EF4-FFF2-40B4-BE49-F238E27FC236}">
                      <a16:creationId xmlns:a16="http://schemas.microsoft.com/office/drawing/2014/main" id="{B5760AC0-30A8-F0DD-833B-B9A55610CA83}"/>
                    </a:ext>
                  </a:extLst>
                </p:cNvPr>
                <p:cNvPicPr preferRelativeResize="0"/>
                <p:nvPr/>
              </p:nvPicPr>
              <p:blipFill rotWithShape="1">
                <a:blip r:embed="rId5">
                  <a:alphaModFix/>
                </a:blip>
                <a:srcRect l="70848" t="10254" r="19277" b="79920"/>
                <a:stretch/>
              </p:blipFill>
              <p:spPr>
                <a:xfrm>
                  <a:off x="9303622" y="2372945"/>
                  <a:ext cx="464772" cy="437851"/>
                </a:xfrm>
                <a:prstGeom prst="rect">
                  <a:avLst/>
                </a:prstGeom>
                <a:noFill/>
                <a:ln>
                  <a:noFill/>
                </a:ln>
              </p:spPr>
            </p:pic>
          </p:grpSp>
          <p:sp>
            <p:nvSpPr>
              <p:cNvPr id="93" name="Rectangle 92">
                <a:extLst>
                  <a:ext uri="{FF2B5EF4-FFF2-40B4-BE49-F238E27FC236}">
                    <a16:creationId xmlns:a16="http://schemas.microsoft.com/office/drawing/2014/main" id="{B78CF8F6-DC91-47EA-5452-5AFC01891AC4}"/>
                  </a:ext>
                </a:extLst>
              </p:cNvPr>
              <p:cNvSpPr/>
              <p:nvPr/>
            </p:nvSpPr>
            <p:spPr>
              <a:xfrm>
                <a:off x="6522236" y="2377327"/>
                <a:ext cx="3827873" cy="50569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115" name="TextBox 114">
              <a:extLst>
                <a:ext uri="{FF2B5EF4-FFF2-40B4-BE49-F238E27FC236}">
                  <a16:creationId xmlns:a16="http://schemas.microsoft.com/office/drawing/2014/main" id="{07E99CFD-F86F-3AA8-C9F7-2345DFD6F572}"/>
                </a:ext>
              </a:extLst>
            </p:cNvPr>
            <p:cNvSpPr txBox="1"/>
            <p:nvPr/>
          </p:nvSpPr>
          <p:spPr>
            <a:xfrm>
              <a:off x="3772896" y="4054067"/>
              <a:ext cx="3039565" cy="307777"/>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Adversarially</a:t>
              </a:r>
              <a:r>
                <a:rPr lang="en-US">
                  <a:solidFill>
                    <a:srgbClr val="C58D01"/>
                  </a:solidFill>
                  <a:latin typeface="Calibri" panose="020F0502020204030204" pitchFamily="34" charset="0"/>
                  <a:cs typeface="Calibri" panose="020F0502020204030204" pitchFamily="34" charset="0"/>
                </a:rPr>
                <a:t> non-robust features [11]</a:t>
              </a:r>
            </a:p>
          </p:txBody>
        </p:sp>
      </p:grpSp>
      <p:grpSp>
        <p:nvGrpSpPr>
          <p:cNvPr id="88" name="Group 87">
            <a:extLst>
              <a:ext uri="{FF2B5EF4-FFF2-40B4-BE49-F238E27FC236}">
                <a16:creationId xmlns:a16="http://schemas.microsoft.com/office/drawing/2014/main" id="{95919B77-180B-F7EF-5191-E31D757C26C2}"/>
              </a:ext>
            </a:extLst>
          </p:cNvPr>
          <p:cNvGrpSpPr/>
          <p:nvPr/>
        </p:nvGrpSpPr>
        <p:grpSpPr>
          <a:xfrm>
            <a:off x="2111215" y="6110355"/>
            <a:ext cx="6193007" cy="555804"/>
            <a:chOff x="4983417" y="5829451"/>
            <a:chExt cx="6193007" cy="555804"/>
          </a:xfrm>
        </p:grpSpPr>
        <p:grpSp>
          <p:nvGrpSpPr>
            <p:cNvPr id="66" name="Group 65">
              <a:extLst>
                <a:ext uri="{FF2B5EF4-FFF2-40B4-BE49-F238E27FC236}">
                  <a16:creationId xmlns:a16="http://schemas.microsoft.com/office/drawing/2014/main" id="{1AF0FFC2-A08C-65E1-18BC-6EB10628E2AE}"/>
                </a:ext>
              </a:extLst>
            </p:cNvPr>
            <p:cNvGrpSpPr/>
            <p:nvPr/>
          </p:nvGrpSpPr>
          <p:grpSpPr>
            <a:xfrm>
              <a:off x="6980445" y="5829451"/>
              <a:ext cx="4195979" cy="555804"/>
              <a:chOff x="77088" y="5388682"/>
              <a:chExt cx="2642492" cy="351122"/>
            </a:xfrm>
          </p:grpSpPr>
          <p:pic>
            <p:nvPicPr>
              <p:cNvPr id="67" name="Picture 66" descr="A collage of images of different animals&#10;&#10;Description automatically generated">
                <a:extLst>
                  <a:ext uri="{FF2B5EF4-FFF2-40B4-BE49-F238E27FC236}">
                    <a16:creationId xmlns:a16="http://schemas.microsoft.com/office/drawing/2014/main" id="{BE738D05-4185-7ACC-5138-0F5A6512F2A9}"/>
                  </a:ext>
                </a:extLst>
              </p:cNvPr>
              <p:cNvPicPr>
                <a:picLocks noChangeAspect="1"/>
              </p:cNvPicPr>
              <p:nvPr/>
            </p:nvPicPr>
            <p:blipFill rotWithShape="1">
              <a:blip r:embed="rId6"/>
              <a:srcRect l="51588" t="33692" r="544" b="60278"/>
              <a:stretch/>
            </p:blipFill>
            <p:spPr>
              <a:xfrm>
                <a:off x="77088" y="5388682"/>
                <a:ext cx="2642492" cy="351122"/>
              </a:xfrm>
              <a:prstGeom prst="rect">
                <a:avLst/>
              </a:prstGeom>
            </p:spPr>
          </p:pic>
          <p:sp>
            <p:nvSpPr>
              <p:cNvPr id="68" name="Rectangle 67">
                <a:extLst>
                  <a:ext uri="{FF2B5EF4-FFF2-40B4-BE49-F238E27FC236}">
                    <a16:creationId xmlns:a16="http://schemas.microsoft.com/office/drawing/2014/main" id="{3D32B0D5-A284-9BF5-9EC1-8663C8405C40}"/>
                  </a:ext>
                </a:extLst>
              </p:cNvPr>
              <p:cNvSpPr/>
              <p:nvPr/>
            </p:nvSpPr>
            <p:spPr>
              <a:xfrm>
                <a:off x="98110" y="5397588"/>
                <a:ext cx="2615248" cy="324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grpSp>
        <p:sp>
          <p:nvSpPr>
            <p:cNvPr id="72" name="TextBox 71">
              <a:extLst>
                <a:ext uri="{FF2B5EF4-FFF2-40B4-BE49-F238E27FC236}">
                  <a16:creationId xmlns:a16="http://schemas.microsoft.com/office/drawing/2014/main" id="{242B9787-5528-84C5-E797-20457168A74D}"/>
                </a:ext>
              </a:extLst>
            </p:cNvPr>
            <p:cNvSpPr txBox="1"/>
            <p:nvPr/>
          </p:nvSpPr>
          <p:spPr>
            <a:xfrm>
              <a:off x="4983417" y="5925652"/>
              <a:ext cx="206401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CL-robust features [8]</a:t>
              </a:r>
            </a:p>
          </p:txBody>
        </p:sp>
      </p:grpSp>
      <p:grpSp>
        <p:nvGrpSpPr>
          <p:cNvPr id="43" name="Group 42">
            <a:extLst>
              <a:ext uri="{FF2B5EF4-FFF2-40B4-BE49-F238E27FC236}">
                <a16:creationId xmlns:a16="http://schemas.microsoft.com/office/drawing/2014/main" id="{CE3D4826-7893-918C-D86B-F8764476AC3D}"/>
              </a:ext>
            </a:extLst>
          </p:cNvPr>
          <p:cNvGrpSpPr/>
          <p:nvPr/>
        </p:nvGrpSpPr>
        <p:grpSpPr>
          <a:xfrm>
            <a:off x="1675891" y="1851150"/>
            <a:ext cx="7769695" cy="720689"/>
            <a:chOff x="1201585" y="2079286"/>
            <a:chExt cx="7769695" cy="720689"/>
          </a:xfrm>
        </p:grpSpPr>
        <p:grpSp>
          <p:nvGrpSpPr>
            <p:cNvPr id="34" name="Group 33">
              <a:extLst>
                <a:ext uri="{FF2B5EF4-FFF2-40B4-BE49-F238E27FC236}">
                  <a16:creationId xmlns:a16="http://schemas.microsoft.com/office/drawing/2014/main" id="{1D6A869D-6803-40AC-6E62-4E145304E3E2}"/>
                </a:ext>
              </a:extLst>
            </p:cNvPr>
            <p:cNvGrpSpPr/>
            <p:nvPr/>
          </p:nvGrpSpPr>
          <p:grpSpPr>
            <a:xfrm>
              <a:off x="3657587" y="2079286"/>
              <a:ext cx="5313693" cy="720689"/>
              <a:chOff x="3075986" y="1624892"/>
              <a:chExt cx="4746499" cy="616599"/>
            </a:xfrm>
          </p:grpSpPr>
          <p:pic>
            <p:nvPicPr>
              <p:cNvPr id="25" name="Picture 24">
                <a:extLst>
                  <a:ext uri="{FF2B5EF4-FFF2-40B4-BE49-F238E27FC236}">
                    <a16:creationId xmlns:a16="http://schemas.microsoft.com/office/drawing/2014/main" id="{07B57526-412F-3C18-52C6-EEC6EA9FC662}"/>
                  </a:ext>
                </a:extLst>
              </p:cNvPr>
              <p:cNvPicPr>
                <a:picLocks noChangeAspect="1"/>
              </p:cNvPicPr>
              <p:nvPr/>
            </p:nvPicPr>
            <p:blipFill rotWithShape="1">
              <a:blip r:embed="rId7"/>
              <a:srcRect t="1" b="90208"/>
              <a:stretch/>
            </p:blipFill>
            <p:spPr>
              <a:xfrm>
                <a:off x="3075986" y="1624892"/>
                <a:ext cx="4746499" cy="153503"/>
              </a:xfrm>
              <a:prstGeom prst="rect">
                <a:avLst/>
              </a:prstGeom>
            </p:spPr>
          </p:pic>
          <p:pic>
            <p:nvPicPr>
              <p:cNvPr id="26" name="Picture 25">
                <a:extLst>
                  <a:ext uri="{FF2B5EF4-FFF2-40B4-BE49-F238E27FC236}">
                    <a16:creationId xmlns:a16="http://schemas.microsoft.com/office/drawing/2014/main" id="{A3B6D666-DCF4-D5AD-980F-613E4C260842}"/>
                  </a:ext>
                </a:extLst>
              </p:cNvPr>
              <p:cNvPicPr>
                <a:picLocks noChangeAspect="1"/>
              </p:cNvPicPr>
              <p:nvPr/>
            </p:nvPicPr>
            <p:blipFill rotWithShape="1">
              <a:blip r:embed="rId7"/>
              <a:srcRect t="70830"/>
              <a:stretch/>
            </p:blipFill>
            <p:spPr>
              <a:xfrm>
                <a:off x="3075986" y="1784147"/>
                <a:ext cx="4746499" cy="457344"/>
              </a:xfrm>
              <a:prstGeom prst="rect">
                <a:avLst/>
              </a:prstGeom>
            </p:spPr>
          </p:pic>
        </p:grpSp>
        <p:sp>
          <p:nvSpPr>
            <p:cNvPr id="42" name="TextBox 41">
              <a:extLst>
                <a:ext uri="{FF2B5EF4-FFF2-40B4-BE49-F238E27FC236}">
                  <a16:creationId xmlns:a16="http://schemas.microsoft.com/office/drawing/2014/main" id="{849924C2-CB12-B561-1653-BC2528CD18E5}"/>
                </a:ext>
              </a:extLst>
            </p:cNvPr>
            <p:cNvSpPr txBox="1"/>
            <p:nvPr/>
          </p:nvSpPr>
          <p:spPr>
            <a:xfrm>
              <a:off x="1201585" y="2399476"/>
              <a:ext cx="2526577"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Synthetic features [12]</a:t>
              </a:r>
            </a:p>
          </p:txBody>
        </p:sp>
      </p:grpSp>
      <p:grpSp>
        <p:nvGrpSpPr>
          <p:cNvPr id="13" name="Group 12">
            <a:extLst>
              <a:ext uri="{FF2B5EF4-FFF2-40B4-BE49-F238E27FC236}">
                <a16:creationId xmlns:a16="http://schemas.microsoft.com/office/drawing/2014/main" id="{26786F00-A4C1-3028-A9A2-26EB4E08FC76}"/>
              </a:ext>
            </a:extLst>
          </p:cNvPr>
          <p:cNvGrpSpPr/>
          <p:nvPr/>
        </p:nvGrpSpPr>
        <p:grpSpPr>
          <a:xfrm>
            <a:off x="3063274" y="4534214"/>
            <a:ext cx="5249876" cy="542415"/>
            <a:chOff x="3063274" y="4175939"/>
            <a:chExt cx="5249876" cy="542415"/>
          </a:xfrm>
        </p:grpSpPr>
        <p:pic>
          <p:nvPicPr>
            <p:cNvPr id="3" name="Picture 2" descr="A grid of squares with numbers&#10;&#10;Description automatically generated">
              <a:extLst>
                <a:ext uri="{FF2B5EF4-FFF2-40B4-BE49-F238E27FC236}">
                  <a16:creationId xmlns:a16="http://schemas.microsoft.com/office/drawing/2014/main" id="{B241F7EC-1C7A-CD2C-DFC2-8EFCFBC19428}"/>
                </a:ext>
              </a:extLst>
            </p:cNvPr>
            <p:cNvPicPr>
              <a:picLocks noChangeAspect="1"/>
            </p:cNvPicPr>
            <p:nvPr/>
          </p:nvPicPr>
          <p:blipFill rotWithShape="1">
            <a:blip r:embed="rId8"/>
            <a:srcRect l="22341" t="30952" r="19602" b="59041"/>
            <a:stretch/>
          </p:blipFill>
          <p:spPr>
            <a:xfrm>
              <a:off x="4130901" y="4175939"/>
              <a:ext cx="4182249" cy="542415"/>
            </a:xfrm>
            <a:prstGeom prst="rect">
              <a:avLst/>
            </a:prstGeom>
          </p:spPr>
        </p:pic>
        <p:sp>
          <p:nvSpPr>
            <p:cNvPr id="4" name="TextBox 3">
              <a:extLst>
                <a:ext uri="{FF2B5EF4-FFF2-40B4-BE49-F238E27FC236}">
                  <a16:creationId xmlns:a16="http://schemas.microsoft.com/office/drawing/2014/main" id="{D3428604-04C0-7CF2-BB72-24D1480FCD65}"/>
                </a:ext>
              </a:extLst>
            </p:cNvPr>
            <p:cNvSpPr txBox="1"/>
            <p:nvPr/>
          </p:nvSpPr>
          <p:spPr>
            <a:xfrm>
              <a:off x="3063274" y="4278364"/>
              <a:ext cx="1108635" cy="307777"/>
            </a:xfrm>
            <a:prstGeom prst="rect">
              <a:avLst/>
            </a:prstGeom>
            <a:noFill/>
          </p:spPr>
          <p:txBody>
            <a:bodyPr wrap="square" rtlCol="0">
              <a:spAutoFit/>
            </a:bodyPr>
            <a:lstStyle/>
            <a:p>
              <a:pPr algn="r"/>
              <a:r>
                <a:rPr lang="en-US" err="1">
                  <a:solidFill>
                    <a:srgbClr val="C58D01"/>
                  </a:solidFill>
                  <a:latin typeface="Calibri" panose="020F0502020204030204" pitchFamily="34" charset="0"/>
                  <a:cs typeface="Calibri" panose="020F0502020204030204" pitchFamily="34" charset="0"/>
                </a:rPr>
                <a:t>PODNet</a:t>
              </a:r>
              <a:r>
                <a:rPr lang="en-US">
                  <a:solidFill>
                    <a:srgbClr val="C58D01"/>
                  </a:solidFill>
                  <a:latin typeface="Calibri" panose="020F0502020204030204" pitchFamily="34" charset="0"/>
                  <a:cs typeface="Calibri" panose="020F0502020204030204" pitchFamily="34" charset="0"/>
                </a:rPr>
                <a:t> [34]</a:t>
              </a:r>
            </a:p>
          </p:txBody>
        </p:sp>
      </p:grpSp>
      <p:grpSp>
        <p:nvGrpSpPr>
          <p:cNvPr id="12" name="Group 11">
            <a:extLst>
              <a:ext uri="{FF2B5EF4-FFF2-40B4-BE49-F238E27FC236}">
                <a16:creationId xmlns:a16="http://schemas.microsoft.com/office/drawing/2014/main" id="{0A75FF36-DAA4-045F-8619-13203D4A4271}"/>
              </a:ext>
            </a:extLst>
          </p:cNvPr>
          <p:cNvGrpSpPr/>
          <p:nvPr/>
        </p:nvGrpSpPr>
        <p:grpSpPr>
          <a:xfrm>
            <a:off x="2418843" y="5072530"/>
            <a:ext cx="5887957" cy="532720"/>
            <a:chOff x="2418843" y="4711893"/>
            <a:chExt cx="5887957" cy="532720"/>
          </a:xfrm>
        </p:grpSpPr>
        <p:pic>
          <p:nvPicPr>
            <p:cNvPr id="5" name="Picture 4" descr="A grid of images of animals&#10;&#10;Description automatically generated">
              <a:extLst>
                <a:ext uri="{FF2B5EF4-FFF2-40B4-BE49-F238E27FC236}">
                  <a16:creationId xmlns:a16="http://schemas.microsoft.com/office/drawing/2014/main" id="{A0D6234D-85E4-9C90-F653-DCE297E6301D}"/>
                </a:ext>
              </a:extLst>
            </p:cNvPr>
            <p:cNvPicPr>
              <a:picLocks noChangeAspect="1"/>
            </p:cNvPicPr>
            <p:nvPr/>
          </p:nvPicPr>
          <p:blipFill rotWithShape="1">
            <a:blip r:embed="rId9"/>
            <a:srcRect l="22236" t="69532" r="19707" b="20608"/>
            <a:stretch/>
          </p:blipFill>
          <p:spPr>
            <a:xfrm>
              <a:off x="4124551" y="4711893"/>
              <a:ext cx="4182249" cy="532720"/>
            </a:xfrm>
            <a:prstGeom prst="rect">
              <a:avLst/>
            </a:prstGeom>
          </p:spPr>
        </p:pic>
        <p:sp>
          <p:nvSpPr>
            <p:cNvPr id="6" name="TextBox 5">
              <a:extLst>
                <a:ext uri="{FF2B5EF4-FFF2-40B4-BE49-F238E27FC236}">
                  <a16:creationId xmlns:a16="http://schemas.microsoft.com/office/drawing/2014/main" id="{074472B1-9E7C-085D-3446-5A95090646F1}"/>
                </a:ext>
              </a:extLst>
            </p:cNvPr>
            <p:cNvSpPr txBox="1"/>
            <p:nvPr/>
          </p:nvSpPr>
          <p:spPr>
            <a:xfrm>
              <a:off x="2418843" y="4834247"/>
              <a:ext cx="1753783"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Experience Replay [6]</a:t>
              </a:r>
            </a:p>
          </p:txBody>
        </p:sp>
      </p:grpSp>
      <p:grpSp>
        <p:nvGrpSpPr>
          <p:cNvPr id="11" name="Group 10">
            <a:extLst>
              <a:ext uri="{FF2B5EF4-FFF2-40B4-BE49-F238E27FC236}">
                <a16:creationId xmlns:a16="http://schemas.microsoft.com/office/drawing/2014/main" id="{B3934499-CC13-B234-5867-DB77989D98EB}"/>
              </a:ext>
            </a:extLst>
          </p:cNvPr>
          <p:cNvGrpSpPr/>
          <p:nvPr/>
        </p:nvGrpSpPr>
        <p:grpSpPr>
          <a:xfrm>
            <a:off x="3145551" y="5601191"/>
            <a:ext cx="5162619" cy="541338"/>
            <a:chOff x="3145551" y="5240554"/>
            <a:chExt cx="5162619" cy="541338"/>
          </a:xfrm>
        </p:grpSpPr>
        <p:pic>
          <p:nvPicPr>
            <p:cNvPr id="7" name="Picture 6" descr="A collage of images of animals&#10;&#10;Description automatically generated">
              <a:extLst>
                <a:ext uri="{FF2B5EF4-FFF2-40B4-BE49-F238E27FC236}">
                  <a16:creationId xmlns:a16="http://schemas.microsoft.com/office/drawing/2014/main" id="{4BAF0135-71BE-65E0-A0A0-9EA54654C704}"/>
                </a:ext>
              </a:extLst>
            </p:cNvPr>
            <p:cNvPicPr>
              <a:picLocks noChangeAspect="1"/>
            </p:cNvPicPr>
            <p:nvPr/>
          </p:nvPicPr>
          <p:blipFill rotWithShape="1">
            <a:blip r:embed="rId10"/>
            <a:srcRect l="22237" t="69523" r="19591" b="20470"/>
            <a:stretch/>
          </p:blipFill>
          <p:spPr>
            <a:xfrm>
              <a:off x="4125921" y="5240554"/>
              <a:ext cx="4182249" cy="541338"/>
            </a:xfrm>
            <a:prstGeom prst="rect">
              <a:avLst/>
            </a:prstGeom>
          </p:spPr>
        </p:pic>
        <p:sp>
          <p:nvSpPr>
            <p:cNvPr id="8" name="TextBox 7">
              <a:extLst>
                <a:ext uri="{FF2B5EF4-FFF2-40B4-BE49-F238E27FC236}">
                  <a16:creationId xmlns:a16="http://schemas.microsoft.com/office/drawing/2014/main" id="{8148C578-B723-9BE1-B04D-57E815E69937}"/>
                </a:ext>
              </a:extLst>
            </p:cNvPr>
            <p:cNvSpPr txBox="1"/>
            <p:nvPr/>
          </p:nvSpPr>
          <p:spPr>
            <a:xfrm>
              <a:off x="3145551" y="5357196"/>
              <a:ext cx="1025046" cy="307777"/>
            </a:xfrm>
            <a:prstGeom prst="rect">
              <a:avLst/>
            </a:prstGeom>
            <a:noFill/>
          </p:spPr>
          <p:txBody>
            <a:bodyPr wrap="square" rtlCol="0">
              <a:spAutoFit/>
            </a:bodyPr>
            <a:lstStyle/>
            <a:p>
              <a:pPr algn="r"/>
              <a:r>
                <a:rPr lang="en-US">
                  <a:solidFill>
                    <a:srgbClr val="C58D01"/>
                  </a:solidFill>
                  <a:latin typeface="Calibri" panose="020F0502020204030204" pitchFamily="34" charset="0"/>
                  <a:cs typeface="Calibri" panose="020F0502020204030204" pitchFamily="34" charset="0"/>
                </a:rPr>
                <a:t>MEMO [38]</a:t>
              </a:r>
            </a:p>
          </p:txBody>
        </p:sp>
      </p:grpSp>
      <p:grpSp>
        <p:nvGrpSpPr>
          <p:cNvPr id="9" name="Group 8">
            <a:extLst>
              <a:ext uri="{FF2B5EF4-FFF2-40B4-BE49-F238E27FC236}">
                <a16:creationId xmlns:a16="http://schemas.microsoft.com/office/drawing/2014/main" id="{002F5E11-425E-E717-045B-5DDFFCE21C70}"/>
              </a:ext>
            </a:extLst>
          </p:cNvPr>
          <p:cNvGrpSpPr/>
          <p:nvPr/>
        </p:nvGrpSpPr>
        <p:grpSpPr>
          <a:xfrm>
            <a:off x="4452462" y="1581188"/>
            <a:ext cx="748813" cy="5084971"/>
            <a:chOff x="5046839" y="4129075"/>
            <a:chExt cx="748813" cy="5084971"/>
          </a:xfrm>
        </p:grpSpPr>
        <p:sp>
          <p:nvSpPr>
            <p:cNvPr id="10" name="Rectangle 9">
              <a:extLst>
                <a:ext uri="{FF2B5EF4-FFF2-40B4-BE49-F238E27FC236}">
                  <a16:creationId xmlns:a16="http://schemas.microsoft.com/office/drawing/2014/main" id="{A03DBB58-71E2-E0BE-57D1-3543AA4B490B}"/>
                </a:ext>
              </a:extLst>
            </p:cNvPr>
            <p:cNvSpPr/>
            <p:nvPr/>
          </p:nvSpPr>
          <p:spPr>
            <a:xfrm>
              <a:off x="5252626" y="4399037"/>
              <a:ext cx="543026" cy="4815009"/>
            </a:xfrm>
            <a:prstGeom prst="rect">
              <a:avLst/>
            </a:prstGeom>
            <a:noFill/>
            <a:ln w="38100">
              <a:solidFill>
                <a:srgbClr val="0D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EB80A"/>
                </a:solidFill>
              </a:endParaRPr>
            </a:p>
          </p:txBody>
        </p:sp>
        <p:sp>
          <p:nvSpPr>
            <p:cNvPr id="17" name="Down Arrow 16">
              <a:extLst>
                <a:ext uri="{FF2B5EF4-FFF2-40B4-BE49-F238E27FC236}">
                  <a16:creationId xmlns:a16="http://schemas.microsoft.com/office/drawing/2014/main" id="{58818BE1-6341-5B86-F64E-87D053649B50}"/>
                </a:ext>
              </a:extLst>
            </p:cNvPr>
            <p:cNvSpPr/>
            <p:nvPr/>
          </p:nvSpPr>
          <p:spPr>
            <a:xfrm rot="18900000">
              <a:off x="5046839" y="4129075"/>
              <a:ext cx="166530" cy="302343"/>
            </a:xfrm>
            <a:prstGeom prst="downArrow">
              <a:avLst/>
            </a:prstGeom>
            <a:solidFill>
              <a:srgbClr val="0D8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14" name="Text Placeholder 2">
            <a:extLst>
              <a:ext uri="{FF2B5EF4-FFF2-40B4-BE49-F238E27FC236}">
                <a16:creationId xmlns:a16="http://schemas.microsoft.com/office/drawing/2014/main" id="{34DFCCEF-7537-99AC-0580-1E992B7B1830}"/>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a:t>
            </a:r>
            <a:r>
              <a:rPr lang="en-US" sz="1400" b="1" dirty="0">
                <a:solidFill>
                  <a:schemeClr val="tx2"/>
                </a:solidFill>
                <a:latin typeface="Calibri"/>
                <a:cs typeface="Calibri"/>
              </a:rPr>
              <a:t>Primary Contributions #4 </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p>
        </p:txBody>
      </p:sp>
    </p:spTree>
    <p:extLst>
      <p:ext uri="{BB962C8B-B14F-4D97-AF65-F5344CB8AC3E}">
        <p14:creationId xmlns:p14="http://schemas.microsoft.com/office/powerpoint/2010/main" val="1948191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47024565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Conclusions</a:t>
            </a:r>
            <a:endParaRPr>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lnSpcReduction="10000"/>
          </a:bodyPr>
          <a:lstStyle/>
          <a:p>
            <a:pPr lvl="0"/>
            <a:r>
              <a:rPr lang="en-US" dirty="0">
                <a:solidFill>
                  <a:srgbClr val="5F2A0F"/>
                </a:solidFill>
                <a:latin typeface="Calibri" panose="020F0502020204030204" pitchFamily="34" charset="0"/>
                <a:cs typeface="Calibri" panose="020F0502020204030204" pitchFamily="34" charset="0"/>
              </a:rPr>
              <a:t>Features in the input dataset played a vital role in the CL model’s robustness and catastrophic forgetting [6].</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CL-robust features can be disentangled to train the CL model to alleviate catastrophic forgetting [7].</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Brain-inspired memory consolidation and re-consolidation can be incorporated into the design of the CL approach to distilling the CL-robust features to mitigate catastrophic forgetting [8].</a:t>
            </a:r>
          </a:p>
          <a:p>
            <a:pPr lvl="0"/>
            <a:endParaRPr lang="en-US" dirty="0">
              <a:solidFill>
                <a:srgbClr val="5F2A0F"/>
              </a:solidFill>
              <a:latin typeface="Calibri" panose="020F0502020204030204" pitchFamily="34" charset="0"/>
              <a:cs typeface="Calibri" panose="020F0502020204030204" pitchFamily="34" charset="0"/>
            </a:endParaRPr>
          </a:p>
          <a:p>
            <a:pPr lvl="0"/>
            <a:r>
              <a:rPr lang="en-US" dirty="0">
                <a:solidFill>
                  <a:srgbClr val="5F2A0F"/>
                </a:solidFill>
                <a:latin typeface="Calibri" panose="020F0502020204030204" pitchFamily="34" charset="0"/>
                <a:cs typeface="Calibri" panose="020F0502020204030204" pitchFamily="34" charset="0"/>
              </a:rPr>
              <a:t>Rehearsal memory can be diversified to prevent rehearsal memory overfitting in the CL models [9].</a:t>
            </a:r>
          </a:p>
        </p:txBody>
      </p:sp>
      <p:sp>
        <p:nvSpPr>
          <p:cNvPr id="2" name="Text Placeholder 2">
            <a:extLst>
              <a:ext uri="{FF2B5EF4-FFF2-40B4-BE49-F238E27FC236}">
                <a16:creationId xmlns:a16="http://schemas.microsoft.com/office/drawing/2014/main" id="{B3004312-D212-6C4D-0724-AC6C8D14047F}"/>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70316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blinds(horizontal)">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
                                            <p:txEl>
                                              <p:pRg st="2" end="2"/>
                                            </p:txEl>
                                          </p:spTgt>
                                        </p:tgtEl>
                                        <p:attrNameLst>
                                          <p:attrName>style.visibility</p:attrName>
                                        </p:attrNameLst>
                                      </p:cBhvr>
                                      <p:to>
                                        <p:strVal val="visible"/>
                                      </p:to>
                                    </p:set>
                                    <p:animEffect transition="in" filter="blinds(horizontal)">
                                      <p:cBhvr>
                                        <p:cTn id="12" dur="500"/>
                                        <p:tgtEl>
                                          <p:spTgt spid="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
                                            <p:txEl>
                                              <p:pRg st="4" end="4"/>
                                            </p:txEl>
                                          </p:spTgt>
                                        </p:tgtEl>
                                        <p:attrNameLst>
                                          <p:attrName>style.visibility</p:attrName>
                                        </p:attrNameLst>
                                      </p:cBhvr>
                                      <p:to>
                                        <p:strVal val="visible"/>
                                      </p:to>
                                    </p:set>
                                    <p:animEffect transition="in" filter="blinds(horizontal)">
                                      <p:cBhvr>
                                        <p:cTn id="17" dur="500"/>
                                        <p:tgtEl>
                                          <p:spTgt spid="1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
                                            <p:txEl>
                                              <p:pRg st="6" end="6"/>
                                            </p:txEl>
                                          </p:spTgt>
                                        </p:tgtEl>
                                        <p:attrNameLst>
                                          <p:attrName>style.visibility</p:attrName>
                                        </p:attrNameLst>
                                      </p:cBhvr>
                                      <p:to>
                                        <p:strVal val="visible"/>
                                      </p:to>
                                    </p:set>
                                    <p:animEffect transition="in" filter="blinds(horizontal)">
                                      <p:cBhvr>
                                        <p:cTn id="22" dur="500"/>
                                        <p:tgtEl>
                                          <p:spTgt spid="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b="1" dirty="0">
                <a:solidFill>
                  <a:srgbClr val="5F2A0F"/>
                </a:solidFill>
                <a:latin typeface="Calibri" panose="020F0502020204030204" pitchFamily="34" charset="0"/>
                <a:cs typeface="Calibri" panose="020F0502020204030204" pitchFamily="34" charset="0"/>
              </a:rPr>
              <a:t>Future Work</a:t>
            </a: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33748863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2b542f3695_0_0"/>
          <p:cNvSpPr txBox="1">
            <a:spLocks noGrp="1"/>
          </p:cNvSpPr>
          <p:nvPr>
            <p:ph type="title"/>
          </p:nvPr>
        </p:nvSpPr>
        <p:spPr>
          <a:xfrm>
            <a:off x="609600" y="648501"/>
            <a:ext cx="10313400" cy="72309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Future Work</a:t>
            </a:r>
            <a:endParaRPr dirty="0">
              <a:latin typeface="Calibri" panose="020F0502020204030204" pitchFamily="34" charset="0"/>
              <a:cs typeface="Calibri" panose="020F0502020204030204" pitchFamily="34" charset="0"/>
            </a:endParaRPr>
          </a:p>
        </p:txBody>
      </p:sp>
      <p:sp>
        <p:nvSpPr>
          <p:cNvPr id="163" name="Google Shape;163;g22b542f3695_0_0"/>
          <p:cNvSpPr txBox="1">
            <a:spLocks noGrp="1"/>
          </p:cNvSpPr>
          <p:nvPr>
            <p:ph type="body" idx="1"/>
          </p:nvPr>
        </p:nvSpPr>
        <p:spPr>
          <a:xfrm>
            <a:off x="609600" y="1371600"/>
            <a:ext cx="11150700" cy="5364475"/>
          </a:xfrm>
          <a:prstGeom prst="rect">
            <a:avLst/>
          </a:prstGeom>
          <a:noFill/>
          <a:ln>
            <a:noFill/>
          </a:ln>
        </p:spPr>
        <p:txBody>
          <a:bodyPr spcFirstLastPara="1" wrap="square" lIns="91425" tIns="45700" rIns="91425" bIns="45700" anchor="t" anchorCtr="0">
            <a:normAutofit/>
          </a:bodyPr>
          <a:lstStyle/>
          <a:p>
            <a:r>
              <a:rPr lang="en-US">
                <a:solidFill>
                  <a:srgbClr val="5F2A0F"/>
                </a:solidFill>
                <a:latin typeface="Calibri" panose="020F0502020204030204" pitchFamily="34" charset="0"/>
                <a:cs typeface="Calibri" panose="020F0502020204030204" pitchFamily="34" charset="0"/>
              </a:rPr>
              <a:t>Explore the possibility of developing continually and </a:t>
            </a:r>
            <a:r>
              <a:rPr lang="en-US" err="1">
                <a:solidFill>
                  <a:srgbClr val="5F2A0F"/>
                </a:solidFill>
                <a:latin typeface="Calibri" panose="020F0502020204030204" pitchFamily="34" charset="0"/>
                <a:cs typeface="Calibri" panose="020F0502020204030204" pitchFamily="34" charset="0"/>
              </a:rPr>
              <a:t>adversarially</a:t>
            </a:r>
            <a:r>
              <a:rPr lang="en-US">
                <a:solidFill>
                  <a:srgbClr val="5F2A0F"/>
                </a:solidFill>
                <a:latin typeface="Calibri" panose="020F0502020204030204" pitchFamily="34" charset="0"/>
                <a:cs typeface="Calibri" panose="020F0502020204030204" pitchFamily="34" charset="0"/>
              </a:rPr>
              <a:t> robust features.</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Explore the possibility of using self-attention-like modifications to distill CL-robust features during learning, eliminating extra computational time for CL-robust samples. </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Expand to other tasks, including continual object segmentation, etc.</a:t>
            </a:r>
          </a:p>
          <a:p>
            <a:endParaRPr lang="en-US">
              <a:solidFill>
                <a:srgbClr val="5F2A0F"/>
              </a:solidFill>
              <a:latin typeface="Calibri" panose="020F0502020204030204" pitchFamily="34" charset="0"/>
              <a:cs typeface="Calibri" panose="020F0502020204030204" pitchFamily="34" charset="0"/>
            </a:endParaRPr>
          </a:p>
          <a:p>
            <a:r>
              <a:rPr lang="en-US">
                <a:solidFill>
                  <a:srgbClr val="5F2A0F"/>
                </a:solidFill>
                <a:latin typeface="Calibri" panose="020F0502020204030204" pitchFamily="34" charset="0"/>
                <a:cs typeface="Calibri" panose="020F0502020204030204" pitchFamily="34" charset="0"/>
              </a:rPr>
              <a:t>Include more recent architectures in consideration.</a:t>
            </a:r>
          </a:p>
          <a:p>
            <a:pPr lvl="0"/>
            <a:endParaRPr lang="en-US">
              <a:solidFill>
                <a:srgbClr val="5F2A0F"/>
              </a:solidFill>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5B00214D-4139-4C8B-3F8A-55B805B4F123}"/>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Future Work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92139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FCB8-9C33-5DE2-DEE4-F52FBDB38C3C}"/>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Outline</a:t>
            </a:r>
          </a:p>
        </p:txBody>
      </p:sp>
      <p:sp>
        <p:nvSpPr>
          <p:cNvPr id="3" name="Text Placeholder 2">
            <a:extLst>
              <a:ext uri="{FF2B5EF4-FFF2-40B4-BE49-F238E27FC236}">
                <a16:creationId xmlns:a16="http://schemas.microsoft.com/office/drawing/2014/main" id="{C1075A6F-9729-096D-A594-EC9ED3D7AACE}"/>
              </a:ext>
            </a:extLst>
          </p:cNvPr>
          <p:cNvSpPr>
            <a:spLocks noGrp="1"/>
          </p:cNvSpPr>
          <p:nvPr>
            <p:ph type="body" idx="1"/>
          </p:nvPr>
        </p:nvSpPr>
        <p:spPr/>
        <p:txBody>
          <a:bodyPr>
            <a:normAutofit fontScale="92500" lnSpcReduction="20000"/>
          </a:bodyPr>
          <a:lstStyle/>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Introduction</a:t>
            </a:r>
          </a:p>
          <a:p>
            <a:pPr marL="1079500" lvl="1" indent="-571500">
              <a:buFont typeface="+mj-lt"/>
              <a:buAutoNum type="arabicPeriod"/>
            </a:pPr>
            <a:r>
              <a:rPr lang="en-US" dirty="0">
                <a:solidFill>
                  <a:srgbClr val="C58D01">
                    <a:alpha val="10000"/>
                  </a:srgbClr>
                </a:solidFill>
                <a:latin typeface="Calibri" panose="020F0502020204030204" pitchFamily="34" charset="0"/>
                <a:cs typeface="Calibri" panose="020F0502020204030204" pitchFamily="34" charset="0"/>
              </a:rPr>
              <a:t>Continual Learning</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Related Work</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Research Questions</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Our Work: A Multidisciplinary Approach</a:t>
            </a:r>
          </a:p>
          <a:p>
            <a:pPr marL="622300" indent="-571500">
              <a:buFont typeface="+mj-lt"/>
              <a:buAutoNum type="romanUcPeriod"/>
            </a:pPr>
            <a:r>
              <a:rPr lang="en-US" dirty="0">
                <a:solidFill>
                  <a:srgbClr val="3B0B00">
                    <a:alpha val="10000"/>
                  </a:srgbClr>
                </a:solidFill>
                <a:latin typeface="Calibri" panose="020F0502020204030204" pitchFamily="34" charset="0"/>
                <a:cs typeface="Calibri" panose="020F0502020204030204" pitchFamily="34" charset="0"/>
              </a:rPr>
              <a:t>Primary Contributions</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Robust Continual Learning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The Importance of Robust Features in Mitigating Catastrophic Forgetting </a:t>
            </a:r>
          </a:p>
          <a:p>
            <a:pPr marL="1079500" lvl="1" indent="-571500">
              <a:buFont typeface="+mj-lt"/>
              <a:buAutoNum type="arabicPeriod"/>
            </a:pPr>
            <a:r>
              <a:rPr lang="en-US" sz="2400" dirty="0">
                <a:solidFill>
                  <a:srgbClr val="C58D01">
                    <a:alpha val="10000"/>
                  </a:srgbClr>
                </a:solidFill>
                <a:latin typeface="Calibri" panose="020F0502020204030204" pitchFamily="34" charset="0"/>
                <a:cs typeface="Calibri" panose="020F0502020204030204" pitchFamily="34" charset="0"/>
              </a:rPr>
              <a:t>Brain-Inspired Continual Learning Robust Feature Distillation and Re-consolidation for Class Incremental Learning </a:t>
            </a:r>
          </a:p>
          <a:p>
            <a:pPr marL="1079500" lvl="1" indent="-571500">
              <a:buFont typeface="+mj-lt"/>
              <a:buAutoNum type="arabicPeriod"/>
            </a:pPr>
            <a:r>
              <a:rPr lang="en-US" sz="2400" dirty="0" err="1">
                <a:solidFill>
                  <a:srgbClr val="C58D01">
                    <a:alpha val="10000"/>
                  </a:srgbClr>
                </a:solidFill>
                <a:latin typeface="Calibri" panose="020F0502020204030204" pitchFamily="34" charset="0"/>
                <a:cs typeface="Calibri" panose="020F0502020204030204" pitchFamily="34" charset="0"/>
              </a:rPr>
              <a:t>Adversarially</a:t>
            </a:r>
            <a:r>
              <a:rPr lang="en-US" sz="2400" dirty="0">
                <a:solidFill>
                  <a:srgbClr val="C58D01">
                    <a:alpha val="10000"/>
                  </a:srgbClr>
                </a:solidFill>
                <a:latin typeface="Calibri" panose="020F0502020204030204" pitchFamily="34" charset="0"/>
                <a:cs typeface="Calibri" panose="020F0502020204030204" pitchFamily="34" charset="0"/>
              </a:rPr>
              <a:t> Diversified Rehearsal Memory (ADRM): Mitigating Memory Overfitting Challenge in Continual Learning </a:t>
            </a:r>
            <a:endParaRPr lang="en-US" dirty="0">
              <a:solidFill>
                <a:srgbClr val="BB8605">
                  <a:alpha val="10000"/>
                </a:srgbClr>
              </a:solidFill>
              <a:latin typeface="Calibri" panose="020F0502020204030204" pitchFamily="34" charset="0"/>
              <a:cs typeface="Calibri" panose="020F0502020204030204" pitchFamily="34" charset="0"/>
            </a:endParaRP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Conclusions</a:t>
            </a:r>
          </a:p>
          <a:p>
            <a:pPr marL="622300" indent="-571500">
              <a:buFont typeface="+mj-lt"/>
              <a:buAutoNum type="romanUcPeriod"/>
            </a:pPr>
            <a:r>
              <a:rPr lang="en-US" b="1" dirty="0">
                <a:solidFill>
                  <a:srgbClr val="BB8605">
                    <a:alpha val="10000"/>
                  </a:srgbClr>
                </a:solidFill>
                <a:latin typeface="Calibri" panose="020F0502020204030204" pitchFamily="34" charset="0"/>
                <a:cs typeface="Calibri" panose="020F0502020204030204" pitchFamily="34" charset="0"/>
              </a:rPr>
              <a:t>Future Work</a:t>
            </a:r>
            <a:endParaRPr lang="en-US" b="1" dirty="0">
              <a:solidFill>
                <a:srgbClr val="5F2A0F"/>
              </a:solidFill>
              <a:latin typeface="Calibri" panose="020F0502020204030204" pitchFamily="34" charset="0"/>
              <a:cs typeface="Calibri" panose="020F0502020204030204" pitchFamily="34" charset="0"/>
            </a:endParaRPr>
          </a:p>
        </p:txBody>
      </p:sp>
      <p:sp>
        <p:nvSpPr>
          <p:cNvPr id="4" name="Text Placeholder 2">
            <a:extLst>
              <a:ext uri="{FF2B5EF4-FFF2-40B4-BE49-F238E27FC236}">
                <a16:creationId xmlns:a16="http://schemas.microsoft.com/office/drawing/2014/main" id="{6B009727-7825-9334-E125-1866C62CE86C}"/>
              </a:ext>
            </a:extLst>
          </p:cNvPr>
          <p:cNvSpPr txBox="1">
            <a:spLocks/>
          </p:cNvSpPr>
          <p:nvPr/>
        </p:nvSpPr>
        <p:spPr>
          <a:xfrm>
            <a:off x="-801" y="-247"/>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a:t>
            </a:r>
            <a:r>
              <a:rPr lang="en-US" sz="1400" b="1" dirty="0">
                <a:solidFill>
                  <a:schemeClr val="tx2"/>
                </a:solidFill>
                <a:latin typeface="Calibri"/>
                <a:cs typeface="Calibri"/>
              </a:rPr>
              <a:t> </a:t>
            </a:r>
            <a:r>
              <a:rPr lang="en-US" sz="1400" b="1" dirty="0">
                <a:solidFill>
                  <a:schemeClr val="accent5"/>
                </a:solidFill>
                <a:latin typeface="Calibri"/>
                <a:cs typeface="Calibri"/>
              </a:rPr>
              <a:t>| </a:t>
            </a:r>
            <a:r>
              <a:rPr lang="en-US" sz="1400" b="1" dirty="0">
                <a:solidFill>
                  <a:schemeClr val="tx2"/>
                </a:solidFill>
                <a:latin typeface="Calibri"/>
                <a:cs typeface="Calibri"/>
              </a:rPr>
              <a:t>Conclusions</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63013682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2b5a1f32dd_1_1287"/>
          <p:cNvSpPr txBox="1">
            <a:spLocks noGrp="1"/>
          </p:cNvSpPr>
          <p:nvPr>
            <p:ph type="title"/>
          </p:nvPr>
        </p:nvSpPr>
        <p:spPr>
          <a:xfrm>
            <a:off x="609600" y="394660"/>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First-Author Publications</a:t>
            </a:r>
            <a:endParaRPr>
              <a:latin typeface="Calibri" panose="020F0502020204030204" pitchFamily="34" charset="0"/>
              <a:cs typeface="Calibri" panose="020F0502020204030204" pitchFamily="34" charset="0"/>
            </a:endParaRPr>
          </a:p>
        </p:txBody>
      </p:sp>
      <p:sp>
        <p:nvSpPr>
          <p:cNvPr id="580" name="Google Shape;580;g22b5a1f32dd_1_1287"/>
          <p:cNvSpPr txBox="1">
            <a:spLocks noGrp="1"/>
          </p:cNvSpPr>
          <p:nvPr>
            <p:ph type="body" idx="1"/>
          </p:nvPr>
        </p:nvSpPr>
        <p:spPr>
          <a:xfrm>
            <a:off x="609600" y="1311332"/>
            <a:ext cx="11150700" cy="5359686"/>
          </a:xfrm>
          <a:prstGeom prst="rect">
            <a:avLst/>
          </a:prstGeom>
          <a:noFill/>
          <a:ln>
            <a:noFill/>
          </a:ln>
        </p:spPr>
        <p:txBody>
          <a:bodyPr spcFirstLastPara="1" wrap="square" lIns="91425" tIns="45700" rIns="91425" bIns="45700" anchor="t" anchorCtr="0">
            <a:noAutofit/>
          </a:bodyPr>
          <a:lstStyle/>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Ghulam. Rasool, "</a:t>
            </a:r>
            <a:r>
              <a:rPr lang="en-US" sz="1800" err="1">
                <a:solidFill>
                  <a:srgbClr val="5F2A0F"/>
                </a:solidFill>
                <a:latin typeface="Calibri" panose="020F0502020204030204" pitchFamily="34" charset="0"/>
                <a:cs typeface="Calibri" panose="020F0502020204030204" pitchFamily="34" charset="0"/>
              </a:rPr>
              <a:t>Adversarially</a:t>
            </a:r>
            <a:r>
              <a:rPr lang="en-US" sz="1800">
                <a:solidFill>
                  <a:srgbClr val="5F2A0F"/>
                </a:solidFill>
                <a:latin typeface="Calibri" panose="020F0502020204030204" pitchFamily="34" charset="0"/>
                <a:cs typeface="Calibri" panose="020F0502020204030204" pitchFamily="34" charset="0"/>
              </a:rPr>
              <a:t> Diversified Rehearsal Memory (ADRM): Mitigating Memory Overfitting Challenge in Continual Learning," 2024 International Joint Conference on Neural Networks (IJCNN), Yokohama, Japan, 2024, pp. 1-8.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Ghulam. Rasool, "Brain-Inspired Continual Learning: Robust Feature Distillation and Re-Consolidation for Class Incremental Learning," in IEEE Access, vol. 12, pp. 34054-34073, 2024, </a:t>
            </a: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10.1109/ACCESS.2024.33694.88.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 Rasool, "The Importance of Robust Features in Mitigating Catastrophic Forgetting," in 2023 IEEE Symposium on Computers and Communications (ISCC), </a:t>
            </a:r>
            <a:r>
              <a:rPr lang="en-US" sz="1800" err="1">
                <a:solidFill>
                  <a:srgbClr val="5F2A0F"/>
                </a:solidFill>
                <a:latin typeface="Calibri" panose="020F0502020204030204" pitchFamily="34" charset="0"/>
                <a:cs typeface="Calibri" panose="020F0502020204030204" pitchFamily="34" charset="0"/>
              </a:rPr>
              <a:t>Gammarth</a:t>
            </a:r>
            <a:r>
              <a:rPr lang="en-US" sz="1800">
                <a:solidFill>
                  <a:srgbClr val="5F2A0F"/>
                </a:solidFill>
                <a:latin typeface="Calibri" panose="020F0502020204030204" pitchFamily="34" charset="0"/>
                <a:cs typeface="Calibri" panose="020F0502020204030204" pitchFamily="34" charset="0"/>
              </a:rPr>
              <a:t>, Tunisia, 2023 pp. 752-757.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G. Rasool, "</a:t>
            </a:r>
            <a:r>
              <a:rPr lang="en-US" sz="1800" err="1">
                <a:solidFill>
                  <a:srgbClr val="5F2A0F"/>
                </a:solidFill>
                <a:latin typeface="Calibri" panose="020F0502020204030204" pitchFamily="34" charset="0"/>
                <a:cs typeface="Calibri" panose="020F0502020204030204" pitchFamily="34" charset="0"/>
              </a:rPr>
              <a:t>Adversarially</a:t>
            </a:r>
            <a:r>
              <a:rPr lang="en-US" sz="1800">
                <a:solidFill>
                  <a:srgbClr val="5F2A0F"/>
                </a:solidFill>
                <a:latin typeface="Calibri" panose="020F0502020204030204" pitchFamily="34" charset="0"/>
                <a:cs typeface="Calibri" panose="020F0502020204030204" pitchFamily="34" charset="0"/>
              </a:rPr>
              <a:t> Robust Continual Learning," 2022 International Joint Conference on Neural Networks (IJCNN), Padua, Italy, 2022, pp. 1-8, </a:t>
            </a: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10.1109/IJCNN55064.2022.9892970.</a:t>
            </a:r>
            <a:br>
              <a:rPr lang="en-US" sz="1800">
                <a:solidFill>
                  <a:srgbClr val="5F2A0F"/>
                </a:solidFill>
                <a:latin typeface="Calibri" panose="020F0502020204030204" pitchFamily="34" charset="0"/>
                <a:cs typeface="Calibri" panose="020F0502020204030204" pitchFamily="34" charset="0"/>
              </a:rPr>
            </a:br>
            <a:r>
              <a:rPr lang="en-US" sz="1800" err="1">
                <a:solidFill>
                  <a:srgbClr val="5F2A0F"/>
                </a:solidFill>
                <a:latin typeface="Calibri" panose="020F0502020204030204" pitchFamily="34" charset="0"/>
                <a:cs typeface="Calibri" panose="020F0502020204030204" pitchFamily="34" charset="0"/>
              </a:rPr>
              <a:t>doi</a:t>
            </a:r>
            <a:r>
              <a:rPr lang="en-US" sz="1800">
                <a:solidFill>
                  <a:srgbClr val="5F2A0F"/>
                </a:solidFill>
                <a:latin typeface="Calibri" panose="020F0502020204030204" pitchFamily="34" charset="0"/>
                <a:cs typeface="Calibri" panose="020F0502020204030204" pitchFamily="34" charset="0"/>
              </a:rPr>
              <a:t>: 10.1109/ISCC58397.2023.10218203.</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T. Tyler, T Lacey and C. C. Johnson. " Deep Ensemble for Rotorcraft Attitude Prediction." In Vertical Flight Society's 77th Annual Forum Technology Display. 2021.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T. Travis, T. Lacey, and C. C. Johnson. " Explainable AI: Rotorcraft Attitude Prediction." In Vertical Flight Society's 76th Annual Forum and Technology Display. 2020. </a:t>
            </a:r>
          </a:p>
          <a:p>
            <a:pPr>
              <a:buFont typeface="+mj-lt"/>
              <a:buAutoNum type="arabicPeriod"/>
            </a:pPr>
            <a:r>
              <a:rPr lang="en-US" sz="1800" u="sng">
                <a:solidFill>
                  <a:srgbClr val="5F2A0F"/>
                </a:solidFill>
                <a:latin typeface="Calibri" panose="020F0502020204030204" pitchFamily="34" charset="0"/>
                <a:cs typeface="Calibri" panose="020F0502020204030204" pitchFamily="34" charset="0"/>
              </a:rPr>
              <a:t>H. Khan</a:t>
            </a:r>
            <a:r>
              <a:rPr lang="en-US" sz="1800">
                <a:solidFill>
                  <a:srgbClr val="5F2A0F"/>
                </a:solidFill>
                <a:latin typeface="Calibri" panose="020F0502020204030204" pitchFamily="34" charset="0"/>
                <a:cs typeface="Calibri" panose="020F0502020204030204" pitchFamily="34" charset="0"/>
              </a:rPr>
              <a:t>, G. Rasool, N. C. </a:t>
            </a:r>
            <a:r>
              <a:rPr lang="en-US" sz="1800" err="1">
                <a:solidFill>
                  <a:srgbClr val="5F2A0F"/>
                </a:solidFill>
                <a:latin typeface="Calibri" panose="020F0502020204030204" pitchFamily="34" charset="0"/>
                <a:cs typeface="Calibri" panose="020F0502020204030204" pitchFamily="34" charset="0"/>
              </a:rPr>
              <a:t>Bouaynaya</a:t>
            </a:r>
            <a:r>
              <a:rPr lang="en-US" sz="1800">
                <a:solidFill>
                  <a:srgbClr val="5F2A0F"/>
                </a:solidFill>
                <a:latin typeface="Calibri" panose="020F0502020204030204" pitchFamily="34" charset="0"/>
                <a:cs typeface="Calibri" panose="020F0502020204030204" pitchFamily="34" charset="0"/>
              </a:rPr>
              <a:t>, and C. C. Johnson. "Rotorcraft Flight Information Inference from Cockpit Videos using Deep Learning." In Vertical Flight Society's 75th Annual Forum and Technology Display. 2019.</a:t>
            </a:r>
          </a:p>
        </p:txBody>
      </p:sp>
      <p:sp>
        <p:nvSpPr>
          <p:cNvPr id="2" name="Text Placeholder 2">
            <a:extLst>
              <a:ext uri="{FF2B5EF4-FFF2-40B4-BE49-F238E27FC236}">
                <a16:creationId xmlns:a16="http://schemas.microsoft.com/office/drawing/2014/main" id="{51A93EE4-F78B-3EED-D863-0CB244B920EA}"/>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First-Author Publications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4175355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0408-B3F0-8E1E-4BE5-DFACCDF8A018}"/>
              </a:ext>
            </a:extLst>
          </p:cNvPr>
          <p:cNvSpPr>
            <a:spLocks noGrp="1"/>
          </p:cNvSpPr>
          <p:nvPr>
            <p:ph type="title"/>
          </p:nvPr>
        </p:nvSpPr>
        <p:spPr/>
        <p:txBody>
          <a:bodyPr/>
          <a:lstStyle/>
          <a:p>
            <a:r>
              <a:rPr lang="en-US">
                <a:solidFill>
                  <a:srgbClr val="5F2A0F"/>
                </a:solidFill>
                <a:latin typeface="Calibri" panose="020F0502020204030204" pitchFamily="34" charset="0"/>
                <a:cs typeface="Calibri" panose="020F0502020204030204" pitchFamily="34" charset="0"/>
              </a:rPr>
              <a:t>Challenges: What is Stopping CL</a:t>
            </a:r>
            <a:endParaRPr lang="en-US">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955E7F3-03AB-D5FA-B5CD-F682231FB4F0}"/>
              </a:ext>
            </a:extLst>
          </p:cNvPr>
          <p:cNvSpPr>
            <a:spLocks noGrp="1"/>
          </p:cNvSpPr>
          <p:nvPr>
            <p:ph type="body" idx="1"/>
          </p:nvPr>
        </p:nvSpPr>
        <p:spPr>
          <a:xfrm>
            <a:off x="609600" y="1476663"/>
            <a:ext cx="7519639" cy="5062966"/>
          </a:xfrm>
        </p:spPr>
        <p:txBody>
          <a:bodyPr/>
          <a:lstStyle/>
          <a:p>
            <a:r>
              <a:rPr lang="en-US" dirty="0">
                <a:solidFill>
                  <a:srgbClr val="5F2A0F"/>
                </a:solidFill>
                <a:latin typeface="Calibri"/>
                <a:cs typeface="Calibri"/>
              </a:rPr>
              <a:t>The plasticity and stability dilemma [3].</a:t>
            </a:r>
          </a:p>
          <a:p>
            <a:pPr lvl="1"/>
            <a:r>
              <a:rPr lang="en-US" dirty="0">
                <a:solidFill>
                  <a:srgbClr val="C58D01"/>
                </a:solidFill>
                <a:latin typeface="Calibri"/>
                <a:cs typeface="Calibri"/>
              </a:rPr>
              <a:t>The plasticity-stability dilemma is a fundamental challenge in both neuroscience and deep learning design.</a:t>
            </a:r>
            <a:endParaRPr lang="en-US" dirty="0">
              <a:solidFill>
                <a:srgbClr val="5F2A0F"/>
              </a:solidFill>
              <a:latin typeface="Calibri"/>
              <a:cs typeface="Calibri"/>
            </a:endParaRPr>
          </a:p>
          <a:p>
            <a:pPr marL="914400" lvl="1" indent="-381000" algn="l" rtl="0">
              <a:lnSpc>
                <a:spcPct val="100000"/>
              </a:lnSpc>
              <a:spcAft>
                <a:spcPts val="0"/>
              </a:spcAft>
              <a:buSzPts val="240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Picture 6" descr="A diagram of a task&#10;&#10;Description automatically generated">
            <a:extLst>
              <a:ext uri="{FF2B5EF4-FFF2-40B4-BE49-F238E27FC236}">
                <a16:creationId xmlns:a16="http://schemas.microsoft.com/office/drawing/2014/main" id="{8E768C0F-73DD-DAC2-2019-9927FF8AA1A6}"/>
              </a:ext>
            </a:extLst>
          </p:cNvPr>
          <p:cNvPicPr>
            <a:picLocks noChangeAspect="1"/>
          </p:cNvPicPr>
          <p:nvPr/>
        </p:nvPicPr>
        <p:blipFill>
          <a:blip r:embed="rId3"/>
          <a:stretch>
            <a:fillRect/>
          </a:stretch>
        </p:blipFill>
        <p:spPr>
          <a:xfrm>
            <a:off x="2687471" y="2640917"/>
            <a:ext cx="4731815" cy="4217083"/>
          </a:xfrm>
          <a:prstGeom prst="rect">
            <a:avLst/>
          </a:prstGeom>
        </p:spPr>
      </p:pic>
      <p:sp>
        <p:nvSpPr>
          <p:cNvPr id="9" name="Text Placeholder 2">
            <a:extLst>
              <a:ext uri="{FF2B5EF4-FFF2-40B4-BE49-F238E27FC236}">
                <a16:creationId xmlns:a16="http://schemas.microsoft.com/office/drawing/2014/main" id="{563AAD0F-58A0-DCCA-04F1-D04DCE297F28}"/>
              </a:ext>
            </a:extLst>
          </p:cNvPr>
          <p:cNvSpPr txBox="1">
            <a:spLocks/>
          </p:cNvSpPr>
          <p:nvPr/>
        </p:nvSpPr>
        <p:spPr>
          <a:xfrm>
            <a:off x="2117" y="-90"/>
            <a:ext cx="10972800"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a:r>
              <a:rPr lang="en-US" b="1" dirty="0">
                <a:solidFill>
                  <a:schemeClr val="tx2"/>
                </a:solidFill>
              </a:rPr>
              <a:t>Introduction </a:t>
            </a:r>
            <a:r>
              <a:rPr lang="en-US" sz="1400" dirty="0">
                <a:solidFill>
                  <a:schemeClr val="accent5"/>
                </a:solidFill>
                <a:latin typeface="Calibri"/>
                <a:cs typeface="Calibri"/>
              </a:rPr>
              <a:t>|</a:t>
            </a:r>
            <a:r>
              <a:rPr lang="en-US" dirty="0">
                <a:solidFill>
                  <a:schemeClr val="accent5"/>
                </a:solidFill>
                <a:latin typeface="Calibri"/>
                <a:cs typeface="Calibri"/>
              </a:rPr>
              <a:t> </a:t>
            </a:r>
            <a:r>
              <a:rPr lang="en-US" sz="1400" dirty="0">
                <a:solidFill>
                  <a:schemeClr val="accent5"/>
                </a:solidFill>
                <a:latin typeface="Calibri"/>
                <a:cs typeface="Calibri"/>
              </a:rPr>
              <a:t>Related Work</a:t>
            </a:r>
            <a:r>
              <a:rPr lang="en-US" dirty="0">
                <a:solidFill>
                  <a:schemeClr val="accent5"/>
                </a:solidFill>
                <a:latin typeface="Calibri"/>
                <a:cs typeface="Calibri"/>
              </a:rPr>
              <a:t> </a:t>
            </a:r>
            <a:r>
              <a:rPr lang="en-US" sz="1400" dirty="0">
                <a:solidFill>
                  <a:schemeClr val="accent5"/>
                </a:solidFill>
                <a:latin typeface="Calibri"/>
                <a:cs typeface="Calibri"/>
              </a:rPr>
              <a:t>|</a:t>
            </a:r>
            <a:r>
              <a:rPr lang="en-US" dirty="0">
                <a:solidFill>
                  <a:schemeClr val="accent5"/>
                </a:solidFill>
                <a:latin typeface="Calibri"/>
                <a:cs typeface="Calibri"/>
              </a:rPr>
              <a:t> Research Questions |</a:t>
            </a:r>
            <a:r>
              <a:rPr lang="en-US" sz="1400" dirty="0">
                <a:solidFill>
                  <a:schemeClr val="accent5"/>
                </a:solidFill>
                <a:latin typeface="Calibri"/>
                <a:cs typeface="Calibri"/>
              </a:rPr>
              <a:t> </a:t>
            </a:r>
            <a:r>
              <a:rPr lang="en-US" sz="1400" dirty="0">
                <a:solidFill>
                  <a:schemeClr val="accent5"/>
                </a:solidFill>
              </a:rPr>
              <a:t>Our Work: A Multidisciplinary Approach |</a:t>
            </a:r>
            <a:r>
              <a:rPr lang="en-US" sz="1400" dirty="0">
                <a:solidFill>
                  <a:schemeClr val="accent5"/>
                </a:solidFill>
                <a:latin typeface="Calibri"/>
                <a:cs typeface="Calibri"/>
              </a:rPr>
              <a:t> </a:t>
            </a:r>
            <a:r>
              <a:rPr lang="en-US" sz="1400" dirty="0">
                <a:solidFill>
                  <a:schemeClr val="accent5"/>
                </a:solidFill>
              </a:rPr>
              <a:t>Primary Contributions</a:t>
            </a:r>
            <a:r>
              <a:rPr lang="en-US" sz="1400" b="1" dirty="0">
                <a:solidFill>
                  <a:schemeClr val="accent5"/>
                </a:solidFill>
                <a:latin typeface="Calibri"/>
                <a:cs typeface="Calibri"/>
              </a:rPr>
              <a:t>| </a:t>
            </a:r>
            <a:r>
              <a:rPr lang="en-US" sz="1400" dirty="0">
                <a:solidFill>
                  <a:schemeClr val="accent5"/>
                </a:solidFill>
                <a:latin typeface="Calibri"/>
                <a:cs typeface="Calibri"/>
              </a:rPr>
              <a:t>Conclusions</a:t>
            </a:r>
            <a:endParaRPr lang="en-US" dirty="0">
              <a:solidFill>
                <a:schemeClr val="accent5"/>
              </a:solidFill>
            </a:endParaRPr>
          </a:p>
        </p:txBody>
      </p:sp>
      <p:sp>
        <p:nvSpPr>
          <p:cNvPr id="5" name="TextBox 4">
            <a:extLst>
              <a:ext uri="{FF2B5EF4-FFF2-40B4-BE49-F238E27FC236}">
                <a16:creationId xmlns:a16="http://schemas.microsoft.com/office/drawing/2014/main" id="{26FC61FF-587A-F401-E6F9-E6795522C414}"/>
              </a:ext>
            </a:extLst>
          </p:cNvPr>
          <p:cNvSpPr txBox="1"/>
          <p:nvPr/>
        </p:nvSpPr>
        <p:spPr>
          <a:xfrm rot="18900000">
            <a:off x="3708262" y="4553433"/>
            <a:ext cx="1885453"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Balance is crucial!</a:t>
            </a:r>
          </a:p>
        </p:txBody>
      </p:sp>
      <p:grpSp>
        <p:nvGrpSpPr>
          <p:cNvPr id="12" name="Group 11">
            <a:extLst>
              <a:ext uri="{FF2B5EF4-FFF2-40B4-BE49-F238E27FC236}">
                <a16:creationId xmlns:a16="http://schemas.microsoft.com/office/drawing/2014/main" id="{CDB3E7A0-122C-63C4-1755-6894144C857C}"/>
              </a:ext>
            </a:extLst>
          </p:cNvPr>
          <p:cNvGrpSpPr/>
          <p:nvPr/>
        </p:nvGrpSpPr>
        <p:grpSpPr>
          <a:xfrm>
            <a:off x="2667479" y="1233889"/>
            <a:ext cx="8977843" cy="3212733"/>
            <a:chOff x="2667479" y="1233889"/>
            <a:chExt cx="8977843" cy="3212733"/>
          </a:xfrm>
        </p:grpSpPr>
        <p:grpSp>
          <p:nvGrpSpPr>
            <p:cNvPr id="20" name="Group 19">
              <a:extLst>
                <a:ext uri="{FF2B5EF4-FFF2-40B4-BE49-F238E27FC236}">
                  <a16:creationId xmlns:a16="http://schemas.microsoft.com/office/drawing/2014/main" id="{C5B96DBC-5932-E0A8-3382-180E4A310AE6}"/>
                </a:ext>
              </a:extLst>
            </p:cNvPr>
            <p:cNvGrpSpPr/>
            <p:nvPr/>
          </p:nvGrpSpPr>
          <p:grpSpPr>
            <a:xfrm>
              <a:off x="7895298" y="1233889"/>
              <a:ext cx="3750024" cy="1544976"/>
              <a:chOff x="7868786" y="1470482"/>
              <a:chExt cx="3169749" cy="1305908"/>
            </a:xfrm>
          </p:grpSpPr>
          <p:grpSp>
            <p:nvGrpSpPr>
              <p:cNvPr id="16" name="Group 15">
                <a:extLst>
                  <a:ext uri="{FF2B5EF4-FFF2-40B4-BE49-F238E27FC236}">
                    <a16:creationId xmlns:a16="http://schemas.microsoft.com/office/drawing/2014/main" id="{5B3D9B9D-B19E-125D-A55C-AC736A4A4FF6}"/>
                  </a:ext>
                </a:extLst>
              </p:cNvPr>
              <p:cNvGrpSpPr/>
              <p:nvPr/>
            </p:nvGrpSpPr>
            <p:grpSpPr>
              <a:xfrm>
                <a:off x="7868786" y="1470482"/>
                <a:ext cx="3169749" cy="316239"/>
                <a:chOff x="6535745" y="1312273"/>
                <a:chExt cx="4448050" cy="443773"/>
              </a:xfrm>
            </p:grpSpPr>
            <p:pic>
              <p:nvPicPr>
                <p:cNvPr id="13" name="Google Shape;358;g22b542f3695_0_208">
                  <a:extLst>
                    <a:ext uri="{FF2B5EF4-FFF2-40B4-BE49-F238E27FC236}">
                      <a16:creationId xmlns:a16="http://schemas.microsoft.com/office/drawing/2014/main" id="{437B196B-1C6A-B7F0-A8B2-0C0923E9B83D}"/>
                    </a:ext>
                  </a:extLst>
                </p:cNvPr>
                <p:cNvPicPr preferRelativeResize="0"/>
                <p:nvPr/>
              </p:nvPicPr>
              <p:blipFill rotWithShape="1">
                <a:blip r:embed="rId4">
                  <a:alphaModFix/>
                </a:blip>
                <a:srcRect t="14507" b="82047"/>
                <a:stretch/>
              </p:blipFill>
              <p:spPr>
                <a:xfrm>
                  <a:off x="6535745" y="1670858"/>
                  <a:ext cx="4448050" cy="85188"/>
                </a:xfrm>
                <a:prstGeom prst="rect">
                  <a:avLst/>
                </a:prstGeom>
                <a:noFill/>
                <a:ln>
                  <a:noFill/>
                </a:ln>
              </p:spPr>
            </p:pic>
            <p:pic>
              <p:nvPicPr>
                <p:cNvPr id="15" name="Google Shape;358;g22b542f3695_0_208">
                  <a:extLst>
                    <a:ext uri="{FF2B5EF4-FFF2-40B4-BE49-F238E27FC236}">
                      <a16:creationId xmlns:a16="http://schemas.microsoft.com/office/drawing/2014/main" id="{A825501F-D21D-E00F-1FAB-9D364D940D2C}"/>
                    </a:ext>
                  </a:extLst>
                </p:cNvPr>
                <p:cNvPicPr preferRelativeResize="0"/>
                <p:nvPr/>
              </p:nvPicPr>
              <p:blipFill rotWithShape="1">
                <a:blip r:embed="rId4">
                  <a:alphaModFix/>
                </a:blip>
                <a:srcRect b="85493"/>
                <a:stretch/>
              </p:blipFill>
              <p:spPr>
                <a:xfrm>
                  <a:off x="6535745" y="1312273"/>
                  <a:ext cx="4448050" cy="358586"/>
                </a:xfrm>
                <a:prstGeom prst="rect">
                  <a:avLst/>
                </a:prstGeom>
                <a:noFill/>
                <a:ln>
                  <a:noFill/>
                </a:ln>
              </p:spPr>
            </p:pic>
          </p:grpSp>
          <p:pic>
            <p:nvPicPr>
              <p:cNvPr id="19" name="Google Shape;358;g22b542f3695_0_208">
                <a:extLst>
                  <a:ext uri="{FF2B5EF4-FFF2-40B4-BE49-F238E27FC236}">
                    <a16:creationId xmlns:a16="http://schemas.microsoft.com/office/drawing/2014/main" id="{5180D379-ADE6-1815-7420-2A2D26D0CB7A}"/>
                  </a:ext>
                </a:extLst>
              </p:cNvPr>
              <p:cNvPicPr preferRelativeResize="0"/>
              <p:nvPr/>
            </p:nvPicPr>
            <p:blipFill rotWithShape="1">
              <a:blip r:embed="rId4">
                <a:alphaModFix/>
              </a:blip>
              <a:srcRect l="9006" t="17954" r="12695" b="25861"/>
              <a:stretch/>
            </p:blipFill>
            <p:spPr>
              <a:xfrm>
                <a:off x="8154237" y="1786722"/>
                <a:ext cx="2481943" cy="989668"/>
              </a:xfrm>
              <a:prstGeom prst="rect">
                <a:avLst/>
              </a:prstGeom>
              <a:noFill/>
              <a:ln>
                <a:noFill/>
              </a:ln>
            </p:spPr>
          </p:pic>
        </p:grpSp>
        <p:sp>
          <p:nvSpPr>
            <p:cNvPr id="6" name="TextBox 5">
              <a:extLst>
                <a:ext uri="{FF2B5EF4-FFF2-40B4-BE49-F238E27FC236}">
                  <a16:creationId xmlns:a16="http://schemas.microsoft.com/office/drawing/2014/main" id="{AF843806-B5D4-DAEF-3A28-73D20B948FC9}"/>
                </a:ext>
              </a:extLst>
            </p:cNvPr>
            <p:cNvSpPr txBox="1"/>
            <p:nvPr/>
          </p:nvSpPr>
          <p:spPr>
            <a:xfrm rot="16200000">
              <a:off x="2084948" y="3494759"/>
              <a:ext cx="153439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Plasticity</a:t>
              </a:r>
            </a:p>
          </p:txBody>
        </p:sp>
      </p:grpSp>
      <p:grpSp>
        <p:nvGrpSpPr>
          <p:cNvPr id="21" name="Group 20">
            <a:extLst>
              <a:ext uri="{FF2B5EF4-FFF2-40B4-BE49-F238E27FC236}">
                <a16:creationId xmlns:a16="http://schemas.microsoft.com/office/drawing/2014/main" id="{A33021BE-0A78-0005-9882-FB19FA5AC56F}"/>
              </a:ext>
            </a:extLst>
          </p:cNvPr>
          <p:cNvGrpSpPr/>
          <p:nvPr/>
        </p:nvGrpSpPr>
        <p:grpSpPr>
          <a:xfrm>
            <a:off x="5313849" y="2653148"/>
            <a:ext cx="6421713" cy="4174226"/>
            <a:chOff x="5313849" y="2653148"/>
            <a:chExt cx="6421713" cy="4174226"/>
          </a:xfrm>
        </p:grpSpPr>
        <p:grpSp>
          <p:nvGrpSpPr>
            <p:cNvPr id="18" name="Group 17">
              <a:extLst>
                <a:ext uri="{FF2B5EF4-FFF2-40B4-BE49-F238E27FC236}">
                  <a16:creationId xmlns:a16="http://schemas.microsoft.com/office/drawing/2014/main" id="{FA2B6433-54DB-0A3C-15A1-DDE69CB29F49}"/>
                </a:ext>
              </a:extLst>
            </p:cNvPr>
            <p:cNvGrpSpPr/>
            <p:nvPr/>
          </p:nvGrpSpPr>
          <p:grpSpPr>
            <a:xfrm>
              <a:off x="7985538" y="2653148"/>
              <a:ext cx="3750024" cy="2083893"/>
              <a:chOff x="10922924" y="1312272"/>
              <a:chExt cx="4448050" cy="2471787"/>
            </a:xfrm>
          </p:grpSpPr>
          <p:pic>
            <p:nvPicPr>
              <p:cNvPr id="14" name="Google Shape;359;g22b542f3695_0_208">
                <a:extLst>
                  <a:ext uri="{FF2B5EF4-FFF2-40B4-BE49-F238E27FC236}">
                    <a16:creationId xmlns:a16="http://schemas.microsoft.com/office/drawing/2014/main" id="{86E19AE5-A38B-0C98-AF7F-5EF23751A600}"/>
                  </a:ext>
                </a:extLst>
              </p:cNvPr>
              <p:cNvPicPr preferRelativeResize="0"/>
              <p:nvPr/>
            </p:nvPicPr>
            <p:blipFill rotWithShape="1">
              <a:blip r:embed="rId5">
                <a:alphaModFix/>
              </a:blip>
              <a:srcRect t="14507"/>
              <a:stretch/>
            </p:blipFill>
            <p:spPr>
              <a:xfrm>
                <a:off x="10922924" y="1670857"/>
                <a:ext cx="4448050" cy="2113202"/>
              </a:xfrm>
              <a:prstGeom prst="rect">
                <a:avLst/>
              </a:prstGeom>
              <a:noFill/>
              <a:ln>
                <a:noFill/>
              </a:ln>
            </p:spPr>
          </p:pic>
          <p:pic>
            <p:nvPicPr>
              <p:cNvPr id="17" name="Google Shape;359;g22b542f3695_0_208">
                <a:extLst>
                  <a:ext uri="{FF2B5EF4-FFF2-40B4-BE49-F238E27FC236}">
                    <a16:creationId xmlns:a16="http://schemas.microsoft.com/office/drawing/2014/main" id="{02FA255D-CEE5-07D7-CC80-3BC08D132BE8}"/>
                  </a:ext>
                </a:extLst>
              </p:cNvPr>
              <p:cNvPicPr preferRelativeResize="0"/>
              <p:nvPr/>
            </p:nvPicPr>
            <p:blipFill rotWithShape="1">
              <a:blip r:embed="rId5">
                <a:alphaModFix/>
              </a:blip>
              <a:srcRect b="85493"/>
              <a:stretch/>
            </p:blipFill>
            <p:spPr>
              <a:xfrm>
                <a:off x="10922924" y="1312272"/>
                <a:ext cx="4448050" cy="358585"/>
              </a:xfrm>
              <a:prstGeom prst="rect">
                <a:avLst/>
              </a:prstGeom>
              <a:noFill/>
              <a:ln>
                <a:noFill/>
              </a:ln>
            </p:spPr>
          </p:pic>
        </p:grpSp>
        <p:sp>
          <p:nvSpPr>
            <p:cNvPr id="8" name="TextBox 7">
              <a:extLst>
                <a:ext uri="{FF2B5EF4-FFF2-40B4-BE49-F238E27FC236}">
                  <a16:creationId xmlns:a16="http://schemas.microsoft.com/office/drawing/2014/main" id="{D012C97F-A9E4-24BF-5AD4-282723E50BDC}"/>
                </a:ext>
              </a:extLst>
            </p:cNvPr>
            <p:cNvSpPr txBox="1"/>
            <p:nvPr/>
          </p:nvSpPr>
          <p:spPr>
            <a:xfrm>
              <a:off x="5313849" y="6458042"/>
              <a:ext cx="1438214" cy="369332"/>
            </a:xfrm>
            <a:prstGeom prst="rect">
              <a:avLst/>
            </a:prstGeom>
            <a:noFill/>
          </p:spPr>
          <p:txBody>
            <a:bodyPr wrap="none" rtlCol="0">
              <a:spAutoFit/>
            </a:bodyPr>
            <a:lstStyle/>
            <a:p>
              <a:r>
                <a:rPr lang="en-US" sz="1800" b="1" u="sng" dirty="0">
                  <a:solidFill>
                    <a:srgbClr val="5F2A0F"/>
                  </a:solidFill>
                  <a:latin typeface="Calibri" panose="020F0502020204030204" pitchFamily="34" charset="0"/>
                  <a:cs typeface="Calibri" panose="020F0502020204030204" pitchFamily="34" charset="0"/>
                </a:rPr>
                <a:t>High stability</a:t>
              </a:r>
            </a:p>
          </p:txBody>
        </p:sp>
      </p:grpSp>
    </p:spTree>
    <p:extLst>
      <p:ext uri="{BB962C8B-B14F-4D97-AF65-F5344CB8AC3E}">
        <p14:creationId xmlns:p14="http://schemas.microsoft.com/office/powerpoint/2010/main" val="16878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[1]. </a:t>
            </a:r>
            <a:r>
              <a:rPr lang="en-US" sz="1200" b="0" i="0" dirty="0">
                <a:solidFill>
                  <a:srgbClr val="222222"/>
                </a:solidFill>
                <a:effectLst/>
                <a:latin typeface="Calibri" panose="020F0502020204030204" pitchFamily="34" charset="0"/>
                <a:cs typeface="Calibri" panose="020F0502020204030204" pitchFamily="34" charset="0"/>
              </a:rPr>
              <a:t>De Lange, Matthias, Rahaf </a:t>
            </a:r>
            <a:r>
              <a:rPr lang="en-US" sz="1200" b="0" i="0" dirty="0" err="1">
                <a:solidFill>
                  <a:srgbClr val="222222"/>
                </a:solidFill>
                <a:effectLst/>
                <a:latin typeface="Calibri" panose="020F0502020204030204" pitchFamily="34" charset="0"/>
                <a:cs typeface="Calibri" panose="020F0502020204030204" pitchFamily="34" charset="0"/>
              </a:rPr>
              <a:t>Aljundi</a:t>
            </a:r>
            <a:r>
              <a:rPr lang="en-US" sz="1200" b="0" i="0" dirty="0">
                <a:solidFill>
                  <a:srgbClr val="222222"/>
                </a:solidFill>
                <a:effectLst/>
                <a:latin typeface="Calibri" panose="020F0502020204030204" pitchFamily="34" charset="0"/>
                <a:cs typeface="Calibri" panose="020F0502020204030204" pitchFamily="34" charset="0"/>
              </a:rPr>
              <a:t>, Marc </a:t>
            </a:r>
            <a:r>
              <a:rPr lang="en-US" sz="1200" b="0" i="0" dirty="0" err="1">
                <a:solidFill>
                  <a:srgbClr val="222222"/>
                </a:solidFill>
                <a:effectLst/>
                <a:latin typeface="Calibri" panose="020F0502020204030204" pitchFamily="34" charset="0"/>
                <a:cs typeface="Calibri" panose="020F0502020204030204" pitchFamily="34" charset="0"/>
              </a:rPr>
              <a:t>Masana</a:t>
            </a:r>
            <a:r>
              <a:rPr lang="en-US" sz="1200" b="0" i="0" dirty="0">
                <a:solidFill>
                  <a:srgbClr val="222222"/>
                </a:solidFill>
                <a:effectLst/>
                <a:latin typeface="Calibri" panose="020F0502020204030204" pitchFamily="34" charset="0"/>
                <a:cs typeface="Calibri" panose="020F0502020204030204" pitchFamily="34" charset="0"/>
              </a:rPr>
              <a:t>, Sarah Parisot, Xu Jia, </a:t>
            </a:r>
            <a:r>
              <a:rPr lang="en-US" sz="1200" b="0" i="0" dirty="0" err="1">
                <a:solidFill>
                  <a:srgbClr val="222222"/>
                </a:solidFill>
                <a:effectLst/>
                <a:latin typeface="Calibri" panose="020F0502020204030204" pitchFamily="34" charset="0"/>
                <a:cs typeface="Calibri" panose="020F0502020204030204" pitchFamily="34" charset="0"/>
              </a:rPr>
              <a:t>Aleš</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Leonardis</a:t>
            </a:r>
            <a:r>
              <a:rPr lang="en-US" sz="1200" b="0" i="0" dirty="0">
                <a:solidFill>
                  <a:srgbClr val="222222"/>
                </a:solidFill>
                <a:effectLst/>
                <a:latin typeface="Calibri" panose="020F0502020204030204" pitchFamily="34" charset="0"/>
                <a:cs typeface="Calibri" panose="020F0502020204030204" pitchFamily="34" charset="0"/>
              </a:rPr>
              <a:t>, Gregory </a:t>
            </a:r>
            <a:r>
              <a:rPr lang="en-US" sz="1200" b="0" i="0" dirty="0" err="1">
                <a:solidFill>
                  <a:srgbClr val="222222"/>
                </a:solidFill>
                <a:effectLst/>
                <a:latin typeface="Calibri" panose="020F0502020204030204" pitchFamily="34" charset="0"/>
                <a:cs typeface="Calibri" panose="020F0502020204030204" pitchFamily="34" charset="0"/>
              </a:rPr>
              <a:t>Slabaugh</a:t>
            </a:r>
            <a:r>
              <a:rPr lang="en-US" sz="1200" b="0" i="0" dirty="0">
                <a:solidFill>
                  <a:srgbClr val="222222"/>
                </a:solidFill>
                <a:effectLst/>
                <a:latin typeface="Calibri" panose="020F0502020204030204" pitchFamily="34" charset="0"/>
                <a:cs typeface="Calibri" panose="020F0502020204030204" pitchFamily="34" charset="0"/>
              </a:rPr>
              <a:t>, and </a:t>
            </a:r>
            <a:r>
              <a:rPr lang="en-US" sz="1200" b="0" i="0" dirty="0" err="1">
                <a:solidFill>
                  <a:srgbClr val="222222"/>
                </a:solidFill>
                <a:effectLst/>
                <a:latin typeface="Calibri" panose="020F0502020204030204" pitchFamily="34" charset="0"/>
                <a:cs typeface="Calibri" panose="020F0502020204030204" pitchFamily="34" charset="0"/>
              </a:rPr>
              <a:t>Tinne</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Tuytelaars</a:t>
            </a:r>
            <a:r>
              <a:rPr lang="en-US" sz="1200" b="0" i="0" dirty="0">
                <a:solidFill>
                  <a:srgbClr val="222222"/>
                </a:solidFill>
                <a:effectLst/>
                <a:latin typeface="Calibri" panose="020F0502020204030204" pitchFamily="34" charset="0"/>
                <a:cs typeface="Calibri" panose="020F0502020204030204" pitchFamily="34" charset="0"/>
              </a:rPr>
              <a:t>. "A continual learning survey: Defying forgetting in classification tasks." </a:t>
            </a:r>
            <a:r>
              <a:rPr lang="en-US" sz="1200" b="0" i="1" dirty="0">
                <a:solidFill>
                  <a:srgbClr val="222222"/>
                </a:solidFill>
                <a:effectLst/>
                <a:latin typeface="Calibri" panose="020F0502020204030204" pitchFamily="34" charset="0"/>
                <a:cs typeface="Calibri" panose="020F0502020204030204" pitchFamily="34" charset="0"/>
              </a:rPr>
              <a:t>IEEE transactions on pattern analysis and machine intelligence</a:t>
            </a:r>
            <a:r>
              <a:rPr lang="en-US" sz="1200" b="0" i="0" dirty="0">
                <a:solidFill>
                  <a:srgbClr val="222222"/>
                </a:solidFill>
                <a:effectLst/>
                <a:latin typeface="Calibri" panose="020F0502020204030204" pitchFamily="34" charset="0"/>
                <a:cs typeface="Calibri" panose="020F0502020204030204" pitchFamily="34" charset="0"/>
              </a:rPr>
              <a:t> 44, no. 7 (2021): 3366-3385.</a:t>
            </a:r>
            <a:endParaRPr lang="en-US" sz="1200" dirty="0">
              <a:latin typeface="Calibri" panose="020F0502020204030204" pitchFamily="34" charset="0"/>
              <a:cs typeface="Calibri" panose="020F0502020204030204" pitchFamily="34" charset="0"/>
            </a:endParaRPr>
          </a:p>
          <a:p>
            <a:pPr marL="50800" indent="0">
              <a:buNone/>
            </a:pPr>
            <a:r>
              <a:rPr lang="en-US" sz="1200" dirty="0">
                <a:latin typeface="Calibri" panose="020F0502020204030204" pitchFamily="34" charset="0"/>
                <a:cs typeface="Calibri" panose="020F0502020204030204" pitchFamily="34" charset="0"/>
              </a:rPr>
              <a:t>[2]. Van de Ven, </a:t>
            </a:r>
            <a:r>
              <a:rPr lang="en-US" sz="1200" dirty="0" err="1">
                <a:latin typeface="Calibri" panose="020F0502020204030204" pitchFamily="34" charset="0"/>
                <a:cs typeface="Calibri" panose="020F0502020204030204" pitchFamily="34" charset="0"/>
              </a:rPr>
              <a:t>Gido</a:t>
            </a:r>
            <a:r>
              <a:rPr lang="en-US" sz="1200" dirty="0">
                <a:latin typeface="Calibri" panose="020F0502020204030204" pitchFamily="34" charset="0"/>
                <a:cs typeface="Calibri" panose="020F0502020204030204" pitchFamily="34" charset="0"/>
              </a:rPr>
              <a:t> M., and Andreas S. </a:t>
            </a:r>
            <a:r>
              <a:rPr lang="en-US" sz="1200" dirty="0" err="1">
                <a:latin typeface="Calibri" panose="020F0502020204030204" pitchFamily="34" charset="0"/>
                <a:cs typeface="Calibri" panose="020F0502020204030204" pitchFamily="34" charset="0"/>
              </a:rPr>
              <a:t>Tolias</a:t>
            </a:r>
            <a:r>
              <a:rPr lang="en-US" sz="1200" dirty="0">
                <a:latin typeface="Calibri" panose="020F0502020204030204" pitchFamily="34" charset="0"/>
                <a:cs typeface="Calibri" panose="020F0502020204030204" pitchFamily="34" charset="0"/>
              </a:rPr>
              <a:t>. "Three scenarios for continual learning."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arXiv:1904.07734 (2019).</a:t>
            </a:r>
          </a:p>
          <a:p>
            <a:pPr marL="50800" indent="0">
              <a:buNone/>
            </a:pPr>
            <a:r>
              <a:rPr lang="en-US" sz="1200" dirty="0">
                <a:latin typeface="Calibri" panose="020F0502020204030204" pitchFamily="34" charset="0"/>
                <a:cs typeface="Calibri" panose="020F0502020204030204" pitchFamily="34" charset="0"/>
              </a:rPr>
              <a:t>[3]. </a:t>
            </a:r>
            <a:r>
              <a:rPr lang="en-US" sz="1200" b="0" i="0" dirty="0" err="1">
                <a:solidFill>
                  <a:srgbClr val="222222"/>
                </a:solidFill>
                <a:effectLst/>
                <a:latin typeface="Calibri" panose="020F0502020204030204" pitchFamily="34" charset="0"/>
                <a:cs typeface="Calibri" panose="020F0502020204030204" pitchFamily="34" charset="0"/>
              </a:rPr>
              <a:t>Mermillod</a:t>
            </a:r>
            <a:r>
              <a:rPr lang="en-US" sz="1200" b="0" i="0" dirty="0">
                <a:solidFill>
                  <a:srgbClr val="222222"/>
                </a:solidFill>
                <a:effectLst/>
                <a:latin typeface="Calibri" panose="020F0502020204030204" pitchFamily="34" charset="0"/>
                <a:cs typeface="Calibri" panose="020F0502020204030204" pitchFamily="34" charset="0"/>
              </a:rPr>
              <a:t>, Martial, </a:t>
            </a:r>
            <a:r>
              <a:rPr lang="en-US" sz="1200" b="0" i="0" dirty="0" err="1">
                <a:solidFill>
                  <a:srgbClr val="222222"/>
                </a:solidFill>
                <a:effectLst/>
                <a:latin typeface="Calibri" panose="020F0502020204030204" pitchFamily="34" charset="0"/>
                <a:cs typeface="Calibri" panose="020F0502020204030204" pitchFamily="34" charset="0"/>
              </a:rPr>
              <a:t>Aurélia</a:t>
            </a:r>
            <a:r>
              <a:rPr lang="en-US" sz="1200" b="0" i="0" dirty="0">
                <a:solidFill>
                  <a:srgbClr val="222222"/>
                </a:solidFill>
                <a:effectLst/>
                <a:latin typeface="Calibri" panose="020F0502020204030204" pitchFamily="34" charset="0"/>
                <a:cs typeface="Calibri" panose="020F0502020204030204" pitchFamily="34" charset="0"/>
              </a:rPr>
              <a:t> </a:t>
            </a:r>
            <a:r>
              <a:rPr lang="en-US" sz="1200" b="0" i="0" dirty="0" err="1">
                <a:solidFill>
                  <a:srgbClr val="222222"/>
                </a:solidFill>
                <a:effectLst/>
                <a:latin typeface="Calibri" panose="020F0502020204030204" pitchFamily="34" charset="0"/>
                <a:cs typeface="Calibri" panose="020F0502020204030204" pitchFamily="34" charset="0"/>
              </a:rPr>
              <a:t>Bugaiska</a:t>
            </a:r>
            <a:r>
              <a:rPr lang="en-US" sz="1200" b="0" i="0" dirty="0">
                <a:solidFill>
                  <a:srgbClr val="222222"/>
                </a:solidFill>
                <a:effectLst/>
                <a:latin typeface="Calibri" panose="020F0502020204030204" pitchFamily="34" charset="0"/>
                <a:cs typeface="Calibri" panose="020F0502020204030204" pitchFamily="34" charset="0"/>
              </a:rPr>
              <a:t>, and Patrick Bonin. "The stability-plasticity dilemma: Investigating the continuum from catastrophic forgetting to age-limited learning effects." </a:t>
            </a:r>
            <a:r>
              <a:rPr lang="en-US" sz="1200" b="0" i="1" dirty="0">
                <a:solidFill>
                  <a:srgbClr val="222222"/>
                </a:solidFill>
                <a:effectLst/>
                <a:latin typeface="Calibri" panose="020F0502020204030204" pitchFamily="34" charset="0"/>
                <a:cs typeface="Calibri" panose="020F0502020204030204" pitchFamily="34" charset="0"/>
              </a:rPr>
              <a:t>Frontiers in psychology</a:t>
            </a:r>
            <a:r>
              <a:rPr lang="en-US" sz="1200" b="0" i="0" dirty="0">
                <a:solidFill>
                  <a:srgbClr val="222222"/>
                </a:solidFill>
                <a:effectLst/>
                <a:latin typeface="Calibri" panose="020F0502020204030204" pitchFamily="34" charset="0"/>
                <a:cs typeface="Calibri" panose="020F0502020204030204" pitchFamily="34" charset="0"/>
              </a:rPr>
              <a:t> 4 (2013): 504.</a:t>
            </a:r>
          </a:p>
          <a:p>
            <a:pPr marL="50800" indent="0">
              <a:buNone/>
            </a:pPr>
            <a:r>
              <a:rPr lang="en-US" sz="1200" dirty="0">
                <a:latin typeface="Calibri" panose="020F0502020204030204" pitchFamily="34" charset="0"/>
                <a:cs typeface="Calibri" panose="020F0502020204030204" pitchFamily="34" charset="0"/>
              </a:rPr>
              <a:t>[4]. French, Robert M. "Catastrophic forgetting in connectionist networks." Trends in cognitive sciences 3, no. 4 (1999): 128-135.</a:t>
            </a:r>
          </a:p>
          <a:p>
            <a:pPr marL="50800" indent="0">
              <a:buNone/>
            </a:pPr>
            <a:r>
              <a:rPr lang="en-US" sz="1200" dirty="0">
                <a:latin typeface="Calibri" panose="020F0502020204030204" pitchFamily="34" charset="0"/>
                <a:cs typeface="Calibri" panose="020F0502020204030204" pitchFamily="34" charset="0"/>
              </a:rPr>
              <a:t>[5]. Wang, Liyuan, </a:t>
            </a:r>
            <a:r>
              <a:rPr lang="en-US" sz="1200" dirty="0" err="1">
                <a:latin typeface="Calibri" panose="020F0502020204030204" pitchFamily="34" charset="0"/>
                <a:cs typeface="Calibri" panose="020F0502020204030204" pitchFamily="34" charset="0"/>
              </a:rPr>
              <a:t>Xingxing</a:t>
            </a:r>
            <a:r>
              <a:rPr lang="en-US" sz="1200" dirty="0">
                <a:latin typeface="Calibri" panose="020F0502020204030204" pitchFamily="34" charset="0"/>
                <a:cs typeface="Calibri" panose="020F0502020204030204" pitchFamily="34" charset="0"/>
              </a:rPr>
              <a:t> Zhang, Hang </a:t>
            </a:r>
            <a:r>
              <a:rPr lang="en-US" sz="1200" dirty="0" err="1">
                <a:latin typeface="Calibri" panose="020F0502020204030204" pitchFamily="34" charset="0"/>
                <a:cs typeface="Calibri" panose="020F0502020204030204" pitchFamily="34" charset="0"/>
              </a:rPr>
              <a:t>Su</a:t>
            </a:r>
            <a:r>
              <a:rPr lang="en-US" sz="1200" dirty="0">
                <a:latin typeface="Calibri" panose="020F0502020204030204" pitchFamily="34" charset="0"/>
                <a:cs typeface="Calibri" panose="020F0502020204030204" pitchFamily="34" charset="0"/>
              </a:rPr>
              <a:t>, and Jun Zhu. "A comprehensive survey of continual learning: Theory, method and application." IEEE Transactions on Pattern Analysis and Machine Intelligence (2024).</a:t>
            </a:r>
          </a:p>
          <a:p>
            <a:pPr marL="50800" indent="0">
              <a:buNone/>
            </a:pPr>
            <a:r>
              <a:rPr lang="en-US" sz="1200" dirty="0">
                <a:latin typeface="Calibri" panose="020F0502020204030204" pitchFamily="34" charset="0"/>
                <a:cs typeface="Calibri" panose="020F0502020204030204" pitchFamily="34" charset="0"/>
              </a:rPr>
              <a:t>[6].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Robust Continual Learning," 2022 International Joint Conference on Neural Networks (IJCNN), Padua, Italy, 2022, pp. 1-8,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10.1109/IJCNN55064.2022.9892970.</a:t>
            </a:r>
            <a:br>
              <a:rPr lang="en-US" sz="1200" dirty="0">
                <a:latin typeface="Calibri" panose="020F0502020204030204" pitchFamily="34" charset="0"/>
                <a:cs typeface="Calibri" panose="020F0502020204030204" pitchFamily="34" charset="0"/>
              </a:rPr>
            </a:b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10.1109/ISCC58397.2023.10218203.</a:t>
            </a:r>
          </a:p>
          <a:p>
            <a:pPr marL="50800" indent="0">
              <a:buNone/>
            </a:pPr>
            <a:r>
              <a:rPr lang="en-US" sz="1200" dirty="0">
                <a:latin typeface="Calibri" panose="020F0502020204030204" pitchFamily="34" charset="0"/>
                <a:cs typeface="Calibri" panose="020F0502020204030204" pitchFamily="34" charset="0"/>
              </a:rPr>
              <a:t>[7].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"The Importance of Robust Features in Mitigating Catastrophic Forgetting," in 2023 IEEE Symposium on Computers and Communications (ISCC), </a:t>
            </a:r>
            <a:r>
              <a:rPr lang="en-US" sz="1200" dirty="0" err="1">
                <a:latin typeface="Calibri" panose="020F0502020204030204" pitchFamily="34" charset="0"/>
                <a:cs typeface="Calibri" panose="020F0502020204030204" pitchFamily="34" charset="0"/>
              </a:rPr>
              <a:t>Gammarth</a:t>
            </a:r>
            <a:r>
              <a:rPr lang="en-US" sz="1200" dirty="0">
                <a:latin typeface="Calibri" panose="020F0502020204030204" pitchFamily="34" charset="0"/>
                <a:cs typeface="Calibri" panose="020F0502020204030204" pitchFamily="34" charset="0"/>
              </a:rPr>
              <a:t>, Tunisia, 2023 pp. 752-757.</a:t>
            </a:r>
          </a:p>
          <a:p>
            <a:pPr marL="50800" indent="0">
              <a:buNone/>
            </a:pPr>
            <a:r>
              <a:rPr lang="en-US" sz="1200" dirty="0">
                <a:latin typeface="Calibri" panose="020F0502020204030204" pitchFamily="34" charset="0"/>
                <a:cs typeface="Calibri" panose="020F0502020204030204" pitchFamily="34" charset="0"/>
              </a:rPr>
              <a:t>[8].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"Brain-Inspired Continual Learning: Robust Feature Distillation and Re-Consolidation for Class Incremental Learning," in IEEE Access, vol. 12, pp. 34054-34073, 2024, </a:t>
            </a:r>
            <a:r>
              <a:rPr lang="en-US" sz="1200" dirty="0" err="1">
                <a:latin typeface="Calibri" panose="020F0502020204030204" pitchFamily="34" charset="0"/>
                <a:cs typeface="Calibri" panose="020F0502020204030204" pitchFamily="34" charset="0"/>
              </a:rPr>
              <a:t>doi</a:t>
            </a:r>
            <a:r>
              <a:rPr lang="en-US" sz="1200" dirty="0">
                <a:latin typeface="Calibri" panose="020F0502020204030204" pitchFamily="34" charset="0"/>
                <a:cs typeface="Calibri" panose="020F0502020204030204" pitchFamily="34" charset="0"/>
              </a:rPr>
              <a:t>: 10.1109/ACCESS.2024.33694.88.</a:t>
            </a:r>
          </a:p>
          <a:p>
            <a:pPr marL="50800" indent="0">
              <a:buNone/>
            </a:pPr>
            <a:r>
              <a:rPr lang="en-US" sz="1200" dirty="0">
                <a:latin typeface="Calibri" panose="020F0502020204030204" pitchFamily="34" charset="0"/>
                <a:cs typeface="Calibri" panose="020F0502020204030204" pitchFamily="34" charset="0"/>
              </a:rPr>
              <a:t>[9]. H. Khan, N. C. </a:t>
            </a:r>
            <a:r>
              <a:rPr lang="en-US" sz="1200" dirty="0" err="1">
                <a:latin typeface="Calibri" panose="020F0502020204030204" pitchFamily="34" charset="0"/>
                <a:cs typeface="Calibri" panose="020F0502020204030204" pitchFamily="34" charset="0"/>
              </a:rPr>
              <a:t>Bouaynaya</a:t>
            </a:r>
            <a:r>
              <a:rPr lang="en-US" sz="1200" dirty="0">
                <a:latin typeface="Calibri" panose="020F0502020204030204" pitchFamily="34" charset="0"/>
                <a:cs typeface="Calibri" panose="020F0502020204030204" pitchFamily="34" charset="0"/>
              </a:rPr>
              <a:t> and G. Rasool, "</a:t>
            </a:r>
            <a:r>
              <a:rPr lang="en-US" sz="1200" dirty="0" err="1">
                <a:latin typeface="Calibri" panose="020F0502020204030204" pitchFamily="34" charset="0"/>
                <a:cs typeface="Calibri" panose="020F0502020204030204" pitchFamily="34" charset="0"/>
              </a:rPr>
              <a:t>Adversarially</a:t>
            </a:r>
            <a:r>
              <a:rPr lang="en-US" sz="1200" dirty="0">
                <a:latin typeface="Calibri" panose="020F0502020204030204" pitchFamily="34" charset="0"/>
                <a:cs typeface="Calibri" panose="020F0502020204030204" pitchFamily="34" charset="0"/>
              </a:rPr>
              <a:t> Diversified Rehearsal Memory (ADRM): Mitigating Memory Overfitting Challenge in Continual Learning," 2024 International Joint Conference on Neural Networks (IJCNN), Yokohama, Japan, 2024, pp. 1-8.</a:t>
            </a:r>
          </a:p>
          <a:p>
            <a:pPr marL="50800" indent="0">
              <a:buNone/>
            </a:pPr>
            <a:r>
              <a:rPr lang="en-US" sz="1200" dirty="0">
                <a:latin typeface="Calibri" panose="020F0502020204030204" pitchFamily="34" charset="0"/>
                <a:cs typeface="Calibri" panose="020F0502020204030204" pitchFamily="34" charset="0"/>
              </a:rPr>
              <a:t>[10]. Goodfellow, Ian J., Jonathon </a:t>
            </a:r>
            <a:r>
              <a:rPr lang="en-US" sz="1200" dirty="0" err="1">
                <a:latin typeface="Calibri" panose="020F0502020204030204" pitchFamily="34" charset="0"/>
                <a:cs typeface="Calibri" panose="020F0502020204030204" pitchFamily="34" charset="0"/>
              </a:rPr>
              <a:t>Shlens</a:t>
            </a:r>
            <a:r>
              <a:rPr lang="en-US" sz="1200" dirty="0">
                <a:latin typeface="Calibri" panose="020F0502020204030204" pitchFamily="34" charset="0"/>
                <a:cs typeface="Calibri" panose="020F0502020204030204" pitchFamily="34" charset="0"/>
              </a:rPr>
              <a:t>, and Christian </a:t>
            </a:r>
            <a:r>
              <a:rPr lang="en-US" sz="1200" dirty="0" err="1">
                <a:latin typeface="Calibri" panose="020F0502020204030204" pitchFamily="34" charset="0"/>
                <a:cs typeface="Calibri" panose="020F0502020204030204" pitchFamily="34" charset="0"/>
              </a:rPr>
              <a:t>Szegedy</a:t>
            </a:r>
            <a:r>
              <a:rPr lang="en-US" sz="1200" dirty="0">
                <a:latin typeface="Calibri" panose="020F0502020204030204" pitchFamily="34" charset="0"/>
                <a:cs typeface="Calibri" panose="020F0502020204030204" pitchFamily="34" charset="0"/>
              </a:rPr>
              <a:t>. "Explaining and harnessing adversarial examples."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arXiv:1412.6572 (2014).</a:t>
            </a:r>
          </a:p>
          <a:p>
            <a:pPr marL="50800" indent="0">
              <a:buNone/>
            </a:pPr>
            <a:r>
              <a:rPr lang="en-US" sz="1200" dirty="0">
                <a:latin typeface="Calibri" panose="020F0502020204030204" pitchFamily="34" charset="0"/>
                <a:cs typeface="Calibri" panose="020F0502020204030204" pitchFamily="34" charset="0"/>
              </a:rPr>
              <a:t>[11]. Ilyas, Andrew,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Dimitris Tsipras, Logan Engstrom, Brandon Tran,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"Adversarial examples are not bugs, they are features." Advances in neural information processing systems 32 (2019).</a:t>
            </a:r>
          </a:p>
          <a:p>
            <a:pPr marL="50800" indent="0">
              <a:buNone/>
            </a:pPr>
            <a:r>
              <a:rPr lang="en-US" sz="1200" dirty="0">
                <a:latin typeface="Calibri" panose="020F0502020204030204" pitchFamily="34" charset="0"/>
                <a:cs typeface="Calibri" panose="020F0502020204030204" pitchFamily="34" charset="0"/>
              </a:rPr>
              <a:t>[12]. Wang, </a:t>
            </a:r>
            <a:r>
              <a:rPr lang="en-US" sz="1200" dirty="0" err="1">
                <a:latin typeface="Calibri" panose="020F0502020204030204" pitchFamily="34" charset="0"/>
                <a:cs typeface="Calibri" panose="020F0502020204030204" pitchFamily="34" charset="0"/>
              </a:rPr>
              <a:t>Tongzhou</a:t>
            </a:r>
            <a:r>
              <a:rPr lang="en-US" sz="1200" dirty="0">
                <a:latin typeface="Calibri" panose="020F0502020204030204" pitchFamily="34" charset="0"/>
                <a:cs typeface="Calibri" panose="020F0502020204030204" pitchFamily="34" charset="0"/>
              </a:rPr>
              <a:t>, Jun-Yan Zhu, Antonio Torralba, and Alexei A. </a:t>
            </a:r>
            <a:r>
              <a:rPr lang="en-US" sz="1200" dirty="0" err="1">
                <a:latin typeface="Calibri" panose="020F0502020204030204" pitchFamily="34" charset="0"/>
                <a:cs typeface="Calibri" panose="020F0502020204030204" pitchFamily="34" charset="0"/>
              </a:rPr>
              <a:t>Efros</a:t>
            </a:r>
            <a:r>
              <a:rPr lang="en-US" sz="1200" dirty="0">
                <a:latin typeface="Calibri" panose="020F0502020204030204" pitchFamily="34" charset="0"/>
                <a:cs typeface="Calibri" panose="020F0502020204030204" pitchFamily="34" charset="0"/>
              </a:rPr>
              <a:t>. "Dataset distillation."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arXiv:1811.10959 (2018).</a:t>
            </a:r>
          </a:p>
          <a:p>
            <a:pPr marL="50800" indent="0">
              <a:buNone/>
            </a:pPr>
            <a:r>
              <a:rPr lang="en-US" sz="1200" dirty="0">
                <a:latin typeface="Calibri" panose="020F0502020204030204" pitchFamily="34" charset="0"/>
                <a:cs typeface="Calibri" panose="020F0502020204030204" pitchFamily="34" charset="0"/>
              </a:rPr>
              <a:t>[13]. Kim, Jang-Hyun, </a:t>
            </a:r>
            <a:r>
              <a:rPr lang="en-US" sz="1200" dirty="0" err="1">
                <a:latin typeface="Calibri" panose="020F0502020204030204" pitchFamily="34" charset="0"/>
                <a:cs typeface="Calibri" panose="020F0502020204030204" pitchFamily="34" charset="0"/>
              </a:rPr>
              <a:t>Jinuk</a:t>
            </a:r>
            <a:r>
              <a:rPr lang="en-US" sz="1200" dirty="0">
                <a:latin typeface="Calibri" panose="020F0502020204030204" pitchFamily="34" charset="0"/>
                <a:cs typeface="Calibri" panose="020F0502020204030204" pitchFamily="34" charset="0"/>
              </a:rPr>
              <a:t> Kim, </a:t>
            </a:r>
            <a:r>
              <a:rPr lang="en-US" sz="1200" dirty="0" err="1">
                <a:latin typeface="Calibri" panose="020F0502020204030204" pitchFamily="34" charset="0"/>
                <a:cs typeface="Calibri" panose="020F0502020204030204" pitchFamily="34" charset="0"/>
              </a:rPr>
              <a:t>Seong</a:t>
            </a:r>
            <a:r>
              <a:rPr lang="en-US" sz="1200" dirty="0">
                <a:latin typeface="Calibri" panose="020F0502020204030204" pitchFamily="34" charset="0"/>
                <a:cs typeface="Calibri" panose="020F0502020204030204" pitchFamily="34" charset="0"/>
              </a:rPr>
              <a:t> Joon Oh, </a:t>
            </a:r>
            <a:r>
              <a:rPr lang="en-US" sz="1200" dirty="0" err="1">
                <a:latin typeface="Calibri" panose="020F0502020204030204" pitchFamily="34" charset="0"/>
                <a:cs typeface="Calibri" panose="020F0502020204030204" pitchFamily="34" charset="0"/>
              </a:rPr>
              <a:t>Sangdoo</a:t>
            </a:r>
            <a:r>
              <a:rPr lang="en-US" sz="1200" dirty="0">
                <a:latin typeface="Calibri" panose="020F0502020204030204" pitchFamily="34" charset="0"/>
                <a:cs typeface="Calibri" panose="020F0502020204030204" pitchFamily="34" charset="0"/>
              </a:rPr>
              <a:t> Yun, </a:t>
            </a:r>
            <a:r>
              <a:rPr lang="en-US" sz="1200" dirty="0" err="1">
                <a:latin typeface="Calibri" panose="020F0502020204030204" pitchFamily="34" charset="0"/>
                <a:cs typeface="Calibri" panose="020F0502020204030204" pitchFamily="34" charset="0"/>
              </a:rPr>
              <a:t>Hwanjun</a:t>
            </a:r>
            <a:r>
              <a:rPr lang="en-US" sz="1200" dirty="0">
                <a:latin typeface="Calibri" panose="020F0502020204030204" pitchFamily="34" charset="0"/>
                <a:cs typeface="Calibri" panose="020F0502020204030204" pitchFamily="34" charset="0"/>
              </a:rPr>
              <a:t> Song, </a:t>
            </a:r>
            <a:r>
              <a:rPr lang="en-US" sz="1200" dirty="0" err="1">
                <a:latin typeface="Calibri" panose="020F0502020204030204" pitchFamily="34" charset="0"/>
                <a:cs typeface="Calibri" panose="020F0502020204030204" pitchFamily="34" charset="0"/>
              </a:rPr>
              <a:t>Joonhyun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Jeong</a:t>
            </a:r>
            <a:r>
              <a:rPr lang="en-US" sz="1200" dirty="0">
                <a:latin typeface="Calibri" panose="020F0502020204030204" pitchFamily="34" charset="0"/>
                <a:cs typeface="Calibri" panose="020F0502020204030204" pitchFamily="34" charset="0"/>
              </a:rPr>
              <a:t>, Jung-Woo Ha, and Hyun Oh Song. "Dataset condensation via efficient synthetic-data parameterization." In International Conference on Machine Learning, pp. 11102-11118. PMLR, 2022.</a:t>
            </a:r>
          </a:p>
          <a:p>
            <a:pPr marL="50800" indent="0">
              <a:buNone/>
            </a:pPr>
            <a:r>
              <a:rPr lang="en-US" sz="1200" dirty="0">
                <a:latin typeface="Calibri" panose="020F0502020204030204" pitchFamily="34" charset="0"/>
                <a:cs typeface="Calibri" panose="020F0502020204030204" pitchFamily="34" charset="0"/>
              </a:rPr>
              <a:t>[14]. Deng, </a:t>
            </a:r>
            <a:r>
              <a:rPr lang="en-US" sz="1200" dirty="0" err="1">
                <a:latin typeface="Calibri" panose="020F0502020204030204" pitchFamily="34" charset="0"/>
                <a:cs typeface="Calibri" panose="020F0502020204030204" pitchFamily="34" charset="0"/>
              </a:rPr>
              <a:t>Zhiwei</a:t>
            </a:r>
            <a:r>
              <a:rPr lang="en-US" sz="1200" dirty="0">
                <a:latin typeface="Calibri" panose="020F0502020204030204" pitchFamily="34" charset="0"/>
                <a:cs typeface="Calibri" panose="020F0502020204030204" pitchFamily="34" charset="0"/>
              </a:rPr>
              <a:t>, and Olga </a:t>
            </a:r>
            <a:r>
              <a:rPr lang="en-US" sz="1200" dirty="0" err="1">
                <a:latin typeface="Calibri" panose="020F0502020204030204" pitchFamily="34" charset="0"/>
                <a:cs typeface="Calibri" panose="020F0502020204030204" pitchFamily="34" charset="0"/>
              </a:rPr>
              <a:t>Russakovsky</a:t>
            </a:r>
            <a:r>
              <a:rPr lang="en-US" sz="1200" dirty="0">
                <a:latin typeface="Calibri" panose="020F0502020204030204" pitchFamily="34" charset="0"/>
                <a:cs typeface="Calibri" panose="020F0502020204030204" pitchFamily="34" charset="0"/>
              </a:rPr>
              <a:t>. "Remember the past: Distilling datasets into addressable memories for neural networks." Advances in Neural Information Processing Systems 35 (2022): 34391-34404.</a:t>
            </a:r>
          </a:p>
        </p:txBody>
      </p:sp>
      <p:sp>
        <p:nvSpPr>
          <p:cNvPr id="2" name="Text Placeholder 2">
            <a:extLst>
              <a:ext uri="{FF2B5EF4-FFF2-40B4-BE49-F238E27FC236}">
                <a16:creationId xmlns:a16="http://schemas.microsoft.com/office/drawing/2014/main" id="{F0E91212-A1CB-7A53-0770-BB0633CE8F26}"/>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2996951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a:latin typeface="Calibri" panose="020F0502020204030204" pitchFamily="34" charset="0"/>
                <a:cs typeface="Calibri" panose="020F0502020204030204" pitchFamily="34" charset="0"/>
              </a:rPr>
              <a:t>[15]. </a:t>
            </a:r>
            <a:r>
              <a:rPr lang="en-US" sz="1200" err="1">
                <a:latin typeface="Calibri" panose="020F0502020204030204" pitchFamily="34" charset="0"/>
                <a:cs typeface="Calibri" panose="020F0502020204030204" pitchFamily="34" charset="0"/>
              </a:rPr>
              <a:t>Rolnick</a:t>
            </a:r>
            <a:r>
              <a:rPr lang="en-US" sz="1200">
                <a:latin typeface="Calibri" panose="020F0502020204030204" pitchFamily="34" charset="0"/>
                <a:cs typeface="Calibri" panose="020F0502020204030204" pitchFamily="34" charset="0"/>
              </a:rPr>
              <a:t>, David, Arun Ahuja, Jonathan Schwarz, Timothy </a:t>
            </a:r>
            <a:r>
              <a:rPr lang="en-US" sz="1200" err="1">
                <a:latin typeface="Calibri" panose="020F0502020204030204" pitchFamily="34" charset="0"/>
                <a:cs typeface="Calibri" panose="020F0502020204030204" pitchFamily="34" charset="0"/>
              </a:rPr>
              <a:t>Lillicrap</a:t>
            </a:r>
            <a:r>
              <a:rPr lang="en-US" sz="1200">
                <a:latin typeface="Calibri" panose="020F0502020204030204" pitchFamily="34" charset="0"/>
                <a:cs typeface="Calibri" panose="020F0502020204030204" pitchFamily="34" charset="0"/>
              </a:rPr>
              <a:t>, and Gregory Wayne. "Experience replay for continual learning." Advances in neural information processing systems 32 (2019).</a:t>
            </a:r>
          </a:p>
          <a:p>
            <a:pPr marL="50800" indent="0">
              <a:buNone/>
            </a:pPr>
            <a:r>
              <a:rPr lang="en-US" sz="1200">
                <a:latin typeface="Calibri" panose="020F0502020204030204" pitchFamily="34" charset="0"/>
                <a:cs typeface="Calibri" panose="020F0502020204030204" pitchFamily="34" charset="0"/>
              </a:rPr>
              <a:t>[16]. Kirkpatrick, James, Razvan </a:t>
            </a:r>
            <a:r>
              <a:rPr lang="en-US" sz="1200" err="1">
                <a:latin typeface="Calibri" panose="020F0502020204030204" pitchFamily="34" charset="0"/>
                <a:cs typeface="Calibri" panose="020F0502020204030204" pitchFamily="34" charset="0"/>
              </a:rPr>
              <a:t>Pascanu</a:t>
            </a:r>
            <a:r>
              <a:rPr lang="en-US" sz="1200">
                <a:latin typeface="Calibri" panose="020F0502020204030204" pitchFamily="34" charset="0"/>
                <a:cs typeface="Calibri" panose="020F0502020204030204" pitchFamily="34" charset="0"/>
              </a:rPr>
              <a:t>, Neil Rabinowitz, Joel </a:t>
            </a:r>
            <a:r>
              <a:rPr lang="en-US" sz="1200" err="1">
                <a:latin typeface="Calibri" panose="020F0502020204030204" pitchFamily="34" charset="0"/>
                <a:cs typeface="Calibri" panose="020F0502020204030204" pitchFamily="34" charset="0"/>
              </a:rPr>
              <a:t>Veness</a:t>
            </a:r>
            <a:r>
              <a:rPr lang="en-US" sz="1200">
                <a:latin typeface="Calibri" panose="020F0502020204030204" pitchFamily="34" charset="0"/>
                <a:cs typeface="Calibri" panose="020F0502020204030204" pitchFamily="34" charset="0"/>
              </a:rPr>
              <a:t>, Guillaume Desjardins, Andrei A. </a:t>
            </a:r>
            <a:r>
              <a:rPr lang="en-US" sz="1200" err="1">
                <a:latin typeface="Calibri" panose="020F0502020204030204" pitchFamily="34" charset="0"/>
                <a:cs typeface="Calibri" panose="020F0502020204030204" pitchFamily="34" charset="0"/>
              </a:rPr>
              <a:t>Rusu</a:t>
            </a:r>
            <a:r>
              <a:rPr lang="en-US" sz="1200">
                <a:latin typeface="Calibri" panose="020F0502020204030204" pitchFamily="34" charset="0"/>
                <a:cs typeface="Calibri" panose="020F0502020204030204" pitchFamily="34" charset="0"/>
              </a:rPr>
              <a:t>, Kieran Milan et al. "Overcoming catastrophic forgetting in neural networks." Proceedings of the national academy of sciences 114, no. 13 (2017): 3521-3526.</a:t>
            </a:r>
          </a:p>
          <a:p>
            <a:pPr marL="50800" indent="0">
              <a:buNone/>
            </a:pPr>
            <a:r>
              <a:rPr lang="en-US" sz="1200">
                <a:latin typeface="Calibri" panose="020F0502020204030204" pitchFamily="34" charset="0"/>
                <a:cs typeface="Calibri" panose="020F0502020204030204" pitchFamily="34" charset="0"/>
              </a:rPr>
              <a:t>[17]. Yan, </a:t>
            </a:r>
            <a:r>
              <a:rPr lang="en-US" sz="1200" err="1">
                <a:latin typeface="Calibri" panose="020F0502020204030204" pitchFamily="34" charset="0"/>
                <a:cs typeface="Calibri" panose="020F0502020204030204" pitchFamily="34" charset="0"/>
              </a:rPr>
              <a:t>Shipeng</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Jiangwei</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Xie</a:t>
            </a:r>
            <a:r>
              <a:rPr lang="en-US" sz="1200">
                <a:latin typeface="Calibri" panose="020F0502020204030204" pitchFamily="34" charset="0"/>
                <a:cs typeface="Calibri" panose="020F0502020204030204" pitchFamily="34" charset="0"/>
              </a:rPr>
              <a:t>, and </a:t>
            </a:r>
            <a:r>
              <a:rPr lang="en-US" sz="1200" err="1">
                <a:latin typeface="Calibri" panose="020F0502020204030204" pitchFamily="34" charset="0"/>
                <a:cs typeface="Calibri" panose="020F0502020204030204" pitchFamily="34" charset="0"/>
              </a:rPr>
              <a:t>Xuming</a:t>
            </a:r>
            <a:r>
              <a:rPr lang="en-US" sz="1200">
                <a:latin typeface="Calibri" panose="020F0502020204030204" pitchFamily="34" charset="0"/>
                <a:cs typeface="Calibri" panose="020F0502020204030204" pitchFamily="34" charset="0"/>
              </a:rPr>
              <a:t> He. "Der: Dynamically expandable representation for class incremental learning." In Proceedings of the IEEE/CVF conference on computer vision and pattern recognition, pp. 3014-3023. 2021.</a:t>
            </a:r>
          </a:p>
          <a:p>
            <a:pPr marL="50800" indent="0">
              <a:buNone/>
            </a:pPr>
            <a:r>
              <a:rPr lang="en-US" sz="1200">
                <a:latin typeface="Calibri" panose="020F0502020204030204" pitchFamily="34" charset="0"/>
                <a:cs typeface="Calibri" panose="020F0502020204030204" pitchFamily="34" charset="0"/>
              </a:rPr>
              <a:t>[18]. Douillard, Arthur, Matthieu Cord, Charles </a:t>
            </a:r>
            <a:r>
              <a:rPr lang="en-US" sz="1200" err="1">
                <a:latin typeface="Calibri" panose="020F0502020204030204" pitchFamily="34" charset="0"/>
                <a:cs typeface="Calibri" panose="020F0502020204030204" pitchFamily="34" charset="0"/>
              </a:rPr>
              <a:t>Ollion</a:t>
            </a:r>
            <a:r>
              <a:rPr lang="en-US" sz="1200">
                <a:latin typeface="Calibri" panose="020F0502020204030204" pitchFamily="34" charset="0"/>
                <a:cs typeface="Calibri" panose="020F0502020204030204" pitchFamily="34" charset="0"/>
              </a:rPr>
              <a:t>, Thomas Robert, and Eduardo Valle. "</a:t>
            </a:r>
            <a:r>
              <a:rPr lang="en-US" sz="1200" err="1">
                <a:latin typeface="Calibri" panose="020F0502020204030204" pitchFamily="34" charset="0"/>
                <a:cs typeface="Calibri" panose="020F0502020204030204" pitchFamily="34" charset="0"/>
              </a:rPr>
              <a:t>Podnet</a:t>
            </a:r>
            <a:r>
              <a:rPr lang="en-US" sz="120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a:latin typeface="Calibri" panose="020F0502020204030204" pitchFamily="34" charset="0"/>
                <a:cs typeface="Calibri" panose="020F0502020204030204" pitchFamily="34" charset="0"/>
              </a:rPr>
              <a:t>[19]. H. Khan, C. Johnson, R. University, N. </a:t>
            </a:r>
            <a:r>
              <a:rPr lang="en-US" sz="1200" err="1">
                <a:latin typeface="Calibri" panose="020F0502020204030204" pitchFamily="34" charset="0"/>
                <a:cs typeface="Calibri" panose="020F0502020204030204" pitchFamily="34" charset="0"/>
              </a:rPr>
              <a:t>Bouaynaya</a:t>
            </a:r>
            <a:r>
              <a:rPr lang="en-US" sz="1200">
                <a:latin typeface="Calibri" panose="020F0502020204030204" pitchFamily="34" charset="0"/>
                <a:cs typeface="Calibri" panose="020F0502020204030204" pitchFamily="34" charset="0"/>
              </a:rPr>
              <a:t>, G. Rasool, T. Travis, et al., "Explainable AI: Rotorcraft attitude prediction", Proc. Vertical Flight Soc. 76th </a:t>
            </a:r>
            <a:r>
              <a:rPr lang="en-US" sz="1200" err="1">
                <a:latin typeface="Calibri" panose="020F0502020204030204" pitchFamily="34" charset="0"/>
                <a:cs typeface="Calibri" panose="020F0502020204030204" pitchFamily="34" charset="0"/>
              </a:rPr>
              <a:t>Annu</a:t>
            </a:r>
            <a:r>
              <a:rPr lang="en-US" sz="1200">
                <a:latin typeface="Calibri" panose="020F0502020204030204" pitchFamily="34" charset="0"/>
                <a:cs typeface="Calibri" panose="020F0502020204030204" pitchFamily="34" charset="0"/>
              </a:rPr>
              <a:t>. Forum, Oct. 2020.</a:t>
            </a:r>
          </a:p>
          <a:p>
            <a:pPr marL="50800" indent="0">
              <a:buNone/>
            </a:pPr>
            <a:r>
              <a:rPr lang="en-US" sz="1200">
                <a:latin typeface="Calibri" panose="020F0502020204030204" pitchFamily="34" charset="0"/>
                <a:cs typeface="Calibri" panose="020F0502020204030204" pitchFamily="34" charset="0"/>
              </a:rPr>
              <a:t>[20]. H. Khan, C. Johnson, R. University, N. </a:t>
            </a:r>
            <a:r>
              <a:rPr lang="en-US" sz="1200" err="1">
                <a:latin typeface="Calibri" panose="020F0502020204030204" pitchFamily="34" charset="0"/>
                <a:cs typeface="Calibri" panose="020F0502020204030204" pitchFamily="34" charset="0"/>
              </a:rPr>
              <a:t>Bouaynaya</a:t>
            </a:r>
            <a:r>
              <a:rPr lang="en-US" sz="1200">
                <a:latin typeface="Calibri" panose="020F0502020204030204" pitchFamily="34" charset="0"/>
                <a:cs typeface="Calibri" panose="020F0502020204030204" pitchFamily="34" charset="0"/>
              </a:rPr>
              <a:t>, G. Rasool, L. Thompson, et al., "Deep ensemble for rotorcraft attitude prediction", Proc. Vertical Flight Soc. 77th </a:t>
            </a:r>
            <a:r>
              <a:rPr lang="en-US" sz="1200" err="1">
                <a:latin typeface="Calibri" panose="020F0502020204030204" pitchFamily="34" charset="0"/>
                <a:cs typeface="Calibri" panose="020F0502020204030204" pitchFamily="34" charset="0"/>
              </a:rPr>
              <a:t>Annu</a:t>
            </a:r>
            <a:r>
              <a:rPr lang="en-US" sz="1200">
                <a:latin typeface="Calibri" panose="020F0502020204030204" pitchFamily="34" charset="0"/>
                <a:cs typeface="Calibri" panose="020F0502020204030204" pitchFamily="34" charset="0"/>
              </a:rPr>
              <a:t>. Forum, May 2021.</a:t>
            </a:r>
          </a:p>
          <a:p>
            <a:pPr marL="50800" indent="0">
              <a:buNone/>
            </a:pPr>
            <a:r>
              <a:rPr lang="en-US" sz="1200">
                <a:latin typeface="Calibri" panose="020F0502020204030204" pitchFamily="34" charset="0"/>
                <a:cs typeface="Calibri" panose="020F0502020204030204" pitchFamily="34" charset="0"/>
              </a:rPr>
              <a:t>[21]. </a:t>
            </a:r>
            <a:r>
              <a:rPr lang="en-US" sz="1200" err="1">
                <a:latin typeface="Calibri" panose="020F0502020204030204" pitchFamily="34" charset="0"/>
                <a:cs typeface="Calibri" panose="020F0502020204030204" pitchFamily="34" charset="0"/>
              </a:rPr>
              <a:t>Hendrycks</a:t>
            </a:r>
            <a:r>
              <a:rPr lang="en-US" sz="1200">
                <a:latin typeface="Calibri" panose="020F0502020204030204" pitchFamily="34" charset="0"/>
                <a:cs typeface="Calibri" panose="020F0502020204030204" pitchFamily="34" charset="0"/>
              </a:rPr>
              <a:t>, Dan, and Thomas </a:t>
            </a:r>
            <a:r>
              <a:rPr lang="en-US" sz="1200" err="1">
                <a:latin typeface="Calibri" panose="020F0502020204030204" pitchFamily="34" charset="0"/>
                <a:cs typeface="Calibri" panose="020F0502020204030204" pitchFamily="34" charset="0"/>
              </a:rPr>
              <a:t>Dietterich</a:t>
            </a:r>
            <a:r>
              <a:rPr lang="en-US" sz="1200">
                <a:latin typeface="Calibri" panose="020F0502020204030204" pitchFamily="34" charset="0"/>
                <a:cs typeface="Calibri" panose="020F0502020204030204" pitchFamily="34" charset="0"/>
              </a:rPr>
              <a:t>. "Benchmarking neural network robustness to common corruptions and perturbations." </a:t>
            </a:r>
            <a:r>
              <a:rPr lang="en-US" sz="1200" err="1">
                <a:latin typeface="Calibri" panose="020F0502020204030204" pitchFamily="34" charset="0"/>
                <a:cs typeface="Calibri" panose="020F0502020204030204" pitchFamily="34" charset="0"/>
              </a:rPr>
              <a:t>arXiv</a:t>
            </a:r>
            <a:r>
              <a:rPr lang="en-US" sz="1200">
                <a:latin typeface="Calibri" panose="020F0502020204030204" pitchFamily="34" charset="0"/>
                <a:cs typeface="Calibri" panose="020F0502020204030204" pitchFamily="34" charset="0"/>
              </a:rPr>
              <a:t> preprint arXiv:1903.12261 (2019).</a:t>
            </a:r>
          </a:p>
          <a:p>
            <a:pPr marL="50800" indent="0">
              <a:buNone/>
            </a:pPr>
            <a:r>
              <a:rPr lang="en-US" sz="1200">
                <a:latin typeface="Calibri" panose="020F0502020204030204" pitchFamily="34" charset="0"/>
                <a:cs typeface="Calibri" panose="020F0502020204030204" pitchFamily="34" charset="0"/>
              </a:rPr>
              <a:t>[22]. Van der </a:t>
            </a:r>
            <a:r>
              <a:rPr lang="en-US" sz="1200" err="1">
                <a:latin typeface="Calibri" panose="020F0502020204030204" pitchFamily="34" charset="0"/>
                <a:cs typeface="Calibri" panose="020F0502020204030204" pitchFamily="34" charset="0"/>
              </a:rPr>
              <a:t>Maaten</a:t>
            </a:r>
            <a:r>
              <a:rPr lang="en-US" sz="1200">
                <a:latin typeface="Calibri" panose="020F0502020204030204" pitchFamily="34" charset="0"/>
                <a:cs typeface="Calibri" panose="020F0502020204030204" pitchFamily="34" charset="0"/>
              </a:rPr>
              <a:t>, Laurens, and Geoffrey Hinton. "Visualizing data using t-SNE." Journal of machine learning research 9, no. 11 (2008).</a:t>
            </a:r>
          </a:p>
          <a:p>
            <a:pPr marL="50800" indent="0">
              <a:buNone/>
            </a:pPr>
            <a:r>
              <a:rPr lang="en-US" sz="1200">
                <a:latin typeface="Calibri" panose="020F0502020204030204" pitchFamily="34" charset="0"/>
                <a:cs typeface="Calibri" panose="020F0502020204030204" pitchFamily="34" charset="0"/>
              </a:rPr>
              <a:t>[23]. Van der </a:t>
            </a:r>
            <a:r>
              <a:rPr lang="en-US" sz="1200" err="1">
                <a:latin typeface="Calibri" panose="020F0502020204030204" pitchFamily="34" charset="0"/>
                <a:cs typeface="Calibri" panose="020F0502020204030204" pitchFamily="34" charset="0"/>
              </a:rPr>
              <a:t>Maaten</a:t>
            </a:r>
            <a:r>
              <a:rPr lang="en-US" sz="1200">
                <a:latin typeface="Calibri" panose="020F0502020204030204" pitchFamily="34" charset="0"/>
                <a:cs typeface="Calibri" panose="020F0502020204030204" pitchFamily="34" charset="0"/>
              </a:rPr>
              <a:t>, Laurens, and Geoffrey Hinton. "Visualizing data using t-SNE." Journal of machine learning research 9, no. 11 (2008).</a:t>
            </a:r>
          </a:p>
          <a:p>
            <a:pPr marL="50800" indent="0">
              <a:buNone/>
            </a:pPr>
            <a:r>
              <a:rPr lang="en-US" sz="1200">
                <a:latin typeface="Calibri" panose="020F0502020204030204" pitchFamily="34" charset="0"/>
                <a:cs typeface="Calibri" panose="020F0502020204030204" pitchFamily="34" charset="0"/>
              </a:rPr>
              <a:t>[24]. </a:t>
            </a:r>
            <a:r>
              <a:rPr lang="en-US" sz="1200" err="1">
                <a:latin typeface="Calibri" panose="020F0502020204030204" pitchFamily="34" charset="0"/>
                <a:cs typeface="Calibri" panose="020F0502020204030204" pitchFamily="34" charset="0"/>
              </a:rPr>
              <a:t>Kornblith</a:t>
            </a:r>
            <a:r>
              <a:rPr lang="en-US" sz="1200">
                <a:latin typeface="Calibri" panose="020F0502020204030204" pitchFamily="34" charset="0"/>
                <a:cs typeface="Calibri" panose="020F0502020204030204" pitchFamily="34" charset="0"/>
              </a:rPr>
              <a:t>, Simon, Mohammad </a:t>
            </a:r>
            <a:r>
              <a:rPr lang="en-US" sz="1200" err="1">
                <a:latin typeface="Calibri" panose="020F0502020204030204" pitchFamily="34" charset="0"/>
                <a:cs typeface="Calibri" panose="020F0502020204030204" pitchFamily="34" charset="0"/>
              </a:rPr>
              <a:t>Norouzi</a:t>
            </a:r>
            <a:r>
              <a:rPr lang="en-US" sz="1200">
                <a:latin typeface="Calibri" panose="020F0502020204030204" pitchFamily="34" charset="0"/>
                <a:cs typeface="Calibri" panose="020F0502020204030204" pitchFamily="34" charset="0"/>
              </a:rPr>
              <a:t>, </a:t>
            </a:r>
            <a:r>
              <a:rPr lang="en-US" sz="1200" err="1">
                <a:latin typeface="Calibri" panose="020F0502020204030204" pitchFamily="34" charset="0"/>
                <a:cs typeface="Calibri" panose="020F0502020204030204" pitchFamily="34" charset="0"/>
              </a:rPr>
              <a:t>Honglak</a:t>
            </a:r>
            <a:r>
              <a:rPr lang="en-US" sz="1200">
                <a:latin typeface="Calibri" panose="020F0502020204030204" pitchFamily="34" charset="0"/>
                <a:cs typeface="Calibri" panose="020F0502020204030204" pitchFamily="34" charset="0"/>
              </a:rPr>
              <a:t> Lee, and Geoffrey Hinton. "Similarity of neural network representations revisited." In International conference on machine learning, pp. 3519-3529. PMLR, 2019.</a:t>
            </a:r>
          </a:p>
          <a:p>
            <a:pPr marL="50800" indent="0">
              <a:buNone/>
            </a:pPr>
            <a:r>
              <a:rPr lang="en-US" sz="1200">
                <a:latin typeface="Calibri" panose="020F0502020204030204" pitchFamily="34" charset="0"/>
                <a:cs typeface="Calibri" panose="020F0502020204030204" pitchFamily="34" charset="0"/>
              </a:rPr>
              <a:t>[25]. Zhao, Bowen, Xi Xiao, </a:t>
            </a:r>
            <a:r>
              <a:rPr lang="en-US" sz="1200" err="1">
                <a:latin typeface="Calibri" panose="020F0502020204030204" pitchFamily="34" charset="0"/>
                <a:cs typeface="Calibri" panose="020F0502020204030204" pitchFamily="34" charset="0"/>
              </a:rPr>
              <a:t>Guojun</a:t>
            </a:r>
            <a:r>
              <a:rPr lang="en-US" sz="1200">
                <a:latin typeface="Calibri" panose="020F0502020204030204" pitchFamily="34" charset="0"/>
                <a:cs typeface="Calibri" panose="020F0502020204030204" pitchFamily="34" charset="0"/>
              </a:rPr>
              <a:t> Gan, Bin Zhang, and Shu-Tao Xia. "Maintaining discrimination and fairness in class incremental learning." In Proceedings of the IEEE/CVF conference on computer vision and pattern recognition, pp. 13208-13217. 2020.</a:t>
            </a:r>
          </a:p>
          <a:p>
            <a:pPr marL="50800" indent="0">
              <a:buNone/>
            </a:pPr>
            <a:r>
              <a:rPr lang="en-US" sz="1200">
                <a:latin typeface="Calibri" panose="020F0502020204030204" pitchFamily="34" charset="0"/>
                <a:cs typeface="Calibri" panose="020F0502020204030204" pitchFamily="34" charset="0"/>
              </a:rPr>
              <a:t>[26]. Wu, Yue, </a:t>
            </a:r>
            <a:r>
              <a:rPr lang="en-US" sz="1200" err="1">
                <a:latin typeface="Calibri" panose="020F0502020204030204" pitchFamily="34" charset="0"/>
                <a:cs typeface="Calibri" panose="020F0502020204030204" pitchFamily="34" charset="0"/>
              </a:rPr>
              <a:t>Yinpeng</a:t>
            </a:r>
            <a:r>
              <a:rPr lang="en-US" sz="1200">
                <a:latin typeface="Calibri" panose="020F0502020204030204" pitchFamily="34" charset="0"/>
                <a:cs typeface="Calibri" panose="020F0502020204030204" pitchFamily="34" charset="0"/>
              </a:rPr>
              <a:t> Chen, </a:t>
            </a:r>
            <a:r>
              <a:rPr lang="en-US" sz="1200" err="1">
                <a:latin typeface="Calibri" panose="020F0502020204030204" pitchFamily="34" charset="0"/>
                <a:cs typeface="Calibri" panose="020F0502020204030204" pitchFamily="34" charset="0"/>
              </a:rPr>
              <a:t>Lijuan</a:t>
            </a:r>
            <a:r>
              <a:rPr lang="en-US" sz="1200">
                <a:latin typeface="Calibri" panose="020F0502020204030204" pitchFamily="34" charset="0"/>
                <a:cs typeface="Calibri" panose="020F0502020204030204" pitchFamily="34" charset="0"/>
              </a:rPr>
              <a:t> Wang, </a:t>
            </a:r>
            <a:r>
              <a:rPr lang="en-US" sz="1200" err="1">
                <a:latin typeface="Calibri" panose="020F0502020204030204" pitchFamily="34" charset="0"/>
                <a:cs typeface="Calibri" panose="020F0502020204030204" pitchFamily="34" charset="0"/>
              </a:rPr>
              <a:t>Yuancheng</a:t>
            </a:r>
            <a:r>
              <a:rPr lang="en-US" sz="1200">
                <a:latin typeface="Calibri" panose="020F0502020204030204" pitchFamily="34" charset="0"/>
                <a:cs typeface="Calibri" panose="020F0502020204030204" pitchFamily="34" charset="0"/>
              </a:rPr>
              <a:t> Ye, </a:t>
            </a:r>
            <a:r>
              <a:rPr lang="en-US" sz="1200" err="1">
                <a:latin typeface="Calibri" panose="020F0502020204030204" pitchFamily="34" charset="0"/>
                <a:cs typeface="Calibri" panose="020F0502020204030204" pitchFamily="34" charset="0"/>
              </a:rPr>
              <a:t>Zicheng</a:t>
            </a:r>
            <a:r>
              <a:rPr lang="en-US" sz="1200">
                <a:latin typeface="Calibri" panose="020F0502020204030204" pitchFamily="34" charset="0"/>
                <a:cs typeface="Calibri" panose="020F0502020204030204" pitchFamily="34" charset="0"/>
              </a:rPr>
              <a:t> Liu, </a:t>
            </a:r>
            <a:r>
              <a:rPr lang="en-US" sz="1200" err="1">
                <a:latin typeface="Calibri" panose="020F0502020204030204" pitchFamily="34" charset="0"/>
                <a:cs typeface="Calibri" panose="020F0502020204030204" pitchFamily="34" charset="0"/>
              </a:rPr>
              <a:t>Yandong</a:t>
            </a:r>
            <a:r>
              <a:rPr lang="en-US" sz="1200">
                <a:latin typeface="Calibri" panose="020F0502020204030204" pitchFamily="34" charset="0"/>
                <a:cs typeface="Calibri" panose="020F0502020204030204" pitchFamily="34" charset="0"/>
              </a:rPr>
              <a:t> Guo, and Yun Fu. "Large scale incremental learning." In Proceedings of the IEEE/CVF conference on computer vision and pattern recognition, pp. 374-382. 2019. </a:t>
            </a:r>
          </a:p>
          <a:p>
            <a:pPr marL="50800" indent="0">
              <a:buNone/>
            </a:pPr>
            <a:r>
              <a:rPr lang="en-US" sz="1200">
                <a:latin typeface="Calibri" panose="020F0502020204030204" pitchFamily="34" charset="0"/>
                <a:cs typeface="Calibri" panose="020F0502020204030204" pitchFamily="34" charset="0"/>
              </a:rPr>
              <a:t>[27]. Zhou, Da-Wei, Han-Jia Ye, De-</a:t>
            </a:r>
            <a:r>
              <a:rPr lang="en-US" sz="1200" err="1">
                <a:latin typeface="Calibri" panose="020F0502020204030204" pitchFamily="34" charset="0"/>
                <a:cs typeface="Calibri" panose="020F0502020204030204" pitchFamily="34" charset="0"/>
              </a:rPr>
              <a:t>Chuan</a:t>
            </a:r>
            <a:r>
              <a:rPr lang="en-US" sz="1200">
                <a:latin typeface="Calibri" panose="020F0502020204030204" pitchFamily="34" charset="0"/>
                <a:cs typeface="Calibri" panose="020F0502020204030204" pitchFamily="34" charset="0"/>
              </a:rPr>
              <a:t> Zhan, and </a:t>
            </a:r>
            <a:r>
              <a:rPr lang="en-US" sz="1200" err="1">
                <a:latin typeface="Calibri" panose="020F0502020204030204" pitchFamily="34" charset="0"/>
                <a:cs typeface="Calibri" panose="020F0502020204030204" pitchFamily="34" charset="0"/>
              </a:rPr>
              <a:t>Ziwei</a:t>
            </a:r>
            <a:r>
              <a:rPr lang="en-US" sz="1200">
                <a:latin typeface="Calibri" panose="020F0502020204030204" pitchFamily="34" charset="0"/>
                <a:cs typeface="Calibri" panose="020F0502020204030204" pitchFamily="34" charset="0"/>
              </a:rPr>
              <a:t> Liu. "Revisiting class-incremental learning with pre-trained models: Generalizability and adaptivity are all you need." </a:t>
            </a:r>
            <a:r>
              <a:rPr lang="en-US" sz="1200" err="1">
                <a:latin typeface="Calibri" panose="020F0502020204030204" pitchFamily="34" charset="0"/>
                <a:cs typeface="Calibri" panose="020F0502020204030204" pitchFamily="34" charset="0"/>
              </a:rPr>
              <a:t>arXiv</a:t>
            </a:r>
            <a:r>
              <a:rPr lang="en-US" sz="1200">
                <a:latin typeface="Calibri" panose="020F0502020204030204" pitchFamily="34" charset="0"/>
                <a:cs typeface="Calibri" panose="020F0502020204030204" pitchFamily="34" charset="0"/>
              </a:rPr>
              <a:t> preprint arXiv:2303.07338 (2023).</a:t>
            </a:r>
          </a:p>
          <a:p>
            <a:pPr marL="50800" indent="0">
              <a:buNone/>
            </a:pPr>
            <a:r>
              <a:rPr lang="en-US" sz="1200">
                <a:latin typeface="Calibri" panose="020F0502020204030204" pitchFamily="34" charset="0"/>
                <a:cs typeface="Calibri" panose="020F0502020204030204" pitchFamily="34" charset="0"/>
              </a:rPr>
              <a:t>[28]. </a:t>
            </a:r>
            <a:r>
              <a:rPr lang="en-US" sz="1200" err="1">
                <a:latin typeface="Calibri" panose="020F0502020204030204" pitchFamily="34" charset="0"/>
                <a:cs typeface="Calibri" panose="020F0502020204030204" pitchFamily="34" charset="0"/>
              </a:rPr>
              <a:t>Wamsley</a:t>
            </a:r>
            <a:r>
              <a:rPr lang="en-US" sz="1200">
                <a:latin typeface="Calibri" panose="020F0502020204030204" pitchFamily="34" charset="0"/>
                <a:cs typeface="Calibri" panose="020F0502020204030204" pitchFamily="34" charset="0"/>
              </a:rPr>
              <a:t>, Erin J. "Dreaming and offline memory consolidation." Current neurology and neuroscience reports 14 (2014): 1-7.</a:t>
            </a:r>
          </a:p>
          <a:p>
            <a:pPr marL="50800" indent="0">
              <a:buNone/>
            </a:pPr>
            <a:r>
              <a:rPr lang="en-US" sz="1200">
                <a:latin typeface="Calibri" panose="020F0502020204030204" pitchFamily="34" charset="0"/>
                <a:cs typeface="Calibri" panose="020F0502020204030204" pitchFamily="34" charset="0"/>
              </a:rPr>
              <a:t>[29]. Lee, Albert K., and Matthew A. Wilson. "Memory of sequential experience in the hippocampus during slow wave sleep." Neuron 36.6 (2002): 1183-1194.</a:t>
            </a:r>
          </a:p>
          <a:p>
            <a:pPr marL="50800" indent="0">
              <a:buNone/>
            </a:pPr>
            <a:endParaRPr lang="en-US" sz="120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2D83426A-87BD-096F-E049-3CD6ED383597}"/>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1269748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a:cs typeface="Calibri"/>
              </a:rPr>
              <a:t>[30]. </a:t>
            </a:r>
            <a:r>
              <a:rPr lang="en-US" sz="1200" dirty="0" err="1">
                <a:latin typeface="Calibri"/>
                <a:cs typeface="Calibri"/>
              </a:rPr>
              <a:t>Wamsley</a:t>
            </a:r>
            <a:r>
              <a:rPr lang="en-US" sz="1200" dirty="0">
                <a:latin typeface="Calibri"/>
                <a:cs typeface="Calibri"/>
              </a:rPr>
              <a:t>, Erin J. "Dreaming and offline memory consolidation." Current neurology and neuroscience reports 14 (2014): 1-7.</a:t>
            </a:r>
          </a:p>
          <a:p>
            <a:pPr marL="50800" indent="0">
              <a:buNone/>
            </a:pPr>
            <a:r>
              <a:rPr lang="en-US" sz="1200" dirty="0">
                <a:latin typeface="Calibri"/>
                <a:cs typeface="Calibri"/>
              </a:rPr>
              <a:t>[31] </a:t>
            </a:r>
            <a:r>
              <a:rPr lang="en-US" sz="1200" dirty="0" err="1">
                <a:latin typeface="Calibri"/>
                <a:cs typeface="Calibri"/>
              </a:rPr>
              <a:t>Wamsley</a:t>
            </a:r>
            <a:r>
              <a:rPr lang="en-US" sz="1200" dirty="0">
                <a:latin typeface="Calibri"/>
                <a:cs typeface="Calibri"/>
              </a:rPr>
              <a:t>, Erin J., et al. "Cognitive replay of visuomotor learning at sleep onset: temporal dynamics and relationship to task performance." Sleep 33.1 (2010): 59-68.</a:t>
            </a:r>
          </a:p>
          <a:p>
            <a:pPr marL="50800" indent="0">
              <a:buNone/>
            </a:pPr>
            <a:r>
              <a:rPr lang="en-US" sz="1200" dirty="0">
                <a:latin typeface="Calibri"/>
                <a:cs typeface="Calibri"/>
              </a:rPr>
              <a:t>[33]. </a:t>
            </a:r>
            <a:r>
              <a:rPr lang="en-US" sz="1200" dirty="0" err="1">
                <a:latin typeface="Calibri"/>
                <a:cs typeface="Calibri"/>
              </a:rPr>
              <a:t>Rebuffi</a:t>
            </a:r>
            <a:r>
              <a:rPr lang="en-US" sz="1200" dirty="0">
                <a:latin typeface="Calibri"/>
                <a:cs typeface="Calibri"/>
              </a:rPr>
              <a:t>, </a:t>
            </a:r>
            <a:r>
              <a:rPr lang="en-US" sz="1200" dirty="0" err="1">
                <a:latin typeface="Calibri"/>
                <a:cs typeface="Calibri"/>
              </a:rPr>
              <a:t>Sylvestre-Alvise</a:t>
            </a:r>
            <a:r>
              <a:rPr lang="en-US" sz="1200" dirty="0">
                <a:latin typeface="Calibri"/>
                <a:cs typeface="Calibri"/>
              </a:rPr>
              <a:t>, Alexander Kolesnikov, Georg </a:t>
            </a:r>
            <a:r>
              <a:rPr lang="en-US" sz="1200" dirty="0" err="1">
                <a:latin typeface="Calibri"/>
                <a:cs typeface="Calibri"/>
              </a:rPr>
              <a:t>Sperl</a:t>
            </a:r>
            <a:r>
              <a:rPr lang="en-US" sz="1200" dirty="0">
                <a:latin typeface="Calibri"/>
                <a:cs typeface="Calibri"/>
              </a:rPr>
              <a:t>, and Christoph H. Lampert. "</a:t>
            </a:r>
            <a:r>
              <a:rPr lang="en-US" sz="1200" dirty="0" err="1">
                <a:latin typeface="Calibri"/>
                <a:cs typeface="Calibri"/>
              </a:rPr>
              <a:t>icarl</a:t>
            </a:r>
            <a:r>
              <a:rPr lang="en-US" sz="1200" dirty="0">
                <a:latin typeface="Calibri"/>
                <a:cs typeface="Calibri"/>
              </a:rPr>
              <a:t>: Incremental classifier and representation learning." In Proceedings of the IEEE conference on Computer Vision and Pattern Recognition, pp. 2001-2010. 2017.</a:t>
            </a:r>
          </a:p>
          <a:p>
            <a:pPr marL="50800" indent="0">
              <a:buNone/>
            </a:pPr>
            <a:r>
              <a:rPr lang="en-US" sz="1200" dirty="0">
                <a:latin typeface="Calibri" panose="020F0502020204030204" pitchFamily="34" charset="0"/>
                <a:cs typeface="Calibri" panose="020F0502020204030204" pitchFamily="34" charset="0"/>
              </a:rPr>
              <a:t>[34]. Douillard, Arthur, Matthieu Cord, Charles </a:t>
            </a:r>
            <a:r>
              <a:rPr lang="en-US" sz="1200" dirty="0" err="1">
                <a:latin typeface="Calibri" panose="020F0502020204030204" pitchFamily="34" charset="0"/>
                <a:cs typeface="Calibri" panose="020F0502020204030204" pitchFamily="34" charset="0"/>
              </a:rPr>
              <a:t>Ollion</a:t>
            </a:r>
            <a:r>
              <a:rPr lang="en-US" sz="1200" dirty="0">
                <a:latin typeface="Calibri" panose="020F0502020204030204" pitchFamily="34" charset="0"/>
                <a:cs typeface="Calibri" panose="020F0502020204030204" pitchFamily="34" charset="0"/>
              </a:rPr>
              <a:t>, Thomas Robert, and Eduardo Valle. "</a:t>
            </a:r>
            <a:r>
              <a:rPr lang="en-US" sz="1200" dirty="0" err="1">
                <a:latin typeface="Calibri" panose="020F0502020204030204" pitchFamily="34" charset="0"/>
                <a:cs typeface="Calibri" panose="020F0502020204030204" pitchFamily="34" charset="0"/>
              </a:rPr>
              <a:t>Podnet</a:t>
            </a:r>
            <a:r>
              <a:rPr lang="en-US" sz="1200" dirty="0">
                <a:latin typeface="Calibri" panose="020F0502020204030204" pitchFamily="34" charset="0"/>
                <a:cs typeface="Calibri" panose="020F0502020204030204" pitchFamily="34" charset="0"/>
              </a:rPr>
              <a:t>: Pooled outputs distillation for small-tasks incremental learning." In Computer vision–ECCV 2020: 16th European conference, Glasgow, UK, August 23–28, 2020, proceedings, part XX 16, pp. 86-102. Springer International Publishing, 2020.</a:t>
            </a:r>
          </a:p>
          <a:p>
            <a:pPr marL="50800" indent="0">
              <a:buNone/>
            </a:pPr>
            <a:r>
              <a:rPr lang="en-US" sz="1200" dirty="0">
                <a:latin typeface="Calibri"/>
                <a:cs typeface="Calibri"/>
              </a:rPr>
              <a:t>[35]. Yan, </a:t>
            </a:r>
            <a:r>
              <a:rPr lang="en-US" sz="1200" dirty="0" err="1">
                <a:latin typeface="Calibri"/>
                <a:cs typeface="Calibri"/>
              </a:rPr>
              <a:t>Shipeng</a:t>
            </a:r>
            <a:r>
              <a:rPr lang="en-US" sz="1200" dirty="0">
                <a:latin typeface="Calibri"/>
                <a:cs typeface="Calibri"/>
              </a:rPr>
              <a:t>, </a:t>
            </a:r>
            <a:r>
              <a:rPr lang="en-US" sz="1200" dirty="0" err="1">
                <a:latin typeface="Calibri"/>
                <a:cs typeface="Calibri"/>
              </a:rPr>
              <a:t>Jiangwei</a:t>
            </a:r>
            <a:r>
              <a:rPr lang="en-US" sz="1200" dirty="0">
                <a:latin typeface="Calibri"/>
                <a:cs typeface="Calibri"/>
              </a:rPr>
              <a:t> </a:t>
            </a:r>
            <a:r>
              <a:rPr lang="en-US" sz="1200" dirty="0" err="1">
                <a:latin typeface="Calibri"/>
                <a:cs typeface="Calibri"/>
              </a:rPr>
              <a:t>Xie</a:t>
            </a:r>
            <a:r>
              <a:rPr lang="en-US" sz="1200" dirty="0">
                <a:latin typeface="Calibri"/>
                <a:cs typeface="Calibri"/>
              </a:rPr>
              <a:t>, and </a:t>
            </a:r>
            <a:r>
              <a:rPr lang="en-US" sz="1200" dirty="0" err="1">
                <a:latin typeface="Calibri"/>
                <a:cs typeface="Calibri"/>
              </a:rPr>
              <a:t>Xuming</a:t>
            </a:r>
            <a:r>
              <a:rPr lang="en-US" sz="1200" dirty="0">
                <a:latin typeface="Calibri"/>
                <a:cs typeface="Calibri"/>
              </a:rPr>
              <a:t> He. "Der: Dynamically expandable representation for class incremental learning." In Proceedings of the IEEE/CVF conference on computer vision and pattern recognition, pp. 3014-3023. 2021.</a:t>
            </a:r>
          </a:p>
          <a:p>
            <a:pPr marL="50800" indent="0">
              <a:buNone/>
            </a:pPr>
            <a:r>
              <a:rPr lang="en-US" sz="1200" dirty="0">
                <a:latin typeface="Calibri"/>
                <a:cs typeface="Calibri"/>
              </a:rPr>
              <a:t>[36]. Wang, Fu-Yun, Da-Wei Zhou, Han-Jia Ye, and De-</a:t>
            </a:r>
            <a:r>
              <a:rPr lang="en-US" sz="1200" dirty="0" err="1">
                <a:latin typeface="Calibri"/>
                <a:cs typeface="Calibri"/>
              </a:rPr>
              <a:t>Chuan</a:t>
            </a:r>
            <a:r>
              <a:rPr lang="en-US" sz="1200" dirty="0">
                <a:latin typeface="Calibri"/>
                <a:cs typeface="Calibri"/>
              </a:rPr>
              <a:t> Zhan. "Foster: Feature boosting and compression for class-incremental learning." In European conference on computer vision, pp. 398-414. Cham: Springer Nature Switzerland, 2022.</a:t>
            </a:r>
          </a:p>
          <a:p>
            <a:pPr marL="50800" indent="0">
              <a:buNone/>
            </a:pPr>
            <a:r>
              <a:rPr lang="en-US" sz="1200" dirty="0">
                <a:latin typeface="Calibri" panose="020F0502020204030204" pitchFamily="34" charset="0"/>
                <a:cs typeface="Calibri" panose="020F0502020204030204" pitchFamily="34" charset="0"/>
              </a:rPr>
              <a:t>[37]. Petit, Grégoire, Adrian Popescu, Hugo Schindler, David Picard, and Bertrand </a:t>
            </a:r>
            <a:r>
              <a:rPr lang="en-US" sz="1200" dirty="0" err="1">
                <a:latin typeface="Calibri" panose="020F0502020204030204" pitchFamily="34" charset="0"/>
                <a:cs typeface="Calibri" panose="020F0502020204030204" pitchFamily="34" charset="0"/>
              </a:rPr>
              <a:t>Delezoide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Fetril</a:t>
            </a:r>
            <a:r>
              <a:rPr lang="en-US" sz="1200" dirty="0">
                <a:latin typeface="Calibri" panose="020F0502020204030204" pitchFamily="34" charset="0"/>
                <a:cs typeface="Calibri" panose="020F0502020204030204" pitchFamily="34" charset="0"/>
              </a:rPr>
              <a:t>: Feature translation for exemplar-free class-incremental learning." In Proceedings of the IEEE/CVF Winter Conference on Applications of Computer Vision, pp. 3911-3920. 2023.</a:t>
            </a:r>
          </a:p>
          <a:p>
            <a:pPr marL="50800" indent="0">
              <a:buNone/>
            </a:pPr>
            <a:r>
              <a:rPr lang="en-US" sz="1200" dirty="0">
                <a:latin typeface="Calibri"/>
                <a:cs typeface="Calibri"/>
              </a:rPr>
              <a:t>[38]. Tsipras, Dimitris, </a:t>
            </a:r>
            <a:r>
              <a:rPr lang="en-US" sz="1200" dirty="0" err="1">
                <a:latin typeface="Calibri"/>
                <a:cs typeface="Calibri"/>
              </a:rPr>
              <a:t>Shibani</a:t>
            </a:r>
            <a:r>
              <a:rPr lang="en-US" sz="1200" dirty="0">
                <a:latin typeface="Calibri"/>
                <a:cs typeface="Calibri"/>
              </a:rPr>
              <a:t> </a:t>
            </a:r>
            <a:r>
              <a:rPr lang="en-US" sz="1200" dirty="0" err="1">
                <a:latin typeface="Calibri"/>
                <a:cs typeface="Calibri"/>
              </a:rPr>
              <a:t>Santurkar</a:t>
            </a:r>
            <a:r>
              <a:rPr lang="en-US" sz="1200" dirty="0">
                <a:latin typeface="Calibri"/>
                <a:cs typeface="Calibri"/>
              </a:rPr>
              <a:t>, Logan Engstrom, Alexander Turner, and Aleksander </a:t>
            </a:r>
            <a:r>
              <a:rPr lang="en-US" sz="1200" dirty="0" err="1">
                <a:latin typeface="Calibri"/>
                <a:cs typeface="Calibri"/>
              </a:rPr>
              <a:t>Madry</a:t>
            </a:r>
            <a:r>
              <a:rPr lang="en-US" sz="1200" dirty="0">
                <a:latin typeface="Calibri"/>
                <a:cs typeface="Calibri"/>
              </a:rPr>
              <a:t>. "Robustness may be at odds with accuracy." </a:t>
            </a:r>
            <a:r>
              <a:rPr lang="en-US" sz="1200" dirty="0" err="1">
                <a:latin typeface="Calibri"/>
                <a:cs typeface="Calibri"/>
              </a:rPr>
              <a:t>arXiv</a:t>
            </a:r>
            <a:r>
              <a:rPr lang="en-US" sz="1200" dirty="0">
                <a:latin typeface="Calibri"/>
                <a:cs typeface="Calibri"/>
              </a:rPr>
              <a:t> preprint arXiv:1805.12152 (2018).</a:t>
            </a:r>
          </a:p>
          <a:p>
            <a:pPr marL="50800" indent="0">
              <a:buNone/>
            </a:pPr>
            <a:r>
              <a:rPr lang="en-US" sz="1200" dirty="0">
                <a:latin typeface="Calibri"/>
                <a:cs typeface="Calibri"/>
              </a:rPr>
              <a:t>[39]. Zhao, Bo, Konda Reddy </a:t>
            </a:r>
            <a:r>
              <a:rPr lang="en-US" sz="1200" dirty="0" err="1">
                <a:latin typeface="Calibri"/>
                <a:cs typeface="Calibri"/>
              </a:rPr>
              <a:t>Mopuri</a:t>
            </a:r>
            <a:r>
              <a:rPr lang="en-US" sz="1200" dirty="0">
                <a:latin typeface="Calibri"/>
                <a:cs typeface="Calibri"/>
              </a:rPr>
              <a:t>, and </a:t>
            </a:r>
            <a:r>
              <a:rPr lang="en-US" sz="1200" dirty="0" err="1">
                <a:latin typeface="Calibri"/>
                <a:cs typeface="Calibri"/>
              </a:rPr>
              <a:t>Hakan</a:t>
            </a:r>
            <a:r>
              <a:rPr lang="en-US" sz="1200" dirty="0">
                <a:latin typeface="Calibri"/>
                <a:cs typeface="Calibri"/>
              </a:rPr>
              <a:t> Bilen. "Dataset condensation with gradient matching." </a:t>
            </a:r>
            <a:r>
              <a:rPr lang="en-US" sz="1200" dirty="0" err="1">
                <a:latin typeface="Calibri"/>
                <a:cs typeface="Calibri"/>
              </a:rPr>
              <a:t>arXiv</a:t>
            </a:r>
            <a:r>
              <a:rPr lang="en-US" sz="1200" dirty="0">
                <a:latin typeface="Calibri"/>
                <a:cs typeface="Calibri"/>
              </a:rPr>
              <a:t> preprint arXiv:2006.05929 (2020).</a:t>
            </a:r>
          </a:p>
          <a:p>
            <a:pPr marL="50800" indent="0">
              <a:buNone/>
            </a:pPr>
            <a:r>
              <a:rPr lang="en-US" sz="1200" dirty="0">
                <a:latin typeface="Calibri"/>
                <a:cs typeface="Calibri"/>
              </a:rPr>
              <a:t>[40]. Li, </a:t>
            </a:r>
            <a:r>
              <a:rPr lang="en-US" sz="1200" dirty="0" err="1">
                <a:latin typeface="Calibri"/>
                <a:cs typeface="Calibri"/>
              </a:rPr>
              <a:t>Yiming</a:t>
            </a:r>
            <a:r>
              <a:rPr lang="en-US" sz="1200" dirty="0">
                <a:latin typeface="Calibri"/>
                <a:cs typeface="Calibri"/>
              </a:rPr>
              <a:t>, Yong Jiang, </a:t>
            </a:r>
            <a:r>
              <a:rPr lang="en-US" sz="1200" dirty="0" err="1">
                <a:latin typeface="Calibri"/>
                <a:cs typeface="Calibri"/>
              </a:rPr>
              <a:t>Zhifeng</a:t>
            </a:r>
            <a:r>
              <a:rPr lang="en-US" sz="1200" dirty="0">
                <a:latin typeface="Calibri"/>
                <a:cs typeface="Calibri"/>
              </a:rPr>
              <a:t> Li, and Shu-Tao Xia. "Backdoor learning: A survey." IEEE Transactions on Neural Networks and Learning Systems (2022).</a:t>
            </a:r>
          </a:p>
          <a:p>
            <a:pPr marL="50800" indent="0">
              <a:buNone/>
            </a:pPr>
            <a:r>
              <a:rPr lang="en-US" sz="1200" dirty="0">
                <a:latin typeface="Calibri"/>
                <a:cs typeface="Calibri"/>
              </a:rPr>
              <a:t>[41]. </a:t>
            </a:r>
            <a:r>
              <a:rPr lang="en-US" sz="1200" dirty="0"/>
              <a:t>Hinton, Geoffrey, Oriol </a:t>
            </a:r>
            <a:r>
              <a:rPr lang="en-US" sz="1200" dirty="0" err="1"/>
              <a:t>Vinyals</a:t>
            </a:r>
            <a:r>
              <a:rPr lang="en-US" sz="1200" dirty="0"/>
              <a:t>, and Jeff Dean. "Distilling the knowledge in a neural network." </a:t>
            </a:r>
            <a:r>
              <a:rPr lang="en-US" sz="1200" dirty="0" err="1"/>
              <a:t>arXiv</a:t>
            </a:r>
            <a:r>
              <a:rPr lang="en-US" sz="1200" dirty="0"/>
              <a:t> preprint arXiv:1503.02531 (2015).</a:t>
            </a:r>
          </a:p>
          <a:p>
            <a:pPr marL="50800" indent="0">
              <a:buNone/>
            </a:pPr>
            <a:r>
              <a:rPr lang="en-US" sz="1200" dirty="0">
                <a:latin typeface="Calibri" panose="020F0502020204030204" pitchFamily="34" charset="0"/>
                <a:cs typeface="Calibri" panose="020F0502020204030204" pitchFamily="34" charset="0"/>
              </a:rPr>
              <a:t>[42]. </a:t>
            </a:r>
            <a:r>
              <a:rPr lang="en-US" sz="1200" dirty="0" err="1">
                <a:latin typeface="Calibri" panose="020F0502020204030204" pitchFamily="34" charset="0"/>
                <a:cs typeface="Calibri" panose="020F0502020204030204" pitchFamily="34" charset="0"/>
              </a:rPr>
              <a:t>Waseda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Futa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Sosuke</a:t>
            </a:r>
            <a:r>
              <a:rPr lang="en-US" sz="1200" dirty="0">
                <a:latin typeface="Calibri" panose="020F0502020204030204" pitchFamily="34" charset="0"/>
                <a:cs typeface="Calibri" panose="020F0502020204030204" pitchFamily="34" charset="0"/>
              </a:rPr>
              <a:t> Nishikawa, </a:t>
            </a:r>
            <a:r>
              <a:rPr lang="en-US" sz="1200" dirty="0" err="1">
                <a:latin typeface="Calibri" panose="020F0502020204030204" pitchFamily="34" charset="0"/>
                <a:cs typeface="Calibri" panose="020F0502020204030204" pitchFamily="34" charset="0"/>
              </a:rPr>
              <a:t>Trung-Nghia</a:t>
            </a:r>
            <a:r>
              <a:rPr lang="en-US" sz="1200" dirty="0">
                <a:latin typeface="Calibri" panose="020F0502020204030204" pitchFamily="34" charset="0"/>
                <a:cs typeface="Calibri" panose="020F0502020204030204" pitchFamily="34" charset="0"/>
              </a:rPr>
              <a:t> Le, </a:t>
            </a:r>
            <a:r>
              <a:rPr lang="en-US" sz="1200" dirty="0" err="1">
                <a:latin typeface="Calibri" panose="020F0502020204030204" pitchFamily="34" charset="0"/>
                <a:cs typeface="Calibri" panose="020F0502020204030204" pitchFamily="34" charset="0"/>
              </a:rPr>
              <a:t>Huy</a:t>
            </a:r>
            <a:r>
              <a:rPr lang="en-US" sz="1200" dirty="0">
                <a:latin typeface="Calibri" panose="020F0502020204030204" pitchFamily="34" charset="0"/>
                <a:cs typeface="Calibri" panose="020F0502020204030204" pitchFamily="34" charset="0"/>
              </a:rPr>
              <a:t> H. Nguyen, and Isao Echizen. "Closer look at the transferability of adversarial examples: How they fool different models differently." In Proceedings of the IEEE/CVF Winter Conference on Applications of Computer Vision, pp. 1360-1368. 2023.</a:t>
            </a:r>
          </a:p>
          <a:p>
            <a:pPr marL="50800" indent="0">
              <a:buNone/>
            </a:pPr>
            <a:r>
              <a:rPr lang="en-US" sz="1200" dirty="0">
                <a:latin typeface="Calibri" panose="020F0502020204030204" pitchFamily="34" charset="0"/>
                <a:cs typeface="Calibri" panose="020F0502020204030204" pitchFamily="34" charset="0"/>
              </a:rPr>
              <a:t>[43]. Tsipras, Dimitris, </a:t>
            </a:r>
            <a:r>
              <a:rPr lang="en-US" sz="1200" dirty="0" err="1">
                <a:latin typeface="Calibri" panose="020F0502020204030204" pitchFamily="34" charset="0"/>
                <a:cs typeface="Calibri" panose="020F0502020204030204" pitchFamily="34" charset="0"/>
              </a:rPr>
              <a:t>Shibani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Santurkar</a:t>
            </a:r>
            <a:r>
              <a:rPr lang="en-US" sz="1200" dirty="0">
                <a:latin typeface="Calibri" panose="020F0502020204030204" pitchFamily="34" charset="0"/>
                <a:cs typeface="Calibri" panose="020F0502020204030204" pitchFamily="34" charset="0"/>
              </a:rPr>
              <a:t>, Logan Engstrom, Alexander Turner, and Aleksander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"Robustness may be at odds with accuracy."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arXiv:1805.12152 (2018).</a:t>
            </a:r>
          </a:p>
          <a:p>
            <a:pPr marL="50800" indent="0">
              <a:buNone/>
            </a:pPr>
            <a:r>
              <a:rPr lang="en-US" sz="1200" dirty="0">
                <a:latin typeface="Calibri" panose="020F0502020204030204" pitchFamily="34" charset="0"/>
                <a:cs typeface="Calibri" panose="020F0502020204030204" pitchFamily="34" charset="0"/>
              </a:rPr>
              <a:t>[44]. Kim, </a:t>
            </a:r>
            <a:r>
              <a:rPr lang="en-US" sz="1200" dirty="0" err="1">
                <a:latin typeface="Calibri" panose="020F0502020204030204" pitchFamily="34" charset="0"/>
                <a:cs typeface="Calibri" panose="020F0502020204030204" pitchFamily="34" charset="0"/>
              </a:rPr>
              <a:t>Junho</a:t>
            </a:r>
            <a:r>
              <a:rPr lang="en-US" sz="1200" dirty="0">
                <a:latin typeface="Calibri" panose="020F0502020204030204" pitchFamily="34" charset="0"/>
                <a:cs typeface="Calibri" panose="020F0502020204030204" pitchFamily="34" charset="0"/>
              </a:rPr>
              <a:t>, Byung-Kwan Lee, and Yong Man Ro. "Distilling robust and non-robust features in adversarial examples by information bottleneck." Advances in Neural Information Processing Systems 34 (2021): 17148-17159.</a:t>
            </a:r>
          </a:p>
          <a:p>
            <a:pPr marL="50800" indent="0">
              <a:buNone/>
            </a:pPr>
            <a:r>
              <a:rPr lang="en-US" sz="1200" dirty="0">
                <a:latin typeface="Calibri" panose="020F0502020204030204" pitchFamily="34" charset="0"/>
                <a:cs typeface="Calibri" panose="020F0502020204030204" pitchFamily="34" charset="0"/>
              </a:rPr>
              <a:t>[45]. Huang, Tianjin, Vlado </a:t>
            </a:r>
            <a:r>
              <a:rPr lang="en-US" sz="1200" dirty="0" err="1">
                <a:latin typeface="Calibri" panose="020F0502020204030204" pitchFamily="34" charset="0"/>
                <a:cs typeface="Calibri" panose="020F0502020204030204" pitchFamily="34" charset="0"/>
              </a:rPr>
              <a:t>Menkovski</a:t>
            </a:r>
            <a:r>
              <a:rPr lang="en-US" sz="1200" dirty="0">
                <a:latin typeface="Calibri" panose="020F0502020204030204" pitchFamily="34" charset="0"/>
                <a:cs typeface="Calibri" panose="020F0502020204030204" pitchFamily="34" charset="0"/>
              </a:rPr>
              <a:t>, Yulong Pei, and </a:t>
            </a:r>
            <a:r>
              <a:rPr lang="en-US" sz="1200" dirty="0" err="1">
                <a:latin typeface="Calibri" panose="020F0502020204030204" pitchFamily="34" charset="0"/>
                <a:cs typeface="Calibri" panose="020F0502020204030204" pitchFamily="34" charset="0"/>
              </a:rPr>
              <a:t>Mykola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Pechenizkiy</a:t>
            </a:r>
            <a:r>
              <a:rPr lang="en-US" sz="1200" dirty="0">
                <a:latin typeface="Calibri" panose="020F0502020204030204" pitchFamily="34" charset="0"/>
                <a:cs typeface="Calibri" panose="020F0502020204030204" pitchFamily="34" charset="0"/>
              </a:rPr>
              <a:t>. "Bridging the performance gap between </a:t>
            </a:r>
            <a:r>
              <a:rPr lang="en-US" sz="1200" dirty="0" err="1">
                <a:latin typeface="Calibri" panose="020F0502020204030204" pitchFamily="34" charset="0"/>
                <a:cs typeface="Calibri" panose="020F0502020204030204" pitchFamily="34" charset="0"/>
              </a:rPr>
              <a:t>fgsm</a:t>
            </a:r>
            <a:r>
              <a:rPr lang="en-US" sz="1200" dirty="0">
                <a:latin typeface="Calibri" panose="020F0502020204030204" pitchFamily="34" charset="0"/>
                <a:cs typeface="Calibri" panose="020F0502020204030204" pitchFamily="34" charset="0"/>
              </a:rPr>
              <a:t> and </a:t>
            </a:r>
            <a:r>
              <a:rPr lang="en-US" sz="1200" dirty="0" err="1">
                <a:latin typeface="Calibri" panose="020F0502020204030204" pitchFamily="34" charset="0"/>
                <a:cs typeface="Calibri" panose="020F0502020204030204" pitchFamily="34" charset="0"/>
              </a:rPr>
              <a:t>pgd</a:t>
            </a:r>
            <a:r>
              <a:rPr lang="en-US" sz="1200" dirty="0">
                <a:latin typeface="Calibri" panose="020F0502020204030204" pitchFamily="34" charset="0"/>
                <a:cs typeface="Calibri" panose="020F0502020204030204" pitchFamily="34" charset="0"/>
              </a:rPr>
              <a:t> adversarial training."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arXiv:2011.05157 (2020).</a:t>
            </a:r>
          </a:p>
          <a:p>
            <a:pPr marL="50800" indent="0">
              <a:buNone/>
            </a:pPr>
            <a:endParaRPr lang="en-US" sz="1200" dirty="0">
              <a:latin typeface="Calibri" panose="020F0502020204030204" pitchFamily="34" charset="0"/>
              <a:cs typeface="Calibri" panose="020F0502020204030204" pitchFamily="34" charset="0"/>
            </a:endParaRP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3683478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519547"/>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Calibri" panose="020F0502020204030204" pitchFamily="34" charset="0"/>
                <a:cs typeface="Calibri" panose="020F0502020204030204" pitchFamily="34" charset="0"/>
              </a:rPr>
              <a:t>References (Continued)</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1F0AAFD-01F4-2078-5A04-EA7078FDB3B5}"/>
              </a:ext>
            </a:extLst>
          </p:cNvPr>
          <p:cNvSpPr>
            <a:spLocks noGrp="1"/>
          </p:cNvSpPr>
          <p:nvPr>
            <p:ph type="body" idx="1"/>
          </p:nvPr>
        </p:nvSpPr>
        <p:spPr>
          <a:xfrm>
            <a:off x="609600" y="1425388"/>
            <a:ext cx="10972800" cy="5308436"/>
          </a:xfrm>
        </p:spPr>
        <p:txBody>
          <a:bodyPr>
            <a:noAutofit/>
          </a:bodyPr>
          <a:lstStyle/>
          <a:p>
            <a:pPr marL="50800" indent="0">
              <a:buNone/>
            </a:pPr>
            <a:r>
              <a:rPr lang="en-US" sz="1200" dirty="0">
                <a:latin typeface="Calibri" panose="020F0502020204030204" pitchFamily="34" charset="0"/>
                <a:cs typeface="Calibri" panose="020F0502020204030204" pitchFamily="34" charset="0"/>
              </a:rPr>
              <a:t>[46]. </a:t>
            </a:r>
            <a:r>
              <a:rPr lang="en-US" sz="1200" dirty="0" err="1">
                <a:latin typeface="Calibri" panose="020F0502020204030204" pitchFamily="34" charset="0"/>
                <a:cs typeface="Calibri" panose="020F0502020204030204" pitchFamily="34" charset="0"/>
              </a:rPr>
              <a:t>Madry</a:t>
            </a:r>
            <a:r>
              <a:rPr lang="en-US" sz="1200" dirty="0">
                <a:latin typeface="Calibri" panose="020F0502020204030204" pitchFamily="34" charset="0"/>
                <a:cs typeface="Calibri" panose="020F0502020204030204" pitchFamily="34" charset="0"/>
              </a:rPr>
              <a:t>, Aleksander, Aleksandar </a:t>
            </a:r>
            <a:r>
              <a:rPr lang="en-US" sz="1200" dirty="0" err="1">
                <a:latin typeface="Calibri" panose="020F0502020204030204" pitchFamily="34" charset="0"/>
                <a:cs typeface="Calibri" panose="020F0502020204030204" pitchFamily="34" charset="0"/>
              </a:rPr>
              <a:t>Makelov</a:t>
            </a:r>
            <a:r>
              <a:rPr lang="en-US" sz="1200" dirty="0">
                <a:latin typeface="Calibri" panose="020F0502020204030204" pitchFamily="34" charset="0"/>
                <a:cs typeface="Calibri" panose="020F0502020204030204" pitchFamily="34" charset="0"/>
              </a:rPr>
              <a:t>, Ludwig Schmidt, Dimitris Tsipras, and Adrian </a:t>
            </a:r>
            <a:r>
              <a:rPr lang="en-US" sz="1200" dirty="0" err="1">
                <a:latin typeface="Calibri" panose="020F0502020204030204" pitchFamily="34" charset="0"/>
                <a:cs typeface="Calibri" panose="020F0502020204030204" pitchFamily="34" charset="0"/>
              </a:rPr>
              <a:t>Vladu</a:t>
            </a:r>
            <a:r>
              <a:rPr lang="en-US" sz="1200" dirty="0">
                <a:latin typeface="Calibri" panose="020F0502020204030204" pitchFamily="34" charset="0"/>
                <a:cs typeface="Calibri" panose="020F0502020204030204" pitchFamily="34" charset="0"/>
              </a:rPr>
              <a:t>. "Towards deep learning models resistant to adversarial attacks." </a:t>
            </a:r>
            <a:r>
              <a:rPr lang="en-US" sz="1200" dirty="0" err="1">
                <a:latin typeface="Calibri" panose="020F0502020204030204" pitchFamily="34" charset="0"/>
                <a:cs typeface="Calibri" panose="020F0502020204030204" pitchFamily="34" charset="0"/>
              </a:rPr>
              <a:t>arXiv</a:t>
            </a:r>
            <a:r>
              <a:rPr lang="en-US" sz="1200" dirty="0">
                <a:latin typeface="Calibri" panose="020F0502020204030204" pitchFamily="34" charset="0"/>
                <a:cs typeface="Calibri" panose="020F0502020204030204" pitchFamily="34" charset="0"/>
              </a:rPr>
              <a:t> preprint arXiv:1706.06083 (2017).</a:t>
            </a:r>
          </a:p>
        </p:txBody>
      </p:sp>
      <p:sp>
        <p:nvSpPr>
          <p:cNvPr id="2" name="Text Placeholder 2">
            <a:extLst>
              <a:ext uri="{FF2B5EF4-FFF2-40B4-BE49-F238E27FC236}">
                <a16:creationId xmlns:a16="http://schemas.microsoft.com/office/drawing/2014/main" id="{E3DF760D-4220-DD26-F09B-FDA8E3270A00}"/>
              </a:ext>
            </a:extLst>
          </p:cNvPr>
          <p:cNvSpPr txBox="1">
            <a:spLocks/>
          </p:cNvSpPr>
          <p:nvPr/>
        </p:nvSpPr>
        <p:spPr>
          <a:xfrm>
            <a:off x="-801" y="-247"/>
            <a:ext cx="11583201" cy="4616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rgbClr val="3B0B00"/>
              </a:buClr>
              <a:buSzPts val="2800"/>
              <a:buFont typeface="Georgia"/>
              <a:buChar char="•"/>
              <a:defRPr sz="2800" b="0" i="0" u="none" strike="noStrike" cap="none">
                <a:solidFill>
                  <a:srgbClr val="3B0B00"/>
                </a:solidFill>
                <a:latin typeface="Arial"/>
                <a:ea typeface="Arial"/>
                <a:cs typeface="Arial"/>
                <a:sym typeface="Arial"/>
              </a:defRPr>
            </a:lvl1pPr>
            <a:lvl2pPr marL="914400" marR="0" lvl="1" indent="-381000" algn="l" rtl="0">
              <a:lnSpc>
                <a:spcPct val="100000"/>
              </a:lnSpc>
              <a:spcBef>
                <a:spcPts val="300"/>
              </a:spcBef>
              <a:spcAft>
                <a:spcPts val="0"/>
              </a:spcAft>
              <a:buClr>
                <a:schemeClr val="accent2"/>
              </a:buClr>
              <a:buSzPts val="2400"/>
              <a:buFont typeface="Arial"/>
              <a:buChar char="•"/>
              <a:defRPr sz="2400" b="0" i="0" u="none" strike="noStrike" cap="none">
                <a:solidFill>
                  <a:srgbClr val="BB8605"/>
                </a:solidFill>
                <a:latin typeface="Arial"/>
                <a:ea typeface="Arial"/>
                <a:cs typeface="Arial"/>
                <a:sym typeface="Arial"/>
              </a:defRPr>
            </a:lvl2pPr>
            <a:lvl3pPr marL="1371600" marR="0" lvl="2" indent="-355600" algn="l" rtl="0">
              <a:lnSpc>
                <a:spcPct val="100000"/>
              </a:lnSpc>
              <a:spcBef>
                <a:spcPts val="300"/>
              </a:spcBef>
              <a:spcAft>
                <a:spcPts val="0"/>
              </a:spcAft>
              <a:buClr>
                <a:srgbClr val="3B0B00"/>
              </a:buClr>
              <a:buSzPts val="2000"/>
              <a:buFont typeface="Noto Sans Symbols"/>
              <a:buChar char="●"/>
              <a:defRPr sz="2000" b="0" i="0" u="none" strike="noStrike" cap="none">
                <a:solidFill>
                  <a:srgbClr val="3B0B00"/>
                </a:solidFill>
                <a:latin typeface="Arial"/>
                <a:ea typeface="Arial"/>
                <a:cs typeface="Arial"/>
                <a:sym typeface="Arial"/>
              </a:defRPr>
            </a:lvl3pPr>
            <a:lvl4pPr marL="1828800" marR="0" lvl="3" indent="-342900" algn="l" rtl="0">
              <a:lnSpc>
                <a:spcPct val="100000"/>
              </a:lnSpc>
              <a:spcBef>
                <a:spcPts val="300"/>
              </a:spcBef>
              <a:spcAft>
                <a:spcPts val="0"/>
              </a:spcAft>
              <a:buClr>
                <a:srgbClr val="3B0B00"/>
              </a:buClr>
              <a:buSzPts val="1800"/>
              <a:buFont typeface="Arial"/>
              <a:buChar char="•"/>
              <a:defRPr sz="1800" b="0" i="0" u="none" strike="noStrike" cap="none">
                <a:solidFill>
                  <a:srgbClr val="3B0B00"/>
                </a:solidFill>
                <a:latin typeface="Arial"/>
                <a:ea typeface="Arial"/>
                <a:cs typeface="Arial"/>
                <a:sym typeface="Arial"/>
              </a:defRPr>
            </a:lvl4pPr>
            <a:lvl5pPr marL="2286000" marR="0" lvl="4" indent="-330200" algn="l" rtl="0">
              <a:lnSpc>
                <a:spcPct val="100000"/>
              </a:lnSpc>
              <a:spcBef>
                <a:spcPts val="300"/>
              </a:spcBef>
              <a:spcAft>
                <a:spcPts val="0"/>
              </a:spcAft>
              <a:buClr>
                <a:srgbClr val="3B0B00"/>
              </a:buClr>
              <a:buSzPts val="1600"/>
              <a:buFont typeface="Arial"/>
              <a:buChar char="•"/>
              <a:defRPr sz="1600" b="0" i="0" u="none" strike="noStrike" cap="none">
                <a:solidFill>
                  <a:srgbClr val="3B0B00"/>
                </a:solidFill>
                <a:latin typeface="Arial"/>
                <a:ea typeface="Arial"/>
                <a:cs typeface="Arial"/>
                <a:sym typeface="Arial"/>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pPr marL="50800" indent="0">
              <a:buNone/>
            </a:pPr>
            <a:r>
              <a:rPr lang="en-US" sz="1400" dirty="0">
                <a:solidFill>
                  <a:schemeClr val="accent5"/>
                </a:solidFill>
                <a:latin typeface="Calibri"/>
                <a:cs typeface="Calibri"/>
              </a:rPr>
              <a:t>Introduction | Related Work | Research Questions | Our Work: A Multidisciplinary Approach | Primary Contributions | Conclusions | </a:t>
            </a:r>
            <a:r>
              <a:rPr lang="en-US" sz="1400" b="1" dirty="0">
                <a:solidFill>
                  <a:schemeClr val="tx2"/>
                </a:solidFill>
                <a:latin typeface="Calibri"/>
                <a:cs typeface="Calibri"/>
              </a:rPr>
              <a:t>References  </a:t>
            </a:r>
            <a:endParaRPr lang="en-US" sz="1400" dirty="0">
              <a:solidFill>
                <a:schemeClr val="accent5"/>
              </a:solidFill>
              <a:latin typeface="Calibri"/>
              <a:cs typeface="Calibri"/>
            </a:endParaRPr>
          </a:p>
        </p:txBody>
      </p:sp>
    </p:spTree>
    <p:extLst>
      <p:ext uri="{BB962C8B-B14F-4D97-AF65-F5344CB8AC3E}">
        <p14:creationId xmlns:p14="http://schemas.microsoft.com/office/powerpoint/2010/main" val="7222721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22b5a1f32dd_1_1108"/>
          <p:cNvSpPr txBox="1">
            <a:spLocks noGrp="1"/>
          </p:cNvSpPr>
          <p:nvPr>
            <p:ph type="title"/>
          </p:nvPr>
        </p:nvSpPr>
        <p:spPr>
          <a:xfrm>
            <a:off x="609600" y="256172"/>
            <a:ext cx="10313400" cy="1066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dirty="0">
                <a:latin typeface="Calibri" panose="020F0502020204030204" pitchFamily="34" charset="0"/>
                <a:cs typeface="Calibri" panose="020F0502020204030204" pitchFamily="34" charset="0"/>
              </a:rPr>
              <a:t>Thank you!</a:t>
            </a:r>
            <a:endParaRPr dirty="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DE1C7781-377F-C8AD-690B-F4415C5F7A17}"/>
              </a:ext>
            </a:extLst>
          </p:cNvPr>
          <p:cNvGrpSpPr/>
          <p:nvPr/>
        </p:nvGrpSpPr>
        <p:grpSpPr>
          <a:xfrm>
            <a:off x="917568" y="1239936"/>
            <a:ext cx="10356864" cy="5408746"/>
            <a:chOff x="917568" y="1270928"/>
            <a:chExt cx="10356864" cy="5433151"/>
          </a:xfrm>
        </p:grpSpPr>
        <p:grpSp>
          <p:nvGrpSpPr>
            <p:cNvPr id="21" name="Group 20">
              <a:extLst>
                <a:ext uri="{FF2B5EF4-FFF2-40B4-BE49-F238E27FC236}">
                  <a16:creationId xmlns:a16="http://schemas.microsoft.com/office/drawing/2014/main" id="{7D95B0E5-D3CB-CB0E-EC39-BC2694740E99}"/>
                </a:ext>
              </a:extLst>
            </p:cNvPr>
            <p:cNvGrpSpPr/>
            <p:nvPr/>
          </p:nvGrpSpPr>
          <p:grpSpPr>
            <a:xfrm>
              <a:off x="917568" y="1270928"/>
              <a:ext cx="10356864" cy="5433151"/>
              <a:chOff x="609600" y="1270928"/>
              <a:chExt cx="10356864" cy="5433151"/>
            </a:xfrm>
          </p:grpSpPr>
          <p:pic>
            <p:nvPicPr>
              <p:cNvPr id="5" name="Picture 4" descr="A person with long brown hair wearing a red floral shirt&#10;&#10;Description automatically generated">
                <a:extLst>
                  <a:ext uri="{FF2B5EF4-FFF2-40B4-BE49-F238E27FC236}">
                    <a16:creationId xmlns:a16="http://schemas.microsoft.com/office/drawing/2014/main" id="{164329DF-8496-C945-229D-58A03EB47754}"/>
                  </a:ext>
                </a:extLst>
              </p:cNvPr>
              <p:cNvPicPr>
                <a:picLocks noChangeAspect="1"/>
              </p:cNvPicPr>
              <p:nvPr/>
            </p:nvPicPr>
            <p:blipFill>
              <a:blip r:embed="rId3"/>
              <a:stretch>
                <a:fillRect/>
              </a:stretch>
            </p:blipFill>
            <p:spPr>
              <a:xfrm>
                <a:off x="719035" y="1297385"/>
                <a:ext cx="547802" cy="547802"/>
              </a:xfrm>
              <a:prstGeom prst="ellipse">
                <a:avLst/>
              </a:prstGeom>
            </p:spPr>
          </p:pic>
          <p:pic>
            <p:nvPicPr>
              <p:cNvPr id="10" name="Picture 9" descr="A person smiling at the camera&#10;&#10;Description automatically generated">
                <a:extLst>
                  <a:ext uri="{FF2B5EF4-FFF2-40B4-BE49-F238E27FC236}">
                    <a16:creationId xmlns:a16="http://schemas.microsoft.com/office/drawing/2014/main" id="{CD5EF86B-0D30-AD62-2AD7-961FA46B9542}"/>
                  </a:ext>
                </a:extLst>
              </p:cNvPr>
              <p:cNvPicPr>
                <a:picLocks noChangeAspect="1"/>
              </p:cNvPicPr>
              <p:nvPr/>
            </p:nvPicPr>
            <p:blipFill rotWithShape="1">
              <a:blip r:embed="rId4"/>
              <a:srcRect t="5618" b="1"/>
              <a:stretch/>
            </p:blipFill>
            <p:spPr>
              <a:xfrm>
                <a:off x="719035" y="2019292"/>
                <a:ext cx="547802" cy="600584"/>
              </a:xfrm>
              <a:prstGeom prst="ellipse">
                <a:avLst/>
              </a:prstGeom>
            </p:spPr>
          </p:pic>
          <p:pic>
            <p:nvPicPr>
              <p:cNvPr id="1026" name="Picture 2" descr="Ravi  Ramachandran, Ph.D.">
                <a:extLst>
                  <a:ext uri="{FF2B5EF4-FFF2-40B4-BE49-F238E27FC236}">
                    <a16:creationId xmlns:a16="http://schemas.microsoft.com/office/drawing/2014/main" id="{A7ABCD08-C9ED-6E5E-D261-F86B12E1E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361" y="2793981"/>
                <a:ext cx="547802" cy="569714"/>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A DIY Pipelined Analog to Digital Converter that Utilizes Compressive  Sensing | Request PDF">
                <a:extLst>
                  <a:ext uri="{FF2B5EF4-FFF2-40B4-BE49-F238E27FC236}">
                    <a16:creationId xmlns:a16="http://schemas.microsoft.com/office/drawing/2014/main" id="{11688951-3B39-4650-6A4E-06913C128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035" y="3537800"/>
                <a:ext cx="547802" cy="547802"/>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About Me - Robi Polikar">
                <a:extLst>
                  <a:ext uri="{FF2B5EF4-FFF2-40B4-BE49-F238E27FC236}">
                    <a16:creationId xmlns:a16="http://schemas.microsoft.com/office/drawing/2014/main" id="{76A0D36D-0347-2466-B375-3631BBC084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036" y="4259707"/>
                <a:ext cx="537128" cy="639051"/>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Cliff Johnson - Senior Research And ...">
                <a:extLst>
                  <a:ext uri="{FF2B5EF4-FFF2-40B4-BE49-F238E27FC236}">
                    <a16:creationId xmlns:a16="http://schemas.microsoft.com/office/drawing/2014/main" id="{112A8CB2-93F2-7DBB-610B-5027629D4A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072863"/>
                <a:ext cx="1463288" cy="1463288"/>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59ED6F1-3189-342A-0F4C-656C24B910E0}"/>
                  </a:ext>
                </a:extLst>
              </p:cNvPr>
              <p:cNvSpPr txBox="1"/>
              <p:nvPr/>
            </p:nvSpPr>
            <p:spPr>
              <a:xfrm>
                <a:off x="1300290" y="1270928"/>
                <a:ext cx="7386509" cy="74199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Dissertation Chair &amp; Academic Advisor: </a:t>
                </a:r>
                <a:r>
                  <a:rPr lang="en-US" b="1" dirty="0" err="1">
                    <a:latin typeface="Arial" panose="020B0604020202020204" pitchFamily="34" charset="0"/>
                    <a:cs typeface="Arial" panose="020B0604020202020204" pitchFamily="34" charset="0"/>
                  </a:rPr>
                  <a:t>Nidhal</a:t>
                </a:r>
                <a:r>
                  <a:rPr lang="en-US" b="1" dirty="0">
                    <a:latin typeface="Arial" panose="020B0604020202020204" pitchFamily="34" charset="0"/>
                    <a:cs typeface="Arial" panose="020B0604020202020204" pitchFamily="34" charset="0"/>
                  </a:rPr>
                  <a:t> Carla </a:t>
                </a:r>
                <a:r>
                  <a:rPr lang="en-US" b="1" dirty="0" err="1">
                    <a:latin typeface="Arial" panose="020B0604020202020204" pitchFamily="34" charset="0"/>
                    <a:cs typeface="Arial" panose="020B0604020202020204" pitchFamily="34" charset="0"/>
                  </a:rPr>
                  <a:t>Bouaynaya</a:t>
                </a:r>
                <a:r>
                  <a:rPr lang="en-US" b="1" dirty="0">
                    <a:latin typeface="Arial" panose="020B0604020202020204" pitchFamily="34" charset="0"/>
                    <a:cs typeface="Arial" panose="020B0604020202020204" pitchFamily="34" charset="0"/>
                  </a:rPr>
                  <a:t>, Ph.D.</a:t>
                </a:r>
                <a:r>
                  <a:rPr lang="en-US" dirty="0">
                    <a:latin typeface="Arial" panose="020B0604020202020204" pitchFamily="34" charset="0"/>
                    <a:cs typeface="Arial" panose="020B0604020202020204" pitchFamily="34" charset="0"/>
                  </a:rPr>
                  <a:t>, Professor and Associate Dean for Research, Department of Electrical and Computer Engineering, Rowan University, NJ, USA</a:t>
                </a:r>
              </a:p>
            </p:txBody>
          </p:sp>
          <p:pic>
            <p:nvPicPr>
              <p:cNvPr id="12" name="Picture 4" descr="University adopts new logo | Centennial | Rowan University">
                <a:extLst>
                  <a:ext uri="{FF2B5EF4-FFF2-40B4-BE49-F238E27FC236}">
                    <a16:creationId xmlns:a16="http://schemas.microsoft.com/office/drawing/2014/main" id="{9A1CBB2F-9A74-EDE8-C23B-5F186144C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158" y="1292068"/>
                <a:ext cx="1225865" cy="566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CD7460-C12C-DB3B-862F-6AA9F8E36E35}"/>
                  </a:ext>
                </a:extLst>
              </p:cNvPr>
              <p:cNvSpPr txBox="1"/>
              <p:nvPr/>
            </p:nvSpPr>
            <p:spPr>
              <a:xfrm>
                <a:off x="1300290" y="2142453"/>
                <a:ext cx="7386509" cy="52322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Ghulam Rasool, Ph.D.</a:t>
                </a:r>
                <a:r>
                  <a:rPr lang="en-US" dirty="0">
                    <a:latin typeface="Arial" panose="020B0604020202020204" pitchFamily="34" charset="0"/>
                    <a:cs typeface="Arial" panose="020B0604020202020204" pitchFamily="34" charset="0"/>
                  </a:rPr>
                  <a:t>, Assistant Member, Department of Machine Learning, Moffitt Cancer Center and Research Institute, FL, USA</a:t>
                </a:r>
              </a:p>
            </p:txBody>
          </p:sp>
          <p:sp>
            <p:nvSpPr>
              <p:cNvPr id="14" name="TextBox 13">
                <a:extLst>
                  <a:ext uri="{FF2B5EF4-FFF2-40B4-BE49-F238E27FC236}">
                    <a16:creationId xmlns:a16="http://schemas.microsoft.com/office/drawing/2014/main" id="{7609C49C-35F0-7AD9-6E73-453977987B1E}"/>
                  </a:ext>
                </a:extLst>
              </p:cNvPr>
              <p:cNvSpPr txBox="1"/>
              <p:nvPr/>
            </p:nvSpPr>
            <p:spPr>
              <a:xfrm>
                <a:off x="1300290" y="2867509"/>
                <a:ext cx="7386509" cy="52322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Ravi Prakash Ramachandran, Ph.D.</a:t>
                </a:r>
                <a:r>
                  <a:rPr lang="en-US" dirty="0">
                    <a:latin typeface="Arial" panose="020B0604020202020204" pitchFamily="34" charset="0"/>
                    <a:cs typeface="Arial" panose="020B0604020202020204" pitchFamily="34" charset="0"/>
                  </a:rPr>
                  <a:t>, Professor, Department of Electrical and Computer Engineering, Rowan University, NJ, USA</a:t>
                </a:r>
              </a:p>
            </p:txBody>
          </p:sp>
          <p:sp>
            <p:nvSpPr>
              <p:cNvPr id="15" name="TextBox 14">
                <a:extLst>
                  <a:ext uri="{FF2B5EF4-FFF2-40B4-BE49-F238E27FC236}">
                    <a16:creationId xmlns:a16="http://schemas.microsoft.com/office/drawing/2014/main" id="{1DD9DACD-D4E5-4A25-A91F-6EC54876DF6E}"/>
                  </a:ext>
                </a:extLst>
              </p:cNvPr>
              <p:cNvSpPr txBox="1"/>
              <p:nvPr/>
            </p:nvSpPr>
            <p:spPr>
              <a:xfrm>
                <a:off x="1300290" y="3592565"/>
                <a:ext cx="7386509" cy="523220"/>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Shlomo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Engelberg</a:t>
                </a:r>
                <a:r>
                  <a:rPr lang="en-US" b="1" dirty="0">
                    <a:latin typeface="Arial" panose="020B0604020202020204" pitchFamily="34" charset="0"/>
                    <a:cs typeface="Arial" panose="020B0604020202020204" pitchFamily="34" charset="0"/>
                  </a:rPr>
                  <a:t>, Ph.D.</a:t>
                </a:r>
                <a:r>
                  <a:rPr lang="en-US" dirty="0">
                    <a:latin typeface="Arial" panose="020B0604020202020204" pitchFamily="34" charset="0"/>
                    <a:cs typeface="Arial" panose="020B0604020202020204" pitchFamily="34" charset="0"/>
                  </a:rPr>
                  <a:t>, Professor,  Department of Electrical &amp; Electronics and Engineering, Jerusalem College of Technology, Israel</a:t>
                </a:r>
              </a:p>
            </p:txBody>
          </p:sp>
          <p:sp>
            <p:nvSpPr>
              <p:cNvPr id="16" name="TextBox 15">
                <a:extLst>
                  <a:ext uri="{FF2B5EF4-FFF2-40B4-BE49-F238E27FC236}">
                    <a16:creationId xmlns:a16="http://schemas.microsoft.com/office/drawing/2014/main" id="{91AA7EA3-F787-AEDF-50BA-08FF2A39C293}"/>
                  </a:ext>
                </a:extLst>
              </p:cNvPr>
              <p:cNvSpPr txBox="1"/>
              <p:nvPr/>
            </p:nvSpPr>
            <p:spPr>
              <a:xfrm>
                <a:off x="1300290" y="4317622"/>
                <a:ext cx="7386509" cy="523220"/>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Robi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Polikar</a:t>
                </a:r>
                <a:r>
                  <a:rPr lang="en-US" b="1" dirty="0">
                    <a:latin typeface="Arial" panose="020B0604020202020204" pitchFamily="34" charset="0"/>
                    <a:cs typeface="Arial" panose="020B0604020202020204" pitchFamily="34" charset="0"/>
                  </a:rPr>
                  <a:t>, Ph.D.</a:t>
                </a:r>
                <a:r>
                  <a:rPr lang="en-US" dirty="0">
                    <a:latin typeface="Arial" panose="020B0604020202020204" pitchFamily="34" charset="0"/>
                    <a:cs typeface="Arial" panose="020B0604020202020204" pitchFamily="34" charset="0"/>
                  </a:rPr>
                  <a:t>, Professor, Department Head, Department of Electrical and Computer Engineering, Rowan University, NJ, USA</a:t>
                </a:r>
              </a:p>
            </p:txBody>
          </p:sp>
          <p:sp>
            <p:nvSpPr>
              <p:cNvPr id="17" name="TextBox 16">
                <a:extLst>
                  <a:ext uri="{FF2B5EF4-FFF2-40B4-BE49-F238E27FC236}">
                    <a16:creationId xmlns:a16="http://schemas.microsoft.com/office/drawing/2014/main" id="{CEE445A0-A9F7-0E9F-1026-A0B5F4524745}"/>
                  </a:ext>
                </a:extLst>
              </p:cNvPr>
              <p:cNvSpPr txBox="1"/>
              <p:nvPr/>
            </p:nvSpPr>
            <p:spPr>
              <a:xfrm>
                <a:off x="2097544" y="5072863"/>
                <a:ext cx="7386509" cy="163121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Cliff Johnson</a:t>
                </a:r>
              </a:p>
              <a:p>
                <a:r>
                  <a:rPr lang="en-US" b="1" dirty="0">
                    <a:latin typeface="Arial" panose="020B0604020202020204" pitchFamily="34" charset="0"/>
                    <a:cs typeface="Arial" panose="020B0604020202020204" pitchFamily="34" charset="0"/>
                  </a:rPr>
                  <a:t>Senior Research And Development Engineer at Federal Aviation Administration:</a:t>
                </a:r>
                <a:br>
                  <a:rPr lang="en-US" dirty="0">
                    <a:latin typeface="Arial" panose="020B0604020202020204" pitchFamily="34" charset="0"/>
                    <a:cs typeface="Arial" panose="020B0604020202020204" pitchFamily="34" charset="0"/>
                  </a:rPr>
                </a:br>
                <a:r>
                  <a:rPr lang="en-US" sz="1200" b="0" i="0" dirty="0">
                    <a:effectLst/>
                    <a:latin typeface="Arial" panose="020B0604020202020204" pitchFamily="34" charset="0"/>
                    <a:cs typeface="Arial" panose="020B0604020202020204" pitchFamily="34" charset="0"/>
                  </a:rPr>
                  <a:t>Research Engineer, Program Manager, and Flight Test Engineer for the FAA's Aviation Research Division, specializing in research to improve the safety of rotorcraft. Capabilities and skills include performing flight tests, simulations, and studies related to Vertical Lift (Helicopter Flight Data Monitoring, Vision Systems, Acoustic Noise Modelling, Night Vision Goggles, Simulator Device Fidelity), Unmanned Aircraft Systems (Maintenance and Repair, Standardized Procedures, Navigation, Unmanned Aircraft System Safety and Lethality), and </a:t>
                </a:r>
                <a:r>
                  <a:rPr lang="en-US" sz="1200" b="0" i="0" dirty="0" err="1">
                    <a:effectLst/>
                    <a:latin typeface="Arial" panose="020B0604020202020204" pitchFamily="34" charset="0"/>
                    <a:cs typeface="Arial" panose="020B0604020202020204" pitchFamily="34" charset="0"/>
                  </a:rPr>
                  <a:t>eVTOL</a:t>
                </a:r>
                <a:r>
                  <a:rPr lang="en-US" sz="1200" b="0" i="0" dirty="0">
                    <a:effectLst/>
                    <a:latin typeface="Arial" panose="020B0604020202020204" pitchFamily="34" charset="0"/>
                    <a:cs typeface="Arial" panose="020B0604020202020204" pitchFamily="34" charset="0"/>
                  </a:rPr>
                  <a:t>/Urban Air Mobility (UAM).</a:t>
                </a:r>
                <a:endParaRPr lang="en-US" dirty="0">
                  <a:latin typeface="Arial" panose="020B0604020202020204" pitchFamily="34" charset="0"/>
                  <a:cs typeface="Arial" panose="020B0604020202020204" pitchFamily="34" charset="0"/>
                </a:endParaRPr>
              </a:p>
            </p:txBody>
          </p:sp>
          <p:pic>
            <p:nvPicPr>
              <p:cNvPr id="1034" name="Picture 10" descr="Federal Aviation Administration - Wikipedia">
                <a:extLst>
                  <a:ext uri="{FF2B5EF4-FFF2-40B4-BE49-F238E27FC236}">
                    <a16:creationId xmlns:a16="http://schemas.microsoft.com/office/drawing/2014/main" id="{C91A6C78-A5EA-C6D8-0445-D5B0AE7337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0599" y="5072863"/>
                <a:ext cx="1225865" cy="12258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University adopts new logo | Centennial | Rowan University">
                <a:extLst>
                  <a:ext uri="{FF2B5EF4-FFF2-40B4-BE49-F238E27FC236}">
                    <a16:creationId xmlns:a16="http://schemas.microsoft.com/office/drawing/2014/main" id="{0A7FA5D5-56EA-FD69-C391-3FCED3B550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158" y="2719052"/>
                <a:ext cx="1225865" cy="5668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University adopts new logo | Centennial | Rowan University">
                <a:extLst>
                  <a:ext uri="{FF2B5EF4-FFF2-40B4-BE49-F238E27FC236}">
                    <a16:creationId xmlns:a16="http://schemas.microsoft.com/office/drawing/2014/main" id="{90720216-0C01-994D-82FE-EF51923A50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158" y="4254957"/>
                <a:ext cx="1225865" cy="5668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erusalem College of Technology ...">
                <a:extLst>
                  <a:ext uri="{FF2B5EF4-FFF2-40B4-BE49-F238E27FC236}">
                    <a16:creationId xmlns:a16="http://schemas.microsoft.com/office/drawing/2014/main" id="{3A604CAB-09E6-647D-F69B-7C8527180A4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702" t="18902" r="7333" b="18902"/>
              <a:stretch/>
            </p:blipFill>
            <p:spPr bwMode="auto">
              <a:xfrm>
                <a:off x="9816838" y="3432544"/>
                <a:ext cx="890505" cy="67572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Moffitt Cancer Center Launches ...">
              <a:extLst>
                <a:ext uri="{FF2B5EF4-FFF2-40B4-BE49-F238E27FC236}">
                  <a16:creationId xmlns:a16="http://schemas.microsoft.com/office/drawing/2014/main" id="{6EEC24B3-E41D-35BE-76AB-503A4ADF64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57126" y="1933754"/>
              <a:ext cx="1225865" cy="6445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4264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3074" name="Picture 2" descr="Campus Tours &amp; Open Houses">
            <a:extLst>
              <a:ext uri="{FF2B5EF4-FFF2-40B4-BE49-F238E27FC236}">
                <a16:creationId xmlns:a16="http://schemas.microsoft.com/office/drawing/2014/main" id="{BD1E4A44-F668-F6F4-7D0D-A9AE9E69F2EA}"/>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6912302" y="1597062"/>
            <a:ext cx="5829355" cy="590729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3;p2">
            <a:extLst>
              <a:ext uri="{FF2B5EF4-FFF2-40B4-BE49-F238E27FC236}">
                <a16:creationId xmlns:a16="http://schemas.microsoft.com/office/drawing/2014/main" id="{00C0245F-E66A-53D2-45D3-E5226FB82D9D}"/>
              </a:ext>
            </a:extLst>
          </p:cNvPr>
          <p:cNvSpPr txBox="1">
            <a:spLocks/>
          </p:cNvSpPr>
          <p:nvPr/>
        </p:nvSpPr>
        <p:spPr>
          <a:xfrm>
            <a:off x="3132792" y="3005700"/>
            <a:ext cx="8779801" cy="54197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a:solidFill>
                  <a:srgbClr val="5F2A0F"/>
                </a:solidFill>
                <a:latin typeface="Trebuchet MS" panose="020B0703020202090204" pitchFamily="34" charset="0"/>
              </a:rPr>
              <a:t>Doctoral Dissertation Presentation</a:t>
            </a:r>
            <a:endParaRPr lang="en-US" sz="2400">
              <a:solidFill>
                <a:srgbClr val="3B0B00"/>
              </a:solidFill>
              <a:latin typeface="Arial"/>
              <a:ea typeface="Arial"/>
              <a:cs typeface="Arial"/>
              <a:sym typeface="Arial"/>
            </a:endParaRPr>
          </a:p>
        </p:txBody>
      </p:sp>
      <p:sp>
        <p:nvSpPr>
          <p:cNvPr id="3" name="Google Shape;153;p2">
            <a:extLst>
              <a:ext uri="{FF2B5EF4-FFF2-40B4-BE49-F238E27FC236}">
                <a16:creationId xmlns:a16="http://schemas.microsoft.com/office/drawing/2014/main" id="{B3161E8D-49DF-4B14-321C-E7DE9F8A5A92}"/>
              </a:ext>
            </a:extLst>
          </p:cNvPr>
          <p:cNvSpPr txBox="1">
            <a:spLocks/>
          </p:cNvSpPr>
          <p:nvPr/>
        </p:nvSpPr>
        <p:spPr>
          <a:xfrm>
            <a:off x="3132792" y="3863772"/>
            <a:ext cx="8779801" cy="54197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3B0B00"/>
              </a:buClr>
              <a:buFont typeface="Arial"/>
              <a:buNone/>
            </a:pPr>
            <a:r>
              <a:rPr lang="en-US" sz="2400" b="1">
                <a:solidFill>
                  <a:srgbClr val="5F2A0F"/>
                </a:solidFill>
                <a:latin typeface="Trebuchet MS" panose="020B0703020202090204" pitchFamily="34" charset="0"/>
                <a:ea typeface="Arial"/>
                <a:cs typeface="Arial"/>
                <a:sym typeface="Arial"/>
              </a:rPr>
              <a:t>Thank you!</a:t>
            </a:r>
            <a:endParaRPr lang="en-US" sz="2400" b="1">
              <a:solidFill>
                <a:srgbClr val="3B0B00"/>
              </a:solidFill>
              <a:latin typeface="Arial"/>
              <a:ea typeface="Arial"/>
              <a:cs typeface="Arial"/>
              <a:sym typeface="Arial"/>
            </a:endParaRPr>
          </a:p>
        </p:txBody>
      </p:sp>
      <p:pic>
        <p:nvPicPr>
          <p:cNvPr id="3076" name="Picture 4" descr="University adopts new logo | Centennial | Rowan University">
            <a:extLst>
              <a:ext uri="{FF2B5EF4-FFF2-40B4-BE49-F238E27FC236}">
                <a16:creationId xmlns:a16="http://schemas.microsoft.com/office/drawing/2014/main" id="{AD63EA10-CC20-C0B1-8EEB-A8332E3A0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422" y="5712444"/>
            <a:ext cx="2348320" cy="108579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6;p2">
            <a:extLst>
              <a:ext uri="{FF2B5EF4-FFF2-40B4-BE49-F238E27FC236}">
                <a16:creationId xmlns:a16="http://schemas.microsoft.com/office/drawing/2014/main" id="{E6788DC2-EA91-7486-ACD9-A9A1FEA1A073}"/>
              </a:ext>
            </a:extLst>
          </p:cNvPr>
          <p:cNvSpPr txBox="1"/>
          <p:nvPr/>
        </p:nvSpPr>
        <p:spPr>
          <a:xfrm>
            <a:off x="6076225" y="4817036"/>
            <a:ext cx="5094300" cy="1981200"/>
          </a:xfrm>
          <a:prstGeom prst="rect">
            <a:avLst/>
          </a:prstGeom>
          <a:noFill/>
          <a:ln>
            <a:noFill/>
          </a:ln>
        </p:spPr>
        <p:txBody>
          <a:bodyPr spcFirstLastPara="1" wrap="square" lIns="91425" tIns="45700" rIns="91425" bIns="45700" anchor="t" anchorCtr="0">
            <a:normAutofit/>
          </a:bodyPr>
          <a:lstStyle/>
          <a:p>
            <a:pPr marL="109728"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B0B00"/>
                </a:solidFill>
                <a:latin typeface="Arial"/>
                <a:ea typeface="Arial"/>
                <a:cs typeface="Arial"/>
                <a:sym typeface="Arial"/>
              </a:rPr>
              <a:t>Hikmat Khan </a:t>
            </a:r>
            <a:br>
              <a:rPr lang="en-US" sz="2000" b="0" i="0" u="none" strike="noStrike" cap="none">
                <a:solidFill>
                  <a:srgbClr val="3B0B00"/>
                </a:solidFill>
                <a:latin typeface="Arial"/>
                <a:ea typeface="Arial"/>
                <a:cs typeface="Arial"/>
                <a:sym typeface="Arial"/>
              </a:rPr>
            </a:br>
            <a:r>
              <a:rPr lang="en-US" sz="1400" b="0" i="0" u="none" strike="noStrike" cap="none">
                <a:solidFill>
                  <a:srgbClr val="3B0B00"/>
                </a:solidFill>
                <a:latin typeface="Arial"/>
                <a:ea typeface="Arial"/>
                <a:cs typeface="Arial"/>
                <a:sym typeface="Arial"/>
              </a:rPr>
              <a:t>Department of Electrical &amp; Computer Engineering</a:t>
            </a:r>
            <a:endParaRPr sz="1400" b="0" i="0" u="none" strike="noStrike" cap="none">
              <a:solidFill>
                <a:srgbClr val="3B0B00"/>
              </a:solidFill>
              <a:latin typeface="Arial"/>
              <a:ea typeface="Arial"/>
              <a:cs typeface="Arial"/>
              <a:sym typeface="Arial"/>
            </a:endParaRPr>
          </a:p>
          <a:p>
            <a:pPr marL="109728"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B0B00"/>
                </a:solidFill>
                <a:latin typeface="Arial"/>
                <a:ea typeface="Arial"/>
                <a:cs typeface="Arial"/>
                <a:sym typeface="Arial"/>
              </a:rPr>
              <a:t>Rowan University</a:t>
            </a:r>
          </a:p>
          <a:p>
            <a:pPr marL="109728" marR="0" lvl="0" indent="0" algn="l" rtl="0">
              <a:lnSpc>
                <a:spcPct val="100000"/>
              </a:lnSpc>
              <a:spcBef>
                <a:spcPts val="0"/>
              </a:spcBef>
              <a:spcAft>
                <a:spcPts val="0"/>
              </a:spcAft>
              <a:buClr>
                <a:srgbClr val="000000"/>
              </a:buClr>
              <a:buSzPts val="1400"/>
              <a:buFont typeface="Arial"/>
              <a:buNone/>
            </a:pPr>
            <a:r>
              <a:rPr lang="en-US">
                <a:solidFill>
                  <a:srgbClr val="3B0B00"/>
                </a:solidFill>
                <a:hlinkClick r:id="rId5"/>
              </a:rPr>
              <a:t>khanhi83@rowan.edu</a:t>
            </a:r>
            <a:endParaRPr lang="en-US">
              <a:solidFill>
                <a:srgbClr val="3B0B00"/>
              </a:solidFill>
            </a:endParaRPr>
          </a:p>
          <a:p>
            <a:pPr marL="109728"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3B0B00"/>
              </a:solidFill>
              <a:latin typeface="Arial"/>
              <a:ea typeface="Arial"/>
              <a:cs typeface="Arial"/>
              <a:sym typeface="Arial"/>
            </a:endParaRPr>
          </a:p>
          <a:p>
            <a:pPr marL="109728" marR="0" lvl="0" indent="0" algn="l" rtl="0">
              <a:lnSpc>
                <a:spcPct val="100000"/>
              </a:lnSpc>
              <a:spcBef>
                <a:spcPts val="300"/>
              </a:spcBef>
              <a:spcAft>
                <a:spcPts val="0"/>
              </a:spcAft>
              <a:buClr>
                <a:srgbClr val="000000"/>
              </a:buClr>
              <a:buSzPts val="1500"/>
              <a:buFont typeface="Arial"/>
              <a:buNone/>
            </a:pPr>
            <a:r>
              <a:rPr lang="en-US" sz="2000" i="0" strike="noStrike" cap="none">
                <a:solidFill>
                  <a:srgbClr val="3B0B00"/>
                </a:solidFill>
                <a:latin typeface="Arial"/>
                <a:ea typeface="Arial"/>
                <a:cs typeface="Arial"/>
                <a:sym typeface="Arial"/>
              </a:rPr>
              <a:t>Advisor</a:t>
            </a:r>
            <a:r>
              <a:rPr lang="en-US" sz="2000">
                <a:solidFill>
                  <a:srgbClr val="3B0B00"/>
                </a:solidFill>
              </a:rPr>
              <a:t>: </a:t>
            </a:r>
            <a:r>
              <a:rPr lang="en-US" sz="2000" i="0" strike="noStrike" cap="none">
                <a:solidFill>
                  <a:srgbClr val="3B0B00"/>
                </a:solidFill>
                <a:latin typeface="Arial"/>
                <a:ea typeface="Arial"/>
                <a:cs typeface="Arial"/>
                <a:sym typeface="Arial"/>
              </a:rPr>
              <a:t>Dr. </a:t>
            </a:r>
            <a:r>
              <a:rPr lang="en-US" sz="2000" i="0" strike="noStrike" cap="none" err="1">
                <a:solidFill>
                  <a:srgbClr val="3B0B00"/>
                </a:solidFill>
                <a:latin typeface="Arial"/>
                <a:ea typeface="Arial"/>
                <a:cs typeface="Arial"/>
                <a:sym typeface="Arial"/>
              </a:rPr>
              <a:t>Nidhal</a:t>
            </a:r>
            <a:r>
              <a:rPr lang="en-US" sz="2000" i="0" strike="noStrike" cap="none">
                <a:solidFill>
                  <a:srgbClr val="3B0B00"/>
                </a:solidFill>
                <a:latin typeface="Arial"/>
                <a:ea typeface="Arial"/>
                <a:cs typeface="Arial"/>
                <a:sym typeface="Arial"/>
              </a:rPr>
              <a:t> C. </a:t>
            </a:r>
            <a:r>
              <a:rPr lang="en-US" sz="2000" i="0" strike="noStrike" cap="none" err="1">
                <a:solidFill>
                  <a:srgbClr val="3B0B00"/>
                </a:solidFill>
                <a:latin typeface="Arial"/>
                <a:ea typeface="Arial"/>
                <a:cs typeface="Arial"/>
                <a:sym typeface="Arial"/>
              </a:rPr>
              <a:t>Bouaynaya</a:t>
            </a:r>
            <a:endParaRPr sz="2000" b="0" i="0" u="none" strike="noStrike" cap="none">
              <a:solidFill>
                <a:srgbClr val="3B0B00"/>
              </a:solidFill>
              <a:latin typeface="Arial"/>
              <a:ea typeface="Arial"/>
              <a:cs typeface="Arial"/>
              <a:sym typeface="Arial"/>
            </a:endParaRPr>
          </a:p>
          <a:p>
            <a:pPr marL="109728" marR="0" lvl="0" indent="0" algn="l" rtl="0">
              <a:lnSpc>
                <a:spcPct val="100000"/>
              </a:lnSpc>
              <a:spcBef>
                <a:spcPts val="300"/>
              </a:spcBef>
              <a:spcAft>
                <a:spcPts val="0"/>
              </a:spcAft>
              <a:buClr>
                <a:srgbClr val="000000"/>
              </a:buClr>
              <a:buSzPts val="2000"/>
              <a:buFont typeface="Arial"/>
              <a:buNone/>
            </a:pPr>
            <a:endParaRPr sz="2000" b="0" i="0" u="none" strike="noStrike" cap="none">
              <a:solidFill>
                <a:srgbClr val="3B0B00"/>
              </a:solidFill>
              <a:latin typeface="Arial"/>
              <a:ea typeface="Arial"/>
              <a:cs typeface="Arial"/>
              <a:sym typeface="Arial"/>
            </a:endParaRPr>
          </a:p>
        </p:txBody>
      </p:sp>
      <p:pic>
        <p:nvPicPr>
          <p:cNvPr id="6" name="Picture 4" descr="University adopts new logo | Centennial | Rowan University">
            <a:extLst>
              <a:ext uri="{FF2B5EF4-FFF2-40B4-BE49-F238E27FC236}">
                <a16:creationId xmlns:a16="http://schemas.microsoft.com/office/drawing/2014/main" id="{3C4693F9-BCDB-D622-E655-0225E1A7F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632" y="327978"/>
            <a:ext cx="1524161" cy="70472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p2">
            <a:extLst>
              <a:ext uri="{FF2B5EF4-FFF2-40B4-BE49-F238E27FC236}">
                <a16:creationId xmlns:a16="http://schemas.microsoft.com/office/drawing/2014/main" id="{4F804562-5FC6-8A17-2C00-097ADBF4C270}"/>
              </a:ext>
            </a:extLst>
          </p:cNvPr>
          <p:cNvSpPr txBox="1">
            <a:spLocks noGrp="1"/>
          </p:cNvSpPr>
          <p:nvPr>
            <p:ph type="title"/>
          </p:nvPr>
        </p:nvSpPr>
        <p:spPr>
          <a:xfrm>
            <a:off x="3132793" y="1038385"/>
            <a:ext cx="8779800" cy="1802042"/>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3B0B00"/>
              </a:buClr>
              <a:buSzPts val="4000"/>
              <a:buFont typeface="Arial"/>
              <a:buNone/>
            </a:pPr>
            <a:r>
              <a:rPr lang="en-US" sz="4000" b="1">
                <a:solidFill>
                  <a:srgbClr val="5F2A0F"/>
                </a:solidFill>
                <a:latin typeface="Calibri" panose="020F0502020204030204" pitchFamily="34" charset="0"/>
                <a:cs typeface="Calibri" panose="020F0502020204030204" pitchFamily="34" charset="0"/>
              </a:rPr>
              <a:t>Brain-Inspired Continual Learning: Rethinking the Role of Features in the Stability-Plasticity Dilemma</a:t>
            </a:r>
            <a:endParaRPr b="1">
              <a:solidFill>
                <a:srgbClr val="3B0B00"/>
              </a:solidFill>
              <a:latin typeface="Trebuchet MS" panose="020B070302020209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57318636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715CB-6803-FA9D-1ECA-3CEBE44B6255}"/>
              </a:ext>
            </a:extLst>
          </p:cNvPr>
          <p:cNvSpPr>
            <a:spLocks noGrp="1"/>
          </p:cNvSpPr>
          <p:nvPr>
            <p:ph type="title"/>
          </p:nvPr>
        </p:nvSpPr>
        <p:spPr/>
        <p:txBody>
          <a:bodyPr/>
          <a:lstStyle/>
          <a:p>
            <a:r>
              <a:rPr lang="en-US" dirty="0"/>
              <a:t>Thank you!</a:t>
            </a:r>
          </a:p>
        </p:txBody>
      </p:sp>
      <p:grpSp>
        <p:nvGrpSpPr>
          <p:cNvPr id="11" name="Group 10">
            <a:extLst>
              <a:ext uri="{FF2B5EF4-FFF2-40B4-BE49-F238E27FC236}">
                <a16:creationId xmlns:a16="http://schemas.microsoft.com/office/drawing/2014/main" id="{5115A078-0853-0BCB-ACDF-3918318DDDE0}"/>
              </a:ext>
            </a:extLst>
          </p:cNvPr>
          <p:cNvGrpSpPr/>
          <p:nvPr/>
        </p:nvGrpSpPr>
        <p:grpSpPr>
          <a:xfrm>
            <a:off x="1214733" y="3041250"/>
            <a:ext cx="9762535" cy="1713282"/>
            <a:chOff x="1160389" y="2091463"/>
            <a:chExt cx="9762535" cy="1713282"/>
          </a:xfrm>
        </p:grpSpPr>
        <p:grpSp>
          <p:nvGrpSpPr>
            <p:cNvPr id="8" name="Group 7">
              <a:extLst>
                <a:ext uri="{FF2B5EF4-FFF2-40B4-BE49-F238E27FC236}">
                  <a16:creationId xmlns:a16="http://schemas.microsoft.com/office/drawing/2014/main" id="{D69F98A0-925E-3F98-1DC8-E10126C290A8}"/>
                </a:ext>
              </a:extLst>
            </p:cNvPr>
            <p:cNvGrpSpPr/>
            <p:nvPr/>
          </p:nvGrpSpPr>
          <p:grpSpPr>
            <a:xfrm>
              <a:off x="1160389" y="2303627"/>
              <a:ext cx="5242662" cy="1217026"/>
              <a:chOff x="3656351" y="2388372"/>
              <a:chExt cx="8956554" cy="2079165"/>
            </a:xfrm>
          </p:grpSpPr>
          <p:pic>
            <p:nvPicPr>
              <p:cNvPr id="1032" name="Picture 8" descr="Federal Aviation Administration - Wikipedia">
                <a:extLst>
                  <a:ext uri="{FF2B5EF4-FFF2-40B4-BE49-F238E27FC236}">
                    <a16:creationId xmlns:a16="http://schemas.microsoft.com/office/drawing/2014/main" id="{9A4AB64F-7ABA-1DEE-2D4D-75105AB42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351" y="2390463"/>
                <a:ext cx="2077074" cy="20770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2A2FBA-5599-975D-E36C-50E875BBBF28}"/>
                  </a:ext>
                </a:extLst>
              </p:cNvPr>
              <p:cNvPicPr>
                <a:picLocks noChangeAspect="1"/>
              </p:cNvPicPr>
              <p:nvPr/>
            </p:nvPicPr>
            <p:blipFill>
              <a:blip r:embed="rId3"/>
              <a:stretch>
                <a:fillRect/>
              </a:stretch>
            </p:blipFill>
            <p:spPr>
              <a:xfrm>
                <a:off x="5733424" y="2388372"/>
                <a:ext cx="6879481" cy="2077074"/>
              </a:xfrm>
              <a:prstGeom prst="rect">
                <a:avLst/>
              </a:prstGeom>
            </p:spPr>
          </p:pic>
        </p:grpSp>
        <p:grpSp>
          <p:nvGrpSpPr>
            <p:cNvPr id="10" name="Group 9">
              <a:extLst>
                <a:ext uri="{FF2B5EF4-FFF2-40B4-BE49-F238E27FC236}">
                  <a16:creationId xmlns:a16="http://schemas.microsoft.com/office/drawing/2014/main" id="{92612E7E-8EF6-9943-2E4B-0BC40AE4790E}"/>
                </a:ext>
              </a:extLst>
            </p:cNvPr>
            <p:cNvGrpSpPr/>
            <p:nvPr/>
          </p:nvGrpSpPr>
          <p:grpSpPr>
            <a:xfrm>
              <a:off x="6896064" y="2091463"/>
              <a:ext cx="4026860" cy="1713282"/>
              <a:chOff x="2868430" y="4084352"/>
              <a:chExt cx="4639696" cy="1974022"/>
            </a:xfrm>
          </p:grpSpPr>
          <p:pic>
            <p:nvPicPr>
              <p:cNvPr id="1026" name="Picture 2" descr="National Science Foundation - Wikipedia">
                <a:extLst>
                  <a:ext uri="{FF2B5EF4-FFF2-40B4-BE49-F238E27FC236}">
                    <a16:creationId xmlns:a16="http://schemas.microsoft.com/office/drawing/2014/main" id="{B2AEC338-93DD-B4A9-7F0A-B09281874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430" y="4084352"/>
                <a:ext cx="1974021" cy="19740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34F4B55-212B-C39B-38D3-979F00200308}"/>
                  </a:ext>
                </a:extLst>
              </p:cNvPr>
              <p:cNvPicPr>
                <a:picLocks noChangeAspect="1"/>
              </p:cNvPicPr>
              <p:nvPr/>
            </p:nvPicPr>
            <p:blipFill>
              <a:blip r:embed="rId5"/>
              <a:stretch>
                <a:fillRect/>
              </a:stretch>
            </p:blipFill>
            <p:spPr>
              <a:xfrm>
                <a:off x="4842451" y="4276706"/>
                <a:ext cx="2665675" cy="1589313"/>
              </a:xfrm>
              <a:prstGeom prst="rect">
                <a:avLst/>
              </a:prstGeom>
            </p:spPr>
          </p:pic>
        </p:grpSp>
      </p:grpSp>
      <p:pic>
        <p:nvPicPr>
          <p:cNvPr id="12" name="Picture 11">
            <a:extLst>
              <a:ext uri="{FF2B5EF4-FFF2-40B4-BE49-F238E27FC236}">
                <a16:creationId xmlns:a16="http://schemas.microsoft.com/office/drawing/2014/main" id="{5E9E8AA6-4847-4834-8BA4-DEE95A8FB2FD}"/>
              </a:ext>
            </a:extLst>
          </p:cNvPr>
          <p:cNvPicPr>
            <a:picLocks noChangeAspect="1"/>
          </p:cNvPicPr>
          <p:nvPr/>
        </p:nvPicPr>
        <p:blipFill>
          <a:blip r:embed="rId6"/>
          <a:stretch>
            <a:fillRect/>
          </a:stretch>
        </p:blipFill>
        <p:spPr>
          <a:xfrm>
            <a:off x="2463594" y="1724721"/>
            <a:ext cx="6605336" cy="1215802"/>
          </a:xfrm>
          <a:prstGeom prst="rect">
            <a:avLst/>
          </a:prstGeom>
        </p:spPr>
      </p:pic>
      <p:grpSp>
        <p:nvGrpSpPr>
          <p:cNvPr id="14" name="Group 13">
            <a:extLst>
              <a:ext uri="{FF2B5EF4-FFF2-40B4-BE49-F238E27FC236}">
                <a16:creationId xmlns:a16="http://schemas.microsoft.com/office/drawing/2014/main" id="{907B783A-50B3-ECC8-84EB-B634BAEC4801}"/>
              </a:ext>
            </a:extLst>
          </p:cNvPr>
          <p:cNvGrpSpPr/>
          <p:nvPr/>
        </p:nvGrpSpPr>
        <p:grpSpPr>
          <a:xfrm>
            <a:off x="1352301" y="4788983"/>
            <a:ext cx="9487398" cy="1587399"/>
            <a:chOff x="1822634" y="4788983"/>
            <a:chExt cx="9487398" cy="1587399"/>
          </a:xfrm>
        </p:grpSpPr>
        <p:pic>
          <p:nvPicPr>
            <p:cNvPr id="1038" name="Picture 14" descr="Rowan University">
              <a:extLst>
                <a:ext uri="{FF2B5EF4-FFF2-40B4-BE49-F238E27FC236}">
                  <a16:creationId xmlns:a16="http://schemas.microsoft.com/office/drawing/2014/main" id="{54C49B96-F9C5-E1CD-B42E-ACD3AB6D2CF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810" b="29151"/>
            <a:stretch/>
          </p:blipFill>
          <p:spPr bwMode="auto">
            <a:xfrm>
              <a:off x="1822634" y="4794210"/>
              <a:ext cx="3226389" cy="15821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303B81F-5FBA-E0D6-474E-427EB8458F2A}"/>
                </a:ext>
              </a:extLst>
            </p:cNvPr>
            <p:cNvPicPr>
              <a:picLocks noChangeAspect="1"/>
            </p:cNvPicPr>
            <p:nvPr/>
          </p:nvPicPr>
          <p:blipFill>
            <a:blip r:embed="rId8"/>
            <a:stretch>
              <a:fillRect/>
            </a:stretch>
          </p:blipFill>
          <p:spPr>
            <a:xfrm>
              <a:off x="5383328" y="4788983"/>
              <a:ext cx="5926704" cy="1582172"/>
            </a:xfrm>
            <a:prstGeom prst="rect">
              <a:avLst/>
            </a:prstGeom>
          </p:spPr>
        </p:pic>
      </p:grpSp>
    </p:spTree>
    <p:extLst>
      <p:ext uri="{BB962C8B-B14F-4D97-AF65-F5344CB8AC3E}">
        <p14:creationId xmlns:p14="http://schemas.microsoft.com/office/powerpoint/2010/main" val="27173456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g22b5a1f32dd_1_1108"/>
          <p:cNvSpPr txBox="1">
            <a:spLocks noGrp="1"/>
          </p:cNvSpPr>
          <p:nvPr>
            <p:ph type="body" idx="1"/>
          </p:nvPr>
        </p:nvSpPr>
        <p:spPr>
          <a:xfrm>
            <a:off x="363201" y="1066800"/>
            <a:ext cx="11397099" cy="5497666"/>
          </a:xfrm>
          <a:prstGeom prst="rect">
            <a:avLst/>
          </a:prstGeom>
          <a:noFill/>
          <a:ln>
            <a:noFill/>
          </a:ln>
        </p:spPr>
        <p:txBody>
          <a:bodyPr spcFirstLastPara="1" wrap="square" lIns="91425" tIns="45700" rIns="91425" bIns="45700" anchor="ctr" anchorCtr="0">
            <a:normAutofit/>
          </a:bodyPr>
          <a:lstStyle/>
          <a:p>
            <a:pPr marL="457200" lvl="0" indent="0" algn="ctr" rtl="0">
              <a:lnSpc>
                <a:spcPct val="100000"/>
              </a:lnSpc>
              <a:spcBef>
                <a:spcPts val="300"/>
              </a:spcBef>
              <a:spcAft>
                <a:spcPts val="0"/>
              </a:spcAft>
              <a:buNone/>
            </a:pPr>
            <a:r>
              <a:rPr lang="en-US" sz="4000"/>
              <a:t>Questions!</a:t>
            </a:r>
            <a:endParaRPr sz="4000"/>
          </a:p>
          <a:p>
            <a:pPr marL="914400" lvl="1" indent="-228600" algn="l" rtl="0">
              <a:lnSpc>
                <a:spcPct val="100000"/>
              </a:lnSpc>
              <a:spcBef>
                <a:spcPts val="300"/>
              </a:spcBef>
              <a:spcAft>
                <a:spcPts val="0"/>
              </a:spcAft>
              <a:buSzPts val="2800"/>
              <a:buNone/>
            </a:pPr>
            <a:endParaRPr/>
          </a:p>
          <a:p>
            <a:pPr marL="50800" lvl="0" indent="0" algn="l" rtl="0">
              <a:lnSpc>
                <a:spcPct val="100000"/>
              </a:lnSpc>
              <a:spcBef>
                <a:spcPts val="300"/>
              </a:spcBef>
              <a:spcAft>
                <a:spcPts val="0"/>
              </a:spcAft>
              <a:buSzPts val="2800"/>
              <a:buNone/>
            </a:pPr>
            <a:endParaRPr/>
          </a:p>
        </p:txBody>
      </p:sp>
    </p:spTree>
    <p:extLst>
      <p:ext uri="{BB962C8B-B14F-4D97-AF65-F5344CB8AC3E}">
        <p14:creationId xmlns:p14="http://schemas.microsoft.com/office/powerpoint/2010/main" val="3643250301"/>
      </p:ext>
    </p:extLst>
  </p:cSld>
  <p:clrMapOvr>
    <a:masterClrMapping/>
  </p:clrMapOvr>
</p:sld>
</file>

<file path=ppt/theme/theme1.xml><?xml version="1.0" encoding="utf-8"?>
<a:theme xmlns:a="http://schemas.openxmlformats.org/drawingml/2006/main" name="Angelini Rowan ECE Theme">
  <a:themeElements>
    <a:clrScheme name="Rowan Color Schem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81FD279D55A498B95B6A84B2FB1D1" ma:contentTypeVersion="12" ma:contentTypeDescription="Create a new document." ma:contentTypeScope="" ma:versionID="1ce4c724628b3120aa74b4c1700df5ee">
  <xsd:schema xmlns:xsd="http://www.w3.org/2001/XMLSchema" xmlns:xs="http://www.w3.org/2001/XMLSchema" xmlns:p="http://schemas.microsoft.com/office/2006/metadata/properties" xmlns:ns3="b0726b5f-0a48-4066-87d5-ddb352852e6a" xmlns:ns4="5118ffd8-7499-4e14-b2b2-9490723e4e64" targetNamespace="http://schemas.microsoft.com/office/2006/metadata/properties" ma:root="true" ma:fieldsID="6dccca3f30a8cd3f708688a20867744a" ns3:_="" ns4:_="">
    <xsd:import namespace="b0726b5f-0a48-4066-87d5-ddb352852e6a"/>
    <xsd:import namespace="5118ffd8-7499-4e14-b2b2-9490723e4e64"/>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726b5f-0a48-4066-87d5-ddb352852e6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18ffd8-7499-4e14-b2b2-9490723e4e64"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0726b5f-0a48-4066-87d5-ddb352852e6a" xsi:nil="true"/>
  </documentManagement>
</p:properties>
</file>

<file path=customXml/itemProps1.xml><?xml version="1.0" encoding="utf-8"?>
<ds:datastoreItem xmlns:ds="http://schemas.openxmlformats.org/officeDocument/2006/customXml" ds:itemID="{232C652E-A8A4-4366-A211-E6E6C1073257}">
  <ds:schemaRefs>
    <ds:schemaRef ds:uri="5118ffd8-7499-4e14-b2b2-9490723e4e64"/>
    <ds:schemaRef ds:uri="b0726b5f-0a48-4066-87d5-ddb352852e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4DE749-C7AF-4D22-85E4-965728A2FBAA}">
  <ds:schemaRefs>
    <ds:schemaRef ds:uri="http://schemas.microsoft.com/sharepoint/v3/contenttype/forms"/>
  </ds:schemaRefs>
</ds:datastoreItem>
</file>

<file path=customXml/itemProps3.xml><?xml version="1.0" encoding="utf-8"?>
<ds:datastoreItem xmlns:ds="http://schemas.openxmlformats.org/officeDocument/2006/customXml" ds:itemID="{8BCB3D23-3D9D-4600-809E-B029A7D60189}">
  <ds:schemaRefs>
    <ds:schemaRef ds:uri="5118ffd8-7499-4e14-b2b2-9490723e4e64"/>
    <ds:schemaRef ds:uri="b0726b5f-0a48-4066-87d5-ddb352852e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1180</TotalTime>
  <Words>12570</Words>
  <Application>Microsoft Macintosh PowerPoint</Application>
  <PresentationFormat>Widescreen</PresentationFormat>
  <Paragraphs>1399</Paragraphs>
  <Slides>97</Slides>
  <Notes>86</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Calibri</vt:lpstr>
      <vt:lpstr>Cambria Math</vt:lpstr>
      <vt:lpstr>KaTeX_Main</vt:lpstr>
      <vt:lpstr>Arial</vt:lpstr>
      <vt:lpstr>Times New Roman</vt:lpstr>
      <vt:lpstr>Georgia</vt:lpstr>
      <vt:lpstr>Söhne</vt:lpstr>
      <vt:lpstr>Trebuchet MS</vt:lpstr>
      <vt:lpstr>Angelini Rowan ECE Theme</vt:lpstr>
      <vt:lpstr>Brain-Inspired Continual Learning: Rethinking the Role of Features in the Stability-Plasticity Dilemma</vt:lpstr>
      <vt:lpstr>Outline</vt:lpstr>
      <vt:lpstr>Outline</vt:lpstr>
      <vt:lpstr>Deep Learning – The Promise</vt:lpstr>
      <vt:lpstr>The World is Non-Stationary [5]</vt:lpstr>
      <vt:lpstr>Continual Learning (CL)</vt:lpstr>
      <vt:lpstr>Continual Learning (CL) (Continued)</vt:lpstr>
      <vt:lpstr>Continual Learning (CL) (Continued)</vt:lpstr>
      <vt:lpstr>Challenges: What is Stopping CL</vt:lpstr>
      <vt:lpstr>Challenges: What is Stopping CL</vt:lpstr>
      <vt:lpstr>Challenges Stopping CL</vt:lpstr>
      <vt:lpstr>Outline</vt:lpstr>
      <vt:lpstr>Related Work</vt:lpstr>
      <vt:lpstr>Outline</vt:lpstr>
      <vt:lpstr>Research Questions</vt:lpstr>
      <vt:lpstr>Outline</vt:lpstr>
      <vt:lpstr>Our Work: A Multidisciplinary Approach</vt:lpstr>
      <vt:lpstr>Outline</vt:lpstr>
      <vt:lpstr>Adversarially Robust Continual Learning   What is the role of features (in the input dataset) in the robustness and mitigation of catastrophic forgetting in the CL?</vt:lpstr>
      <vt:lpstr>What is the role of features (in the input dataset) in the robustness and mitigation of catastrophic forgetting in the CL?</vt:lpstr>
      <vt:lpstr>PowerPoint Presentation</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Adversarial Examples are not Bugs, They are Features (Continued)</vt:lpstr>
      <vt:lpstr>More Examples For Robust (D_R) and Non-Robust (D_NR) Features</vt:lpstr>
      <vt:lpstr>Training: Five Baseline CL Models Using Rehearsal Strategy</vt:lpstr>
      <vt:lpstr>Training Baselines</vt:lpstr>
      <vt:lpstr>Training Baselines</vt:lpstr>
      <vt:lpstr>Results: Standard Continual Learning</vt:lpstr>
      <vt:lpstr>CIFAR10-C (Corrupted) Dataset</vt:lpstr>
      <vt:lpstr>Evaluating Against Common Corruptions</vt:lpstr>
      <vt:lpstr>Adversarially Perturbed CIFAR10 Datasets</vt:lpstr>
      <vt:lpstr>Evaluating Against Adversarial Attacks</vt:lpstr>
      <vt:lpstr>Adversarially Perturbed CIFAR10 Datasets</vt:lpstr>
      <vt:lpstr>Evaluating Against Adversarial Attacks</vt:lpstr>
      <vt:lpstr>Evaluating Against Adversarial Attacks</vt:lpstr>
      <vt:lpstr>Conclusions</vt:lpstr>
      <vt:lpstr>Outline</vt:lpstr>
      <vt:lpstr>The Importance of Robust Features in Mitigating Catastrophic Forgetting   Can disentangled CL-robust features be used to train the CL model to mitigate catastrophic forgetting?</vt:lpstr>
      <vt:lpstr>Can disentangled CL-robust features be used to train the CL model to mitigate catastrophic forgetting?</vt:lpstr>
      <vt:lpstr>Role of CL Robust Feature in Mitigating Catastrophic Forgetting</vt:lpstr>
      <vt:lpstr>CL Robust Dataset 〖(D〗_R)</vt:lpstr>
      <vt:lpstr>Examples from CL-Robust Dataset (D_R)</vt:lpstr>
      <vt:lpstr>Training Baselines and Results</vt:lpstr>
      <vt:lpstr>Conclusions and Limitations</vt:lpstr>
      <vt:lpstr>Outline</vt:lpstr>
      <vt:lpstr>Brain-Inspired Continual Learning: Robust Feature Distillation and Re-Consolidation for Class Incremental Learning  Can neuroscience insights on memory consolidation, re-consolidation, and dataset distillation be integrated into CL approach design?</vt:lpstr>
      <vt:lpstr>Can neuroscience insights on memory consolidation, reconsolidation, and dataset distillation be integrated into CL approach design?</vt:lpstr>
      <vt:lpstr>Neuroscience: Memory Consolidation and Re-Consolidation</vt:lpstr>
      <vt:lpstr> Dataset Distillation or Condensation</vt:lpstr>
      <vt:lpstr>Robust Rehearsal: CL Formulation</vt:lpstr>
      <vt:lpstr>Robust Rehearsal: CL Formulation (Continued)</vt:lpstr>
      <vt:lpstr>Robust Rehearsal: Three-Level Distillations</vt:lpstr>
      <vt:lpstr>Robust Rehearsal: A Proposed Framework</vt:lpstr>
      <vt:lpstr>CL-Robust Samples: A Dream-like Features</vt:lpstr>
      <vt:lpstr>Results on Benchmark Datasets</vt:lpstr>
      <vt:lpstr>Results on Real-world Dataset [19, 20]</vt:lpstr>
      <vt:lpstr>Results (Continued)</vt:lpstr>
      <vt:lpstr>Results (Continued)</vt:lpstr>
      <vt:lpstr>Results (Continued): A Dream-like Features</vt:lpstr>
      <vt:lpstr>Research Contributions</vt:lpstr>
      <vt:lpstr>Conclusions</vt:lpstr>
      <vt:lpstr>Outline</vt:lpstr>
      <vt:lpstr>Adversarially Diversified Rehearsal Memory (ADRM): Mitigating Memory Overfitting Challenge in Continual Learning  Can rehearsal memory be diversified to prevent rehearsal memory overfitting in CL models?</vt:lpstr>
      <vt:lpstr>Can rehearsal memory be diversified to prevent rehearsal memory overfitting in CL models?</vt:lpstr>
      <vt:lpstr>Rehearsal Memory Overfitting in CL</vt:lpstr>
      <vt:lpstr>Idea Illustration: Adversarially Diversified Rehearsal Memory</vt:lpstr>
      <vt:lpstr>Idea Illustration: Adversarially Diversified Rehearsal Memory</vt:lpstr>
      <vt:lpstr>Adversarially Diversified Rehearsal Memory (ADRM)</vt:lpstr>
      <vt:lpstr>Baselines and Results</vt:lpstr>
      <vt:lpstr>Evaluating Against Common Corruptions</vt:lpstr>
      <vt:lpstr>Evaluating Against Adversarial Attacks</vt:lpstr>
      <vt:lpstr>t-SNE Visualization of Latent Feature Distributions in CL</vt:lpstr>
      <vt:lpstr>t-SNE Visualization of Latent Feature Distributions in CL (Continued)</vt:lpstr>
      <vt:lpstr>Features Similarity Matrices: A Central Kernel Alignment Analysis [24]</vt:lpstr>
      <vt:lpstr>Features Similarity Matrices: A Central Kernel Alignment Analysis [24]</vt:lpstr>
      <vt:lpstr>Features Similarity Matrices: A Central Kernel Alignment Analysis [24]</vt:lpstr>
      <vt:lpstr>Visualizing CL Models' Features for Automobile Class in Input Space</vt:lpstr>
      <vt:lpstr>Automobile (Car) Features (Continued)</vt:lpstr>
      <vt:lpstr>Outline</vt:lpstr>
      <vt:lpstr>Conclusions</vt:lpstr>
      <vt:lpstr>Outline</vt:lpstr>
      <vt:lpstr>Future Work</vt:lpstr>
      <vt:lpstr>Outline</vt:lpstr>
      <vt:lpstr>First-Author Publications</vt:lpstr>
      <vt:lpstr>References</vt:lpstr>
      <vt:lpstr>References (Continued)</vt:lpstr>
      <vt:lpstr>References (Continued)</vt:lpstr>
      <vt:lpstr>References (Continued)</vt:lpstr>
      <vt:lpstr>Thank you!</vt:lpstr>
      <vt:lpstr>Brain-Inspired Continual Learning: Rethinking the Role of Features in the Stability-Plasticity Dilemma</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Beyond Accuracy to Enable Lifelong Learning</dc:title>
  <cp:lastModifiedBy>Hikmat Khan</cp:lastModifiedBy>
  <cp:revision>73</cp:revision>
  <dcterms:modified xsi:type="dcterms:W3CDTF">2024-05-19T02:24:09Z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0x010100F1F81FD279D55A498B95B6A84B2FB1D1</vt:lpwstr>
  </property>
</Properties>
</file>